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9" r:id="rId2"/>
    <p:sldId id="323" r:id="rId3"/>
    <p:sldId id="335" r:id="rId4"/>
    <p:sldId id="325" r:id="rId5"/>
    <p:sldId id="326" r:id="rId6"/>
    <p:sldId id="327" r:id="rId7"/>
    <p:sldId id="328" r:id="rId8"/>
    <p:sldId id="333" r:id="rId9"/>
    <p:sldId id="329" r:id="rId10"/>
    <p:sldId id="330" r:id="rId11"/>
    <p:sldId id="344" r:id="rId12"/>
    <p:sldId id="336" r:id="rId13"/>
    <p:sldId id="337" r:id="rId14"/>
    <p:sldId id="338" r:id="rId15"/>
    <p:sldId id="331" r:id="rId16"/>
    <p:sldId id="332" r:id="rId17"/>
    <p:sldId id="334" r:id="rId18"/>
    <p:sldId id="339" r:id="rId19"/>
    <p:sldId id="340" r:id="rId20"/>
    <p:sldId id="341" r:id="rId21"/>
    <p:sldId id="342" r:id="rId22"/>
    <p:sldId id="343" r:id="rId23"/>
    <p:sldId id="345" r:id="rId2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Opakování učiva předmětu „</a:t>
            </a:r>
            <a:r>
              <a:rPr lang="cs-CZ" sz="32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Podniková ekonomika</a:t>
            </a:r>
            <a:r>
              <a:rPr lang="cs-CZ" sz="32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r>
              <a:rPr lang="cs-CZ" dirty="0"/>
              <a:t>Při ceně na úrovni variabilních nákladů na kus je ztráta ve výši fixních nákladů a:</a:t>
            </a:r>
          </a:p>
          <a:p>
            <a:pPr lvl="0"/>
            <a:endParaRPr lang="cs-CZ" dirty="0" smtClean="0"/>
          </a:p>
          <a:p>
            <a:r>
              <a:rPr lang="cs-CZ" dirty="0"/>
              <a:t>Při ceně pod úrovní variabilních nákladů na kus se vyplatí pouze:</a:t>
            </a:r>
          </a:p>
          <a:p>
            <a:pPr lvl="0"/>
            <a:endParaRPr lang="cs-CZ" dirty="0" smtClean="0"/>
          </a:p>
          <a:p>
            <a:pPr lvl="0"/>
            <a:r>
              <a:rPr lang="cs-CZ" dirty="0"/>
              <a:t>Cena, která vznikne součtem vlastních nákladů a ziskové přirážky, je</a:t>
            </a:r>
            <a:r>
              <a:rPr lang="cs-CZ" dirty="0" smtClean="0"/>
              <a:t>:</a:t>
            </a:r>
          </a:p>
          <a:p>
            <a:pPr lvl="0"/>
            <a:endParaRPr lang="cs-CZ" dirty="0"/>
          </a:p>
          <a:p>
            <a:r>
              <a:rPr lang="cs-CZ" dirty="0"/>
              <a:t>Podle počtu vyráběných druhů výrobků členíme výrobu na:</a:t>
            </a:r>
          </a:p>
          <a:p>
            <a:pPr lvl="0"/>
            <a:endParaRPr lang="cs-CZ" dirty="0" smtClean="0"/>
          </a:p>
          <a:p>
            <a:pPr lvl="0"/>
            <a:r>
              <a:rPr lang="cs-CZ" dirty="0"/>
              <a:t>Druhová skladba a objem výroby, který se má v určitém období vyrábět dle požadavků odběratelů, znamená: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06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34689" y="432392"/>
            <a:ext cx="97526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Zásoby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25622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en-US" dirty="0"/>
              <a:t> </a:t>
            </a:r>
            <a:endParaRPr lang="cs-CZ" dirty="0"/>
          </a:p>
          <a:p>
            <a:pPr lvl="0"/>
            <a:r>
              <a:rPr lang="en-US" dirty="0" err="1"/>
              <a:t>Zásoba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kryje</a:t>
            </a:r>
            <a:r>
              <a:rPr lang="en-US" dirty="0"/>
              <a:t> </a:t>
            </a:r>
            <a:r>
              <a:rPr lang="en-US" dirty="0" err="1"/>
              <a:t>potřeby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jednotlivými</a:t>
            </a:r>
            <a:r>
              <a:rPr lang="en-US" dirty="0"/>
              <a:t> </a:t>
            </a:r>
            <a:r>
              <a:rPr lang="en-US" dirty="0" err="1"/>
              <a:t>dodávkami</a:t>
            </a:r>
            <a:r>
              <a:rPr lang="en-US" dirty="0"/>
              <a:t>, se </a:t>
            </a:r>
            <a:r>
              <a:rPr lang="en-US" dirty="0" err="1"/>
              <a:t>nazývá</a:t>
            </a:r>
            <a:r>
              <a:rPr lang="en-US" dirty="0"/>
              <a:t>:</a:t>
            </a:r>
            <a:endParaRPr lang="cs-CZ" dirty="0"/>
          </a:p>
          <a:p>
            <a:r>
              <a:rPr lang="en-US" dirty="0"/>
              <a:t> </a:t>
            </a:r>
            <a:endParaRPr lang="cs-CZ" dirty="0"/>
          </a:p>
          <a:p>
            <a:pPr lvl="0"/>
            <a:r>
              <a:rPr lang="en-US" dirty="0" err="1"/>
              <a:t>Zdroje</a:t>
            </a:r>
            <a:r>
              <a:rPr lang="en-US" dirty="0"/>
              <a:t> v </a:t>
            </a:r>
            <a:r>
              <a:rPr lang="en-US" dirty="0" err="1"/>
              <a:t>bilanční</a:t>
            </a:r>
            <a:r>
              <a:rPr lang="en-US" dirty="0"/>
              <a:t> </a:t>
            </a:r>
            <a:r>
              <a:rPr lang="en-US" dirty="0" err="1"/>
              <a:t>rovnici</a:t>
            </a:r>
            <a:r>
              <a:rPr lang="en-US" dirty="0"/>
              <a:t> </a:t>
            </a:r>
            <a:r>
              <a:rPr lang="en-US" dirty="0" err="1"/>
              <a:t>tvoří</a:t>
            </a:r>
            <a:r>
              <a:rPr lang="en-US" dirty="0"/>
              <a:t>:</a:t>
            </a:r>
            <a:endParaRPr lang="cs-CZ" dirty="0"/>
          </a:p>
          <a:p>
            <a:r>
              <a:rPr lang="en-US" dirty="0"/>
              <a:t> </a:t>
            </a:r>
            <a:endParaRPr lang="cs-CZ" dirty="0"/>
          </a:p>
          <a:p>
            <a:pPr lvl="0"/>
            <a:r>
              <a:rPr lang="en-US" dirty="0" err="1"/>
              <a:t>Dodávkový</a:t>
            </a:r>
            <a:r>
              <a:rPr lang="en-US" dirty="0"/>
              <a:t> </a:t>
            </a:r>
            <a:r>
              <a:rPr lang="en-US" dirty="0" err="1"/>
              <a:t>cyklus</a:t>
            </a:r>
            <a:r>
              <a:rPr lang="en-US" dirty="0"/>
              <a:t> se </a:t>
            </a:r>
            <a:r>
              <a:rPr lang="en-US" dirty="0" err="1"/>
              <a:t>vypočítá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:</a:t>
            </a:r>
            <a:endParaRPr lang="cs-CZ" dirty="0"/>
          </a:p>
          <a:p>
            <a:r>
              <a:rPr lang="en-US" dirty="0"/>
              <a:t> </a:t>
            </a:r>
            <a:endParaRPr lang="cs-CZ" dirty="0"/>
          </a:p>
          <a:p>
            <a:pPr lvl="0"/>
            <a:r>
              <a:rPr lang="en-US" dirty="0" err="1"/>
              <a:t>Když</a:t>
            </a:r>
            <a:r>
              <a:rPr lang="en-US" dirty="0"/>
              <a:t> se </a:t>
            </a:r>
            <a:r>
              <a:rPr lang="en-US" dirty="0" err="1"/>
              <a:t>opozdí</a:t>
            </a:r>
            <a:r>
              <a:rPr lang="en-US" dirty="0"/>
              <a:t> </a:t>
            </a:r>
            <a:r>
              <a:rPr lang="en-US" dirty="0" err="1"/>
              <a:t>dodávka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zvýší</a:t>
            </a:r>
            <a:r>
              <a:rPr lang="en-US" dirty="0"/>
              <a:t> </a:t>
            </a:r>
            <a:r>
              <a:rPr lang="en-US" dirty="0" err="1"/>
              <a:t>spotřeba</a:t>
            </a:r>
            <a:r>
              <a:rPr lang="en-US" dirty="0"/>
              <a:t>, </a:t>
            </a:r>
            <a:r>
              <a:rPr lang="en-US" dirty="0" err="1"/>
              <a:t>použije</a:t>
            </a:r>
            <a:r>
              <a:rPr lang="en-US" dirty="0"/>
              <a:t> se:</a:t>
            </a:r>
            <a:endParaRPr lang="cs-CZ" dirty="0"/>
          </a:p>
          <a:p>
            <a:r>
              <a:rPr lang="en-US" dirty="0"/>
              <a:t> 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67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endParaRPr lang="cs-CZ" dirty="0" smtClean="0"/>
          </a:p>
          <a:p>
            <a:r>
              <a:rPr lang="cs-CZ" dirty="0"/>
              <a:t>Podnikový logistický řetězec začíná a končí:</a:t>
            </a:r>
          </a:p>
          <a:p>
            <a:endParaRPr lang="cs-CZ" dirty="0" smtClean="0"/>
          </a:p>
          <a:p>
            <a:r>
              <a:rPr lang="cs-CZ" dirty="0"/>
              <a:t>Zásoba, která kryje potřeby mezi jednotlivými dodávkami, se nazývá: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Když je narušena možnost čerpání běžné zásoby z důvodu odchylky od plánovaných parametrů v její spotřebě nebo dodávce, použije se:</a:t>
            </a:r>
          </a:p>
          <a:p>
            <a:endParaRPr lang="cs-CZ" dirty="0" smtClean="0"/>
          </a:p>
          <a:p>
            <a:r>
              <a:rPr lang="cs-CZ" dirty="0"/>
              <a:t>Operativní plánování nákupu se realizuje prostřednictvím:</a:t>
            </a:r>
          </a:p>
          <a:p>
            <a:endParaRPr 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57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endParaRPr lang="cs-CZ" dirty="0" smtClean="0"/>
          </a:p>
          <a:p>
            <a:r>
              <a:rPr lang="cs-CZ" dirty="0"/>
              <a:t>Zdroje v bilanční rovnici tvoří:</a:t>
            </a:r>
          </a:p>
          <a:p>
            <a:endParaRPr lang="cs-CZ" dirty="0" smtClean="0"/>
          </a:p>
          <a:p>
            <a:r>
              <a:rPr lang="cs-CZ" dirty="0"/>
              <a:t>Potřebná výše zásob materiálu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Dodávkový cyklus se vypočítá jako:</a:t>
            </a:r>
          </a:p>
          <a:p>
            <a:endParaRPr lang="cs-CZ" dirty="0" smtClean="0"/>
          </a:p>
          <a:p>
            <a:r>
              <a:rPr lang="cs-CZ" dirty="0"/>
              <a:t>Doba obratu zásob se vypočítá jako:</a:t>
            </a:r>
          </a:p>
          <a:p>
            <a:endParaRPr lang="cs-CZ" dirty="0" smtClean="0"/>
          </a:p>
          <a:p>
            <a:r>
              <a:rPr lang="cs-CZ" dirty="0"/>
              <a:t>Do vnitřních faktorů ovlivňujících výši zásob patří:</a:t>
            </a:r>
            <a:endParaRPr 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73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9472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endParaRPr lang="cs-CZ" dirty="0" smtClean="0"/>
          </a:p>
          <a:p>
            <a:r>
              <a:rPr lang="cs-CZ" dirty="0"/>
              <a:t>Běžná zásoba, pojistná zásoba, technická zásoba patří do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Když se opozdí dodávka nebo zvýší spotřeba, použije se:</a:t>
            </a:r>
          </a:p>
          <a:p>
            <a:endParaRPr lang="cs-CZ" dirty="0" smtClean="0"/>
          </a:p>
          <a:p>
            <a:r>
              <a:rPr lang="cs-CZ" dirty="0"/>
              <a:t>Doba, za kterou se nám peníze vložené do nákupu materiálu vrátí uhrazením pohledávky za prodané zboží, je:</a:t>
            </a:r>
          </a:p>
          <a:p>
            <a:endParaRPr lang="cs-CZ" dirty="0" smtClean="0"/>
          </a:p>
          <a:p>
            <a:r>
              <a:rPr lang="cs-CZ" dirty="0"/>
              <a:t>Čas potřebný k tomu, aby se zásoba materiálu přeměnila v následující formu tj. nedokončenou výrobu, je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Kolikrát se zásoba materiálu obrátí za sledované období ve spotřebě, je vyjádřena pomocí: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19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r>
              <a:rPr lang="cs-CZ" dirty="0"/>
              <a:t>Výrobní možnosti podniku znamenají jinými slovy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Maximální objem výroby, který je výrobní jednotka schopna vyrobit za určitý časový úsek, se nazývá:</a:t>
            </a:r>
          </a:p>
          <a:p>
            <a:endParaRPr lang="cs-CZ" dirty="0" smtClean="0"/>
          </a:p>
          <a:p>
            <a:r>
              <a:rPr lang="cs-CZ" dirty="0"/>
              <a:t>Maximální výrobnost výrobní jednotky za jednotku času se nazývá:</a:t>
            </a:r>
          </a:p>
          <a:p>
            <a:endParaRPr lang="cs-CZ" dirty="0" smtClean="0"/>
          </a:p>
          <a:p>
            <a:r>
              <a:rPr lang="cs-CZ" dirty="0"/>
              <a:t>Plánovaný počet dní činnosti výrobního zařízení nazýváme jako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Nepřetržitý výrobní proces počítá s: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08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r>
              <a:rPr lang="cs-CZ" dirty="0"/>
              <a:t>Skutečné využití výrobní kapacity znamená poměr mezi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Výrobní činnost je:</a:t>
            </a:r>
          </a:p>
          <a:p>
            <a:endParaRPr lang="cs-CZ" dirty="0" smtClean="0"/>
          </a:p>
          <a:p>
            <a:r>
              <a:rPr lang="cs-CZ" dirty="0"/>
              <a:t>Otázku, „komu prodat“ řeší:</a:t>
            </a:r>
          </a:p>
          <a:p>
            <a:endParaRPr lang="cs-CZ" dirty="0" smtClean="0"/>
          </a:p>
          <a:p>
            <a:r>
              <a:rPr lang="cs-CZ" dirty="0"/>
              <a:t>Podnik zpravidla vyrábí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Součástí plánu výrobního programu: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93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6702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endParaRPr lang="cs-CZ" dirty="0" smtClean="0"/>
          </a:p>
          <a:p>
            <a:r>
              <a:rPr lang="cs-CZ" dirty="0"/>
              <a:t>Narůstající podíl mechanizace a automatizace vytěsňuje rozvrhovou základnu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Obchodní plán je:</a:t>
            </a:r>
          </a:p>
          <a:p>
            <a:endParaRPr lang="cs-CZ" dirty="0" smtClean="0"/>
          </a:p>
          <a:p>
            <a:r>
              <a:rPr lang="cs-CZ" dirty="0"/>
              <a:t>Cena za normálních podmínek by měla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Ke snížení ceny výrobku na úroveň nákladů, případně na úroveň variabilních nákladů, může dojít:</a:t>
            </a:r>
          </a:p>
          <a:p>
            <a:endParaRPr lang="cs-CZ" dirty="0"/>
          </a:p>
          <a:p>
            <a:r>
              <a:rPr lang="cs-CZ" dirty="0"/>
              <a:t>Činnosti spojené s naplňováním požadavků zákazníků lze zahrnout do náplně:</a:t>
            </a:r>
          </a:p>
          <a:p>
            <a:endParaRPr 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06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Extenzivní využití výrobní kapacity je omezeno:</a:t>
            </a:r>
          </a:p>
          <a:p>
            <a:endParaRPr lang="cs-CZ" dirty="0" smtClean="0"/>
          </a:p>
          <a:p>
            <a:r>
              <a:rPr lang="cs-CZ" dirty="0"/>
              <a:t>K růstu intenzivního využití výrobní kapacity vede:</a:t>
            </a:r>
          </a:p>
          <a:p>
            <a:endParaRPr lang="cs-CZ" dirty="0" smtClean="0"/>
          </a:p>
          <a:p>
            <a:r>
              <a:rPr lang="cs-CZ" dirty="0"/>
              <a:t>Náklady, které lze přesně stanovit na určitý výkon, jsou:</a:t>
            </a:r>
          </a:p>
          <a:p>
            <a:endParaRPr lang="cs-CZ" dirty="0" smtClean="0"/>
          </a:p>
          <a:p>
            <a:r>
              <a:rPr lang="cs-CZ" dirty="0"/>
              <a:t>Náklady, které nelze přesně stanovit na určitý výkon, jsou: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05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9472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endParaRPr lang="cs-CZ" dirty="0" smtClean="0"/>
          </a:p>
          <a:p>
            <a:r>
              <a:rPr lang="cs-CZ" dirty="0"/>
              <a:t>Metoda klasifikační analýzy je založena na roztřídění jednotlivých nákladových položek do skupin:</a:t>
            </a:r>
          </a:p>
          <a:p>
            <a:endParaRPr lang="cs-CZ" dirty="0" smtClean="0"/>
          </a:p>
          <a:p>
            <a:r>
              <a:rPr lang="cs-CZ" dirty="0"/>
              <a:t>Metoda dvou období využívá ke konstrukci nákladové funkce:</a:t>
            </a:r>
          </a:p>
          <a:p>
            <a:endParaRPr lang="cs-CZ" dirty="0" smtClean="0"/>
          </a:p>
          <a:p>
            <a:r>
              <a:rPr lang="cs-CZ" dirty="0"/>
              <a:t>Degresivní náklady:</a:t>
            </a:r>
          </a:p>
          <a:p>
            <a:endParaRPr lang="cs-CZ" dirty="0" smtClean="0"/>
          </a:p>
          <a:p>
            <a:r>
              <a:rPr lang="cs-CZ" dirty="0"/>
              <a:t>Kalkulace nákladů se řadí:</a:t>
            </a:r>
          </a:p>
          <a:p>
            <a:endParaRPr lang="cs-CZ" dirty="0" smtClean="0"/>
          </a:p>
          <a:p>
            <a:r>
              <a:rPr lang="cs-CZ" dirty="0"/>
              <a:t>Kalkulace nákladů je písemný přehled: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5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3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en-US" dirty="0"/>
              <a:t> </a:t>
            </a:r>
            <a:endParaRPr lang="cs-CZ" dirty="0"/>
          </a:p>
          <a:p>
            <a:r>
              <a:rPr lang="cs-CZ" dirty="0"/>
              <a:t>Základním motivem podnikání je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lvl="0"/>
            <a:r>
              <a:rPr lang="cs-CZ" dirty="0"/>
              <a:t>Podnikové cíle by měly mít: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Podnikatelská činnost musí být směrována tak, aby docházelo zejména ke zhodnocení</a:t>
            </a:r>
            <a:r>
              <a:rPr lang="cs-CZ" dirty="0" smtClean="0"/>
              <a:t>: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Výsledek hospodaření podniku je rozdíl mezi: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Přehled výnosů, nákladů a výsledku hospodaření podniku podává</a:t>
            </a:r>
            <a:r>
              <a:rPr lang="cs-CZ" dirty="0" smtClean="0"/>
              <a:t>:</a:t>
            </a:r>
            <a:endParaRPr lang="cs-CZ" dirty="0"/>
          </a:p>
          <a:p>
            <a:endParaRPr lang="cs-CZ" dirty="0"/>
          </a:p>
          <a:p>
            <a:r>
              <a:rPr lang="en-US" dirty="0"/>
              <a:t> 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6702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 smtClean="0"/>
              <a:t>Nezbytným </a:t>
            </a:r>
            <a:r>
              <a:rPr lang="cs-CZ" dirty="0"/>
              <a:t>předpokladem pro sledování a řízení nákladů, bez ohledu na oblast podnikání, jsou:</a:t>
            </a:r>
          </a:p>
          <a:p>
            <a:r>
              <a:rPr lang="cs-CZ" dirty="0"/>
              <a:t> </a:t>
            </a:r>
            <a:endParaRPr lang="cs-CZ" dirty="0" smtClean="0"/>
          </a:p>
          <a:p>
            <a:r>
              <a:rPr lang="cs-CZ" dirty="0"/>
              <a:t>Kalkulační jednice je: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Kalkulace znamená: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/>
              <a:t>Podle časové dimenze při sestavování kalkulací lze rozlišit kalkulace:</a:t>
            </a:r>
          </a:p>
          <a:p>
            <a:endParaRPr lang="cs-CZ" dirty="0" smtClean="0"/>
          </a:p>
          <a:p>
            <a:r>
              <a:rPr lang="cs-CZ" dirty="0"/>
              <a:t>Platy manažerů budou obsaženy ve: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19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 smtClean="0"/>
              <a:t>Hledisko úplnosti nákladů člení kalkulace na:</a:t>
            </a:r>
          </a:p>
          <a:p>
            <a:endParaRPr lang="cs-CZ" dirty="0"/>
          </a:p>
          <a:p>
            <a:r>
              <a:rPr lang="cs-CZ" dirty="0"/>
              <a:t>Režijní náklady představují:</a:t>
            </a:r>
          </a:p>
          <a:p>
            <a:endParaRPr lang="cs-CZ" dirty="0" smtClean="0"/>
          </a:p>
          <a:p>
            <a:r>
              <a:rPr lang="cs-CZ" dirty="0"/>
              <a:t>Kalkulace neúplných nákladů zahrnují pouze:</a:t>
            </a:r>
          </a:p>
          <a:p>
            <a:endParaRPr lang="cs-CZ" dirty="0" smtClean="0"/>
          </a:p>
          <a:p>
            <a:r>
              <a:rPr lang="cs-CZ" dirty="0"/>
              <a:t>Výslednicí kalkulace úplných nákladů je:</a:t>
            </a:r>
          </a:p>
          <a:p>
            <a:endParaRPr lang="cs-CZ" dirty="0" smtClean="0"/>
          </a:p>
          <a:p>
            <a:r>
              <a:rPr lang="cs-CZ" dirty="0"/>
              <a:t>Kalkulace úplných nákladů: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6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25622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Míra objektivity kalkulací je dána:</a:t>
            </a:r>
          </a:p>
          <a:p>
            <a:endParaRPr lang="cs-CZ" dirty="0" smtClean="0"/>
          </a:p>
          <a:p>
            <a:r>
              <a:rPr lang="cs-CZ" dirty="0"/>
              <a:t>Pomocí zvolené rozvrhové základny a zúčtovací přirážky (sazby) se přerozdělují:</a:t>
            </a:r>
          </a:p>
          <a:p>
            <a:endParaRPr lang="cs-CZ" dirty="0" smtClean="0"/>
          </a:p>
          <a:p>
            <a:r>
              <a:rPr lang="cs-CZ" dirty="0"/>
              <a:t>Kalkulace platí:</a:t>
            </a:r>
          </a:p>
          <a:p>
            <a:endParaRPr lang="cs-CZ" dirty="0" smtClean="0"/>
          </a:p>
          <a:p>
            <a:r>
              <a:rPr lang="cs-CZ" dirty="0"/>
              <a:t>Klasická kalkulace úplných nákladů vychází z představy, že pro úspěšné řízení podniku je třeba znát: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9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 smtClean="0"/>
              <a:t>Jakými vztahy výpočtů se dá analyzovat hospodářský výsledek podniku:</a:t>
            </a:r>
          </a:p>
          <a:p>
            <a:endParaRPr lang="cs-CZ" dirty="0"/>
          </a:p>
          <a:p>
            <a:r>
              <a:rPr lang="cs-CZ" dirty="0" smtClean="0"/>
              <a:t>Co znamená haléřová nákladovost:</a:t>
            </a:r>
          </a:p>
          <a:p>
            <a:endParaRPr lang="cs-CZ" dirty="0"/>
          </a:p>
          <a:p>
            <a:r>
              <a:rPr lang="cs-CZ" dirty="0" smtClean="0"/>
              <a:t>Co znamená kladné působení finanční páky:</a:t>
            </a:r>
          </a:p>
          <a:p>
            <a:endParaRPr lang="cs-CZ" dirty="0"/>
          </a:p>
          <a:p>
            <a:r>
              <a:rPr lang="cs-CZ" dirty="0" smtClean="0"/>
              <a:t>Charakterizujte ukazatel EVA:</a:t>
            </a:r>
          </a:p>
          <a:p>
            <a:endParaRPr lang="cs-CZ" dirty="0"/>
          </a:p>
          <a:p>
            <a:r>
              <a:rPr lang="cs-CZ" dirty="0" smtClean="0"/>
              <a:t>Jakým způsobem se vyvíjí ukazatel EVA v závislosti na růstu nebo poklesu podílu cizího kapitálu:</a:t>
            </a:r>
            <a:endParaRPr lang="cs-CZ" dirty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endParaRPr lang="cs-CZ" dirty="0" smtClean="0"/>
          </a:p>
          <a:p>
            <a:r>
              <a:rPr lang="cs-CZ" dirty="0"/>
              <a:t>K posuzování úspěšnosti (neúspěšnosti) hospodaření podnikatelských subjektů jak v oblasti výrobní činnosti, tak v oblasti služeb se využívá veličin:</a:t>
            </a:r>
          </a:p>
          <a:p>
            <a:endParaRPr lang="cs-CZ" dirty="0" smtClean="0"/>
          </a:p>
          <a:p>
            <a:r>
              <a:rPr lang="cs-CZ" dirty="0"/>
              <a:t>Tržby jsou výsledkem působení těchto základních faktorů: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Zrychlení </a:t>
            </a:r>
            <a:r>
              <a:rPr lang="cs-CZ" dirty="0"/>
              <a:t>obratu přináší:</a:t>
            </a:r>
          </a:p>
          <a:p>
            <a:endParaRPr lang="cs-CZ" dirty="0" smtClean="0"/>
          </a:p>
          <a:p>
            <a:r>
              <a:rPr lang="cs-CZ" dirty="0"/>
              <a:t>Likvidita podniku je:</a:t>
            </a:r>
          </a:p>
          <a:p>
            <a:endParaRPr 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62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4855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lvl="0"/>
            <a:r>
              <a:rPr lang="cs-CZ" dirty="0"/>
              <a:t>V rozvaze najdeme na straně aktiv hmotný, nehmotný a finanční: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Na straně pasiv v rozvaze najdeme:</a:t>
            </a:r>
          </a:p>
          <a:p>
            <a:endParaRPr lang="cs-CZ" dirty="0" smtClean="0"/>
          </a:p>
          <a:p>
            <a:pPr lvl="0"/>
            <a:endParaRPr lang="cs-CZ" dirty="0"/>
          </a:p>
          <a:p>
            <a:r>
              <a:rPr lang="cs-CZ" dirty="0"/>
              <a:t>Peněžní částky, které podnik získal z veškerých svých činností za určité období bez ohledu na to, zda v tomto období došlo k jejich úhradě, jsou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en-US" dirty="0" err="1"/>
              <a:t>Tržby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prodej</a:t>
            </a:r>
            <a:r>
              <a:rPr lang="en-US" dirty="0"/>
              <a:t> </a:t>
            </a:r>
            <a:r>
              <a:rPr lang="en-US" dirty="0" err="1"/>
              <a:t>vlastních</a:t>
            </a:r>
            <a:r>
              <a:rPr lang="en-US" dirty="0"/>
              <a:t> </a:t>
            </a:r>
            <a:r>
              <a:rPr lang="en-US" dirty="0" err="1"/>
              <a:t>výrobků</a:t>
            </a:r>
            <a:r>
              <a:rPr lang="en-US" dirty="0"/>
              <a:t> se </a:t>
            </a:r>
            <a:r>
              <a:rPr lang="en-US" dirty="0" err="1"/>
              <a:t>objeví</a:t>
            </a:r>
            <a:r>
              <a:rPr lang="cs-CZ" dirty="0"/>
              <a:t> ve výkaze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Bilanční princip se ctí</a:t>
            </a:r>
            <a:r>
              <a:rPr lang="cs-CZ" dirty="0" smtClean="0"/>
              <a:t>:</a:t>
            </a:r>
            <a:endParaRPr lang="cs-CZ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30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Náklady, které v závislosti na vzrůstajícím objemu výroby ve svém úhrnu rostou, jsou: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Náklady vyvolané nutností zabezpečit chod podniku jako celku se nazývají: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Součtem variabilních a fixních nákladů vzniknou</a:t>
            </a:r>
            <a:r>
              <a:rPr lang="cs-CZ" dirty="0" smtClean="0"/>
              <a:t>:</a:t>
            </a:r>
          </a:p>
          <a:p>
            <a:pPr lvl="0"/>
            <a:endParaRPr lang="cs-CZ" dirty="0"/>
          </a:p>
          <a:p>
            <a:pPr lvl="0"/>
            <a:r>
              <a:rPr lang="en-US" dirty="0" err="1"/>
              <a:t>Peněžní</a:t>
            </a:r>
            <a:r>
              <a:rPr lang="en-US" dirty="0"/>
              <a:t> </a:t>
            </a:r>
            <a:r>
              <a:rPr lang="en-US" dirty="0" err="1"/>
              <a:t>prostředky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podnik</a:t>
            </a:r>
            <a:r>
              <a:rPr lang="en-US" dirty="0"/>
              <a:t> </a:t>
            </a:r>
            <a:r>
              <a:rPr lang="en-US" dirty="0" err="1"/>
              <a:t>účelně</a:t>
            </a:r>
            <a:r>
              <a:rPr lang="en-US" dirty="0"/>
              <a:t> </a:t>
            </a:r>
            <a:r>
              <a:rPr lang="en-US" dirty="0" err="1"/>
              <a:t>vynaložil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získání</a:t>
            </a:r>
            <a:r>
              <a:rPr lang="en-US" dirty="0"/>
              <a:t> </a:t>
            </a:r>
            <a:r>
              <a:rPr lang="en-US" dirty="0" err="1"/>
              <a:t>výnosů</a:t>
            </a:r>
            <a:r>
              <a:rPr lang="en-US" dirty="0"/>
              <a:t>, </a:t>
            </a:r>
            <a:r>
              <a:rPr lang="en-US" dirty="0" err="1"/>
              <a:t>jsou</a:t>
            </a:r>
            <a:r>
              <a:rPr lang="en-US" dirty="0"/>
              <a:t>:</a:t>
            </a:r>
            <a:endParaRPr lang="cs-CZ" dirty="0"/>
          </a:p>
          <a:p>
            <a:r>
              <a:rPr lang="en-US" dirty="0"/>
              <a:t> </a:t>
            </a:r>
            <a:endParaRPr lang="cs-CZ" dirty="0"/>
          </a:p>
          <a:p>
            <a:pPr lvl="0"/>
            <a:endParaRPr lang="cs-CZ" dirty="0"/>
          </a:p>
          <a:p>
            <a:r>
              <a:rPr lang="cs-CZ" dirty="0"/>
              <a:t> 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35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2085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pPr lvl="0"/>
            <a:r>
              <a:rPr lang="cs-CZ" dirty="0"/>
              <a:t>Fixní náklady:</a:t>
            </a:r>
          </a:p>
          <a:p>
            <a:pPr lvl="1"/>
            <a:r>
              <a:rPr lang="cs-CZ" dirty="0" smtClean="0"/>
              <a:t>a) Nejsou </a:t>
            </a:r>
            <a:r>
              <a:rPr lang="cs-CZ" dirty="0"/>
              <a:t>svázány s objemem produkce a jejich výše se nemění s rostoucím objemem produkce, pokud nedojde k jejich skokové změně.</a:t>
            </a:r>
          </a:p>
          <a:p>
            <a:pPr lvl="1"/>
            <a:r>
              <a:rPr lang="cs-CZ" dirty="0" smtClean="0"/>
              <a:t>b) Jsou </a:t>
            </a:r>
            <a:r>
              <a:rPr lang="cs-CZ" dirty="0"/>
              <a:t>svázány s objemem produkce a jejich výše se nemění s rostoucím objemem produkce, pokud nedojde k jejich skokové změně.</a:t>
            </a:r>
          </a:p>
          <a:p>
            <a:pPr lvl="1"/>
            <a:r>
              <a:rPr lang="cs-CZ" dirty="0" smtClean="0"/>
              <a:t>c) Nejsou </a:t>
            </a:r>
            <a:r>
              <a:rPr lang="cs-CZ" dirty="0"/>
              <a:t>svázány s objemem produkce a jejich výše se mění s rostoucím objemem produkce, pokud nedojde k jejich skokové změně.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6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pPr lvl="0"/>
            <a:r>
              <a:rPr lang="cs-CZ" dirty="0"/>
              <a:t>Nákladová funkce vyjadřuje: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Nákladová funkce umožňuje rozdělit celkové náklady na jejich:</a:t>
            </a:r>
          </a:p>
          <a:p>
            <a:pPr lvl="0"/>
            <a:endParaRPr lang="cs-CZ" dirty="0" smtClean="0"/>
          </a:p>
          <a:p>
            <a:pPr lvl="0"/>
            <a:r>
              <a:rPr lang="cs-CZ" dirty="0"/>
              <a:t>Odpisy, nájemné, pojistné jsou: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Celkové fixní náklady se při zvyšujícím se objemu výroby</a:t>
            </a:r>
            <a:r>
              <a:rPr lang="cs-CZ" dirty="0" smtClean="0"/>
              <a:t>:</a:t>
            </a:r>
            <a:endParaRPr lang="cs-CZ" dirty="0"/>
          </a:p>
          <a:p>
            <a:endParaRPr lang="cs-CZ" dirty="0"/>
          </a:p>
          <a:p>
            <a:pPr lvl="0"/>
            <a:r>
              <a:rPr lang="cs-CZ" dirty="0"/>
              <a:t>Celkové náklady sice stoupají s rostoucím objemem výroby, avšak při nulovém objemu výroby neklesají na nulu, ale na hodnotu:</a:t>
            </a:r>
          </a:p>
          <a:p>
            <a:pPr lvl="0"/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22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110584"/>
            <a:ext cx="8796083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r>
              <a:rPr lang="cs-CZ" dirty="0" smtClean="0"/>
              <a:t>Mzdové náklady se objeví: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V dlouhém období se jeví všechny náklady jako:</a:t>
            </a:r>
          </a:p>
          <a:p>
            <a:endParaRPr lang="cs-CZ" dirty="0"/>
          </a:p>
          <a:p>
            <a:r>
              <a:rPr lang="cs-CZ" dirty="0" smtClean="0"/>
              <a:t>Prodejem odepsaných strojů vzniká:</a:t>
            </a:r>
          </a:p>
          <a:p>
            <a:endParaRPr lang="cs-CZ" dirty="0"/>
          </a:p>
          <a:p>
            <a:r>
              <a:rPr lang="cs-CZ" dirty="0"/>
              <a:t>Nákladová funkce vyjadřuje matematickou formou (respektive grafickou formou) vztah mezi: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94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17481" y="432392"/>
            <a:ext cx="140968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Opakování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8640" y="876777"/>
            <a:ext cx="8796083" cy="39472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  </a:t>
            </a:r>
          </a:p>
          <a:p>
            <a:r>
              <a:rPr lang="cs-CZ" dirty="0"/>
              <a:t>Analýza bodu zvratu popisuje v nejobecnější poloze vztah mezi:</a:t>
            </a:r>
          </a:p>
          <a:p>
            <a:pPr lvl="0"/>
            <a:endParaRPr lang="cs-CZ" dirty="0" smtClean="0"/>
          </a:p>
          <a:p>
            <a:r>
              <a:rPr lang="cs-CZ" dirty="0"/>
              <a:t>Samotné množství bodu zvratu znamená pro podnik:</a:t>
            </a:r>
          </a:p>
          <a:p>
            <a:pPr lvl="0"/>
            <a:endParaRPr lang="cs-CZ" dirty="0" smtClean="0"/>
          </a:p>
          <a:p>
            <a:r>
              <a:rPr lang="cs-CZ" dirty="0"/>
              <a:t>V bodě množství bodu zvratu platí:</a:t>
            </a:r>
          </a:p>
          <a:p>
            <a:pPr lvl="0"/>
            <a:endParaRPr lang="cs-CZ" dirty="0" smtClean="0"/>
          </a:p>
          <a:p>
            <a:r>
              <a:rPr lang="cs-CZ" dirty="0"/>
              <a:t>Rentabilita nákladů se vypočítá jako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 smtClean="0"/>
              <a:t>Rozdíl mezi jednotkovou cenou a jednotkovým variabilním nákladem se nazývá:</a:t>
            </a:r>
            <a:endParaRPr lang="cs-CZ" dirty="0"/>
          </a:p>
          <a:p>
            <a:pPr lvl="0"/>
            <a:endParaRPr lang="cs-CZ" dirty="0" smtClean="0"/>
          </a:p>
          <a:p>
            <a:r>
              <a:rPr lang="cs-CZ" dirty="0"/>
              <a:t>Při ceně vyšší než jsou variabilní náklady na kus, je možné při dostatečném navýšení produkce realizovat:</a:t>
            </a:r>
          </a:p>
          <a:p>
            <a:pPr lvl="0"/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74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2516</TotalTime>
  <Words>1125</Words>
  <Application>Microsoft Office PowerPoint</Application>
  <PresentationFormat>Předvádění na obrazovce (16:9)</PresentationFormat>
  <Paragraphs>249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SLU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119</cp:revision>
  <cp:lastPrinted>2018-03-27T09:30:31Z</cp:lastPrinted>
  <dcterms:created xsi:type="dcterms:W3CDTF">2016-07-06T15:42:34Z</dcterms:created>
  <dcterms:modified xsi:type="dcterms:W3CDTF">2021-05-21T08:23:06Z</dcterms:modified>
</cp:coreProperties>
</file>