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9" r:id="rId2"/>
    <p:sldId id="323" r:id="rId3"/>
    <p:sldId id="288" r:id="rId4"/>
    <p:sldId id="339" r:id="rId5"/>
    <p:sldId id="290" r:id="rId6"/>
    <p:sldId id="291" r:id="rId7"/>
    <p:sldId id="336" r:id="rId8"/>
    <p:sldId id="292" r:id="rId9"/>
    <p:sldId id="333" r:id="rId10"/>
    <p:sldId id="334" r:id="rId11"/>
    <p:sldId id="335" r:id="rId12"/>
    <p:sldId id="293" r:id="rId13"/>
    <p:sldId id="337" r:id="rId14"/>
    <p:sldId id="338" r:id="rId15"/>
    <p:sldId id="340" r:id="rId16"/>
    <p:sldId id="341" r:id="rId17"/>
    <p:sldId id="342" r:id="rId18"/>
    <p:sldId id="343" r:id="rId19"/>
    <p:sldId id="345" r:id="rId20"/>
    <p:sldId id="346" r:id="rId21"/>
    <p:sldId id="347" r:id="rId22"/>
    <p:sldId id="348" r:id="rId23"/>
    <p:sldId id="349" r:id="rId24"/>
    <p:sldId id="350" r:id="rId25"/>
    <p:sldId id="351" r:id="rId26"/>
    <p:sldId id="352" r:id="rId27"/>
    <p:sldId id="353" r:id="rId28"/>
    <p:sldId id="354" r:id="rId29"/>
    <p:sldId id="356" r:id="rId30"/>
    <p:sldId id="359" r:id="rId31"/>
    <p:sldId id="360" r:id="rId32"/>
    <p:sldId id="324" r:id="rId33"/>
    <p:sldId id="362" r:id="rId34"/>
    <p:sldId id="363" r:id="rId35"/>
    <p:sldId id="364" r:id="rId36"/>
    <p:sldId id="365" r:id="rId37"/>
    <p:sldId id="366" r:id="rId38"/>
    <p:sldId id="367" r:id="rId39"/>
    <p:sldId id="361" r:id="rId4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e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Rentabilita a cena výrobku</a:t>
            </a:r>
            <a:endParaRPr lang="cs-CZ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400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74239" y="432392"/>
            <a:ext cx="309616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Rentabilita tržeb: 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v, F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1162554"/>
            <a:ext cx="7992888" cy="4063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  <a:defRPr/>
            </a:pPr>
            <a:endParaRPr lang="cs-CZ" sz="20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40" y="1156751"/>
            <a:ext cx="6880066" cy="3395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01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00150" y="432392"/>
            <a:ext cx="464434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Rentabilita nákladů: výpočet 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p, v, F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1162554"/>
            <a:ext cx="7992888" cy="4063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  <a:defRPr/>
            </a:pPr>
            <a:endParaRPr lang="cs-CZ" sz="20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157123"/>
            <a:ext cx="7024082" cy="3592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42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65010" y="432392"/>
            <a:ext cx="5314595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Význam rentability v ekonomice podniku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5607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5725" indent="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rámci finanční analýzy se ve výpočtech pro stanovení rentability (výnosnosti) poměřuje </a:t>
            </a:r>
            <a:r>
              <a:rPr lang="cs-CZ" sz="2000" i="1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zisk po zdanění k tržbám.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5725" indent="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defRPr/>
            </a:pP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Pro účely posuzování provozní efektivnosti se nabízí použít zisk před zdaněním a odpočtem úroků (EBIT), který není ovlivněn ani mírou zdanění, ani strukturou kapitálu. Je proto vhodný pro posuzování provozní výnosnosti podnikatelských subjektů.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80152" y="432392"/>
            <a:ext cx="708431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Další výpočty veličin při analýze diagramu bodu zvratu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915566"/>
            <a:ext cx="7840980" cy="4130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27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80152" y="432392"/>
            <a:ext cx="708431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Další výpočty veličin při analýze diagramu bodu zvratu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315" y="987574"/>
            <a:ext cx="8168640" cy="408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50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01731" y="432392"/>
            <a:ext cx="284116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Diagram bodu zvratu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156751"/>
            <a:ext cx="6367948" cy="360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40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17280" y="337003"/>
            <a:ext cx="6525264" cy="99257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Diagram bodu zvratu při relaci kdy p&lt;v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(cena je nižší než variabilní náklady na jednotku produkce)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24" y="1203598"/>
            <a:ext cx="5670788" cy="3672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18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619633" y="432392"/>
            <a:ext cx="80534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Cena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75306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tabLst>
                <a:tab pos="539750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obecné ekonomické teorii je </a:t>
            </a:r>
            <a:r>
              <a:rPr lang="cs-CZ" sz="2000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cena definována jako specifická 	forma směnné hodnoty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 jako peněžní ekvivalent.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tabLst>
                <a:tab pos="539750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V praxi: </a:t>
            </a:r>
            <a:r>
              <a:rPr lang="cs-CZ" sz="2000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peněžní částka sjednaná při nákupu a prodeji </a:t>
            </a:r>
            <a:r>
              <a:rPr lang="cs-CZ" sz="20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zboží</a:t>
            </a:r>
            <a:endParaRPr lang="cs-CZ" sz="2000" dirty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39750" algn="l"/>
              </a:tabLst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39750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Cena je výsledkem působení nabídky a poptávky</a:t>
            </a:r>
            <a:endParaRPr lang="en-US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82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619633" y="432392"/>
            <a:ext cx="80534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Cena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374410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7675" indent="-447675">
              <a:lnSpc>
                <a:spcPct val="90000"/>
              </a:lnSpc>
              <a:buClr>
                <a:srgbClr val="FFC000"/>
              </a:buCl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Peněžní částka sjednaná při nákupu a prodeji zboží</a:t>
            </a:r>
          </a:p>
          <a:p>
            <a:pPr marL="447675" indent="-447675">
              <a:lnSpc>
                <a:spcPct val="90000"/>
              </a:lnSpc>
              <a:buClr>
                <a:srgbClr val="FFC000"/>
              </a:buClr>
              <a:buNone/>
            </a:pPr>
            <a:endParaRPr lang="cs-CZ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lnSpc>
                <a:spcPct val="90000"/>
              </a:lnSpc>
              <a:buClr>
                <a:srgbClr val="FFC000"/>
              </a:buClr>
              <a:buNone/>
            </a:pP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	Stanovení ceny nového výrobku:</a:t>
            </a:r>
          </a:p>
          <a:p>
            <a:pPr marL="804863" lvl="1" indent="-347663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Cíle podniku a jeho cenové politiky</a:t>
            </a:r>
          </a:p>
          <a:p>
            <a:pPr marL="804863" lvl="1" indent="-347663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Určení poptávky</a:t>
            </a:r>
          </a:p>
          <a:p>
            <a:pPr marL="804863" lvl="1" indent="-347663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Zjišťování nákladů</a:t>
            </a:r>
          </a:p>
          <a:p>
            <a:pPr marL="804863" lvl="1" indent="-347663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Rozbor cen, výrobního programu a chování konkurence </a:t>
            </a:r>
          </a:p>
          <a:p>
            <a:pPr marL="804863" lvl="1" indent="-347663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Výběr metody stanovení ceny:</a:t>
            </a:r>
          </a:p>
          <a:p>
            <a:pPr marL="1344613" lvl="2" indent="-339725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Náklady</a:t>
            </a:r>
          </a:p>
          <a:p>
            <a:pPr marL="1344613" lvl="2" indent="-339725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Poptávka</a:t>
            </a:r>
          </a:p>
          <a:p>
            <a:pPr marL="1344613" lvl="2" indent="-339725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Konkurence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29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23057" y="432392"/>
            <a:ext cx="399853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Cíle podniku a cenová politika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987574"/>
            <a:ext cx="7992888" cy="382412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28650" algn="l"/>
              </a:tabLs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Orientace </a:t>
            </a:r>
            <a:r>
              <a:rPr lang="cs-CZ" b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na přežití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28650" algn="l"/>
              </a:tabLst>
              <a:defRPr/>
            </a:pPr>
            <a:r>
              <a:rPr lang="cs-CZ" b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	Snaha po dosažení nejvyššího tržního podílu    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28650" algn="l"/>
              </a:tabLst>
              <a:defRPr/>
            </a:pPr>
            <a:r>
              <a:rPr lang="cs-CZ" b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	Maximalizace zisku</a:t>
            </a:r>
          </a:p>
          <a:p>
            <a:pPr>
              <a:spcBef>
                <a:spcPts val="1200"/>
              </a:spcBef>
              <a:spcAft>
                <a:spcPts val="1200"/>
              </a:spcAft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Konkrétní stanovení ceny navazuje na cenovou politiku a z 	toho jsou odvozeny </a:t>
            </a:r>
            <a:r>
              <a:rPr lang="cs-CZ" b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dvě možné strategie tvorby cen </a:t>
            </a:r>
            <a:r>
              <a:rPr lang="cs-CZ" b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nových výrobků</a:t>
            </a:r>
            <a:r>
              <a:rPr lang="cs-CZ" b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00050" lvl="1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pro výrobek, výrazně se odlišující od konkurence se nabízí 	stanovit 	vysokou cenu nového výrobku</a:t>
            </a:r>
          </a:p>
          <a:p>
            <a:pPr marL="400050" lvl="1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nový výrobek s nízkou cenou (zaváděcí), strategie průlomu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41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54657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Cílem přednášky je </a:t>
            </a: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představit rentabilitu, rentabilitu vlastního kapitálů, rentabilitu nákladů, výnosů.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Dále se přednáška zabývá cenou výrobku.</a:t>
            </a: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38875" y="432392"/>
            <a:ext cx="676691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Cíle podniku a cenová politika - Orientace na přežití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987574"/>
            <a:ext cx="7992888" cy="341426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Orientace na přežití přichází do úvahy v případech:</a:t>
            </a:r>
          </a:p>
          <a:p>
            <a:pPr marL="895350" indent="-447675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Na trhu je značný počet konkurentů,</a:t>
            </a:r>
          </a:p>
          <a:p>
            <a:pPr marL="895350" indent="-447675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Výrazná změna preferenci zákazníků na trhu</a:t>
            </a:r>
          </a:p>
          <a:p>
            <a:pPr marL="895350" indent="-447675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Ztráta významných trhů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Cena se v tom případě neřídí ekonomickými pravidly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18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441" y="412294"/>
            <a:ext cx="7545007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Cíle podniku a cenová politika - Snaha po dosažení nejvyššího tržního podílu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563638"/>
            <a:ext cx="7992888" cy="12690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Vychází se z úvahy, že společnost s nejvyšším podílem na trhu bude dosahovat nejnižších nákladů a dlouhodobě nejvyšších zisku:</a:t>
            </a:r>
          </a:p>
          <a:p>
            <a:pPr marL="895350" indent="-447675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Ceny vůči konkurenci průměrné respektive podprůměrné,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85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7243" y="432392"/>
            <a:ext cx="681019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Cíle podniku a cenová politika – Maximalizace zisku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987574"/>
            <a:ext cx="6664042" cy="387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25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5141" y="432392"/>
            <a:ext cx="22143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Určení poptávky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334040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58775" indent="0"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 praxi je téměř vyloučeno, aby se podařilo zjistit průběh 	poptávkové křivky, vyjadřující závislost poptávky na výši ceny, 	která je s oblibou popisována v obecné ekonomické teorii.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(brání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tomu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značná nepřehlednost trhu, jakož i značná finanční  a organizační 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náročnost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těchto průzkumu). </a:t>
            </a:r>
            <a:r>
              <a:rPr lang="cs-CZ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Synek, M. a kol.: </a:t>
            </a:r>
            <a:r>
              <a:rPr lang="cs-CZ" sz="16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Manažerská ekonomika</a:t>
            </a:r>
            <a:r>
              <a:rPr lang="cs-CZ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cs-CZ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8775" indent="0"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Podniky se proto spokojují s odhadem ceny, při které je již 	výrobek neprodejný.</a:t>
            </a:r>
          </a:p>
          <a:p>
            <a:pPr marL="358775" indent="0"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Spodní hranice ceny souvisí s výši nákladů na příslušný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výrobek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15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66441" y="432392"/>
            <a:ext cx="211179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Náklady výroby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23467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449263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Znalost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nákladů na výrobek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dle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objektivních kritérií 	jejich „přerozdělování“ je velmi obtížná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úloha</a:t>
            </a:r>
          </a:p>
          <a:p>
            <a:pPr>
              <a:tabLst>
                <a:tab pos="449263" algn="l"/>
              </a:tabLst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49263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Je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vžitá </a:t>
            </a:r>
            <a:r>
              <a:rPr lang="cs-CZ" b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představa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že celkové náklady na výrobek jsou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spodní </a:t>
            </a:r>
            <a:r>
              <a:rPr lang="cs-CZ" b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hranicí ceny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tabLst>
                <a:tab pos="449263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Z kalkulace neúplných nákladů naopak vyplývá, </a:t>
            </a:r>
            <a:r>
              <a:rPr lang="cs-CZ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že spodní </a:t>
            </a:r>
            <a:r>
              <a:rPr lang="cs-C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hranicí </a:t>
            </a:r>
            <a:r>
              <a:rPr lang="cs-CZ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ceny by měly být variabilní náklady</a:t>
            </a:r>
            <a:r>
              <a:rPr lang="cs-C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tabLst>
                <a:tab pos="449263" algn="l"/>
              </a:tabLst>
            </a:pPr>
            <a:endParaRPr lang="cs-CZ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49263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V případě obchodních zájmů je možné připustit i cenu pod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variabilními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náklady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68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43785" y="432392"/>
            <a:ext cx="495712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Modelová situace: Dolní hranice ceny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347614"/>
            <a:ext cx="7992888" cy="173124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7675" indent="-447675">
              <a:buClr>
                <a:srgbClr val="FFC000"/>
              </a:buClr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 podniku „Elektrosoučástka“ jsou evidovány fixní náklady (F) v hodnotě 200 000 Kč. V hodnoceném období podnik vyrábí 10 000 ks součástek a jediným variabilním nákladem je materiál, jehož cena vykazuje hodnotu 10 Kč/ks. </a:t>
            </a:r>
          </a:p>
          <a:p>
            <a:pPr marL="447675" indent="-447675">
              <a:buClr>
                <a:srgbClr val="FFC000"/>
              </a:buClr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847725" lvl="1" indent="-447675">
              <a:buClr>
                <a:srgbClr val="FFC000"/>
              </a:buClr>
              <a:buFont typeface="Calibri" pitchFamily="34" charset="0"/>
              <a:buAutoNum type="alphaLcPeriod"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Jaká je dlouhodobá dolní hranice ceny (limitní cena)?</a:t>
            </a:r>
          </a:p>
          <a:p>
            <a:pPr marL="847725" lvl="1" indent="-447675">
              <a:buClr>
                <a:srgbClr val="FFC000"/>
              </a:buClr>
              <a:buFont typeface="Calibri" pitchFamily="34" charset="0"/>
              <a:buAutoNum type="alphaLcPeriod"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Jaká je krátkodobá dolní hranice ceny?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1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43785" y="432392"/>
            <a:ext cx="495712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Modelová situace: Dolní hranice ceny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156751"/>
            <a:ext cx="4179932" cy="364724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4048" y="1182822"/>
            <a:ext cx="2689860" cy="1226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16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43785" y="432392"/>
            <a:ext cx="495712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Modelová situace: Dolní hranice ceny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347614"/>
            <a:ext cx="7992888" cy="293465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buClr>
                <a:srgbClr val="FFC000"/>
              </a:buClr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Jaký bude vykazovat podnik „Elektrosoučástka</a:t>
            </a:r>
            <a:r>
              <a:rPr lang="cs-CZ" i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cs-CZ" i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 výsledek hospodaření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 pokud při prodeji 10 000 ks součástek bude cena postupně nabývat hodnot: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 = 30 Kč/ks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 = 20 Kč/ks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 = 10 Kč/ks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 =  8 Kč/ks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30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43785" y="432392"/>
            <a:ext cx="495712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Modelová situace: Dolní hranice ceny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347614"/>
            <a:ext cx="7992888" cy="22852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Řešení: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 = 30 Kč/ks: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VH =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vQ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– F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		VH = 30∙ 10 000 - 10 ∙ 10 000 – 200 000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b="1" i="1" u="sng" dirty="0">
                <a:latin typeface="Times New Roman" pitchFamily="18" charset="0"/>
                <a:cs typeface="Times New Roman" pitchFamily="18" charset="0"/>
              </a:rPr>
              <a:t>VH = 0 Kč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endParaRPr lang="cs-CZ" b="1" i="1" dirty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p= 20 Kč/ks: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VH =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vQ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– F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VH = 20∙ 10 000 - 10 ∙ 10 000 – 200 000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b="1" i="1" u="sng" dirty="0">
                <a:latin typeface="Times New Roman" pitchFamily="18" charset="0"/>
                <a:cs typeface="Times New Roman" pitchFamily="18" charset="0"/>
              </a:rPr>
              <a:t>VH = - 100 000 Kč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10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43785" y="432392"/>
            <a:ext cx="495712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Modelová situace: Dolní hranice ceny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347614"/>
            <a:ext cx="7992888" cy="28959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buClr>
                <a:srgbClr val="FFC000"/>
              </a:buClr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Jaká bude hodnota výsledku hospodaření, pokud se objem produkce zdvojnásobí na 20 000 ks elektrosoučástek a cena bude postupně nabývat hodnot: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 = 30 Kč/ks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 = 20 Kč/ks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 = 10 Kč/ks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 =  8 Kč/ks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68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27584" y="195486"/>
            <a:ext cx="6473567" cy="80791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Výpočet produkce v bodě zvratu (Q</a:t>
            </a:r>
            <a:r>
              <a:rPr lang="cs-CZ" sz="2400" b="1" i="1" baseline="-25000" dirty="0">
                <a:latin typeface="Times New Roman" pitchFamily="18" charset="0"/>
                <a:cs typeface="Times New Roman" pitchFamily="18" charset="0"/>
              </a:rPr>
              <a:t>BZ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) </a:t>
            </a:r>
            <a:br>
              <a:rPr lang="cs-CZ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a produkce pro dosažení požadovaného zisku (Q</a:t>
            </a:r>
            <a:r>
              <a:rPr lang="cs-CZ" sz="2400" b="1" i="1" baseline="-25000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654" y="1156751"/>
            <a:ext cx="7713682" cy="362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53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43785" y="432392"/>
            <a:ext cx="495712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Modelová situace: Dolní hranice ceny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347614"/>
            <a:ext cx="5622384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43785" y="432392"/>
            <a:ext cx="495712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Modelová situace: Dolní hranice ceny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491630"/>
            <a:ext cx="7221056" cy="276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34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97254" y="432392"/>
            <a:ext cx="505010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Dolní hranice ceny – modelová situace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6878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7675" indent="-447675">
              <a:lnSpc>
                <a:spcPct val="110000"/>
              </a:lnSpc>
              <a:buClr>
                <a:srgbClr val="FFC000"/>
              </a:buClr>
              <a:buNone/>
              <a:tabLst>
                <a:tab pos="31432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Závěr:</a:t>
            </a:r>
          </a:p>
          <a:p>
            <a:pPr marL="447675" indent="-447675">
              <a:lnSpc>
                <a:spcPct val="110000"/>
              </a:lnSpc>
              <a:buClr>
                <a:srgbClr val="FFC000"/>
              </a:buClr>
              <a:tabLst>
                <a:tab pos="3143250" algn="l"/>
              </a:tabLst>
              <a:defRPr/>
            </a:pPr>
            <a:r>
              <a:rPr lang="cs-CZ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Při ceně vyšší než jsou variabilní náklady na kus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je možné při dostatečném navýšení produkce realizovat kladný výsledek hospodaření (zisk).</a:t>
            </a:r>
          </a:p>
          <a:p>
            <a:pPr marL="447675" indent="-447675" algn="ctr">
              <a:lnSpc>
                <a:spcPct val="110000"/>
              </a:lnSpc>
              <a:buClr>
                <a:srgbClr val="FFC000"/>
              </a:buClr>
              <a:buNone/>
              <a:tabLst>
                <a:tab pos="3143250" algn="l"/>
              </a:tabLst>
              <a:defRPr/>
            </a:pPr>
            <a:r>
              <a:rPr lang="cs-CZ" sz="2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30 Kč/ks &gt; p &gt;10 Kč/ks</a:t>
            </a:r>
            <a:r>
              <a:rPr lang="cs-CZ" sz="2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447675" indent="-447675">
              <a:lnSpc>
                <a:spcPct val="110000"/>
              </a:lnSpc>
              <a:buClr>
                <a:srgbClr val="FFC000"/>
              </a:buClr>
              <a:tabLst>
                <a:tab pos="3143250" algn="l"/>
              </a:tabLst>
              <a:defRPr/>
            </a:pPr>
            <a:r>
              <a:rPr lang="cs-CZ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Při ceně na úrovni variabilních nákladů na kus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 ztráta ve výši fixních nákladů a není možné situaci zlepšit ani zvýšením, ani snížením prodeje. </a:t>
            </a:r>
            <a:br>
              <a:rPr lang="cs-CZ" sz="2000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 = 10 Kč/ks</a:t>
            </a:r>
            <a:r>
              <a:rPr lang="cs-CZ" sz="2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447675" indent="-447675">
              <a:lnSpc>
                <a:spcPct val="110000"/>
              </a:lnSpc>
              <a:buClr>
                <a:srgbClr val="FFC000"/>
              </a:buClr>
              <a:tabLst>
                <a:tab pos="3143250" algn="l"/>
              </a:tabLst>
              <a:defRPr/>
            </a:pPr>
            <a:r>
              <a:rPr lang="cs-CZ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Při ceně pod úrovní variabilních nákladů na kus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se vyplatí pouze snižovat výrobu, nejlépe na nulu, protože s každým dalším výrobkem se ztráta podniku jen prohlubuje. </a:t>
            </a:r>
            <a:br>
              <a:rPr lang="cs-CZ" sz="2000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 &lt; 10 Kč/ks</a:t>
            </a:r>
            <a:r>
              <a:rPr lang="cs-CZ" sz="2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52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619630" y="432392"/>
            <a:ext cx="80534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Cena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7795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542925" lvl="1" indent="-542925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Calibri" pitchFamily="34" charset="0"/>
              <a:buAutoNum type="arabicPeriod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Nezbytnou součástí cenové politiky podniku je rozbor cen konkurence.</a:t>
            </a:r>
          </a:p>
          <a:p>
            <a:pPr marL="542925" lvl="1" indent="-542925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Calibri" pitchFamily="34" charset="0"/>
              <a:buAutoNum type="arabicPeriod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Dalším krokem je výběr metody stanovení ceny. V úvahu přichází:</a:t>
            </a:r>
          </a:p>
          <a:p>
            <a:pPr marL="895350" lvl="2" indent="-352425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SzPct val="80000"/>
              <a:buFont typeface="Wingdings" pitchFamily="2" charset="2"/>
              <a:buChar char="q"/>
              <a:defRPr/>
            </a:pPr>
            <a:r>
              <a:rPr lang="cs-CZ" sz="2000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Nákladově orientovaná cena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kdy cena je součtem vlastních nákladů a ziskové přirážky.</a:t>
            </a:r>
          </a:p>
          <a:p>
            <a:pPr marL="895350" lvl="2" indent="-352425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SzPct val="80000"/>
              <a:buFont typeface="Wingdings" pitchFamily="2" charset="2"/>
              <a:buChar char="q"/>
              <a:defRPr/>
            </a:pPr>
            <a:r>
              <a:rPr lang="cs-CZ" sz="2000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Poptávkově orientovaná cena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kdy za základ ceny nejsou brány náklady, ale zákazníkem vnímaná hodnota. Tato se obvykle zjišťuje dotazováním, pozorováním, popř. parametrickým hodnocením výrobků.</a:t>
            </a:r>
          </a:p>
          <a:p>
            <a:pPr marL="895350" lvl="2" indent="-352425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SzPct val="80000"/>
              <a:buFont typeface="Wingdings" pitchFamily="2" charset="2"/>
              <a:buChar char="q"/>
              <a:defRPr/>
            </a:pPr>
            <a:r>
              <a:rPr lang="cs-CZ" sz="2000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Konkurenčně orientovaná cena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se obvykle stanoví jako průměr cen ostatních výrobců, častá je i cenová strategie držet cenu například na 90 % ceny rozhodujícího konkurenta.</a:t>
            </a:r>
          </a:p>
          <a:p>
            <a:pPr marL="542925" lvl="1" indent="-542925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Calibri" pitchFamily="34" charset="0"/>
              <a:buAutoNum type="arabicPeriod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Posledním krokem je rozhodnutí o výši ceny, se kterou bude výrobek uveden na trh.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34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48464" y="432392"/>
            <a:ext cx="674768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Rozbor cen, výrobní program a chování konkurence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00824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Zjišťování pozice výrobce na trhu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Monopolní postavení - neumožňuje stanovit cenu libovolně vysoko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(substituční výrobky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>
              <a:defRPr/>
            </a:pP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Konkurenční prostředí – je zapotřebí zjistit, jaká je technická úroveň jejich výrobků a za jakou cenu výrobky prodávají.</a:t>
            </a:r>
          </a:p>
          <a:p>
            <a:pPr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34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09556" y="432392"/>
            <a:ext cx="302550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Metody stanovení ceny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4542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9263" indent="-449263">
              <a:tabLst>
                <a:tab pos="3492500" algn="l"/>
              </a:tabLst>
              <a:defRPr/>
            </a:pPr>
            <a:r>
              <a:rPr lang="cs-CZ" b="1" u="sng" dirty="0">
                <a:latin typeface="Times New Roman" pitchFamily="18" charset="0"/>
                <a:cs typeface="Times New Roman" pitchFamily="18" charset="0"/>
              </a:rPr>
              <a:t>Nákladově orientovaná tvorba cen</a:t>
            </a:r>
          </a:p>
          <a:p>
            <a:pPr marL="449263" indent="-449263">
              <a:buNone/>
              <a:tabLst>
                <a:tab pos="3492500" algn="l"/>
              </a:tabLst>
              <a:defRPr/>
            </a:pPr>
            <a:r>
              <a:rPr lang="cs-CZ" b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b="1" u="sng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>k nákladům se připočítává zisková přirážka přicházejí do úvahy : úplné vlastní náklady 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>zpracovací náklady (mzdy + výrobní režie)</a:t>
            </a:r>
          </a:p>
          <a:p>
            <a:pPr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82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09556" y="432392"/>
            <a:ext cx="302550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Metody stanovení ceny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7161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9263" indent="-449263">
              <a:tabLst>
                <a:tab pos="3492500" algn="l"/>
              </a:tabLst>
              <a:defRPr/>
            </a:pPr>
            <a:r>
              <a:rPr lang="cs-CZ" b="1" u="sng" dirty="0">
                <a:latin typeface="Times New Roman" pitchFamily="18" charset="0"/>
                <a:cs typeface="Times New Roman" pitchFamily="18" charset="0"/>
              </a:rPr>
              <a:t>Poptávkově orientovaná tvorba cen</a:t>
            </a:r>
          </a:p>
          <a:p>
            <a:pPr marL="849313" lvl="1" indent="-449263">
              <a:spcAft>
                <a:spcPts val="1200"/>
              </a:spcAft>
              <a:defRPr/>
            </a:pP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Tvorba cen na základě zákazníkem akceptované hodnoty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(na základě vah zvolených parametrů,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spolehlivost, úroveň servisu, technická vyspělost …)</a:t>
            </a:r>
          </a:p>
          <a:p>
            <a:pPr marL="849313" lvl="1" indent="-449263">
              <a:defRPr/>
            </a:pP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Tvorba ceny na základě intenzity poptávky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(prodej ve stejném období za různé ceny, hovoří se o cenové diskriminaci)</a:t>
            </a:r>
          </a:p>
          <a:p>
            <a:pPr marL="1249363" lvl="2" indent="-449263"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Prostorová diferenciace (město, okrajové oblasti)</a:t>
            </a:r>
          </a:p>
          <a:p>
            <a:pPr marL="1249363" lvl="2" indent="-449263"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Časová diferenciace (zelenina ráno a večer)</a:t>
            </a:r>
          </a:p>
          <a:p>
            <a:pPr marL="1249363" lvl="2" indent="-449263"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Výrobková diferenciace (dražší jsou luxusnější výrobkové modifikace)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48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09562" y="432392"/>
            <a:ext cx="302550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Metody stanovení ceny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8392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Konkurenčně orientovaná cena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realizována za následujících předpokladů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None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896938" indent="-538163">
              <a:buFont typeface="Arial" panose="020B0604020202020204" pitchFamily="34" charset="0"/>
              <a:buChar char="•"/>
              <a:tabLst>
                <a:tab pos="896938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Náklady na výrobek se zjišťují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obtížně</a:t>
            </a:r>
          </a:p>
          <a:p>
            <a:pPr marL="896938" indent="-538163">
              <a:buFont typeface="Arial" panose="020B0604020202020204" pitchFamily="34" charset="0"/>
              <a:buChar char="•"/>
              <a:tabLst>
                <a:tab pos="896938" algn="l"/>
              </a:tabLst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896938" indent="-538163">
              <a:buFont typeface="Arial" panose="020B0604020202020204" pitchFamily="34" charset="0"/>
              <a:buChar char="•"/>
              <a:tabLst>
                <a:tab pos="896938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Jedná se převážně o homogenní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výrobky</a:t>
            </a:r>
          </a:p>
          <a:p>
            <a:pPr marL="896938" indent="-538163">
              <a:buFont typeface="Arial" panose="020B0604020202020204" pitchFamily="34" charset="0"/>
              <a:buChar char="•"/>
              <a:tabLst>
                <a:tab pos="896938" algn="l"/>
              </a:tabLst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896938" indent="-538163">
              <a:buFont typeface="Arial" panose="020B0604020202020204" pitchFamily="34" charset="0"/>
              <a:buChar char="•"/>
              <a:tabLst>
                <a:tab pos="896938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Nelze jednoznačně odhadnout reakci konkurence na cenovou diferenciaci (vysavač prachu)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69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95938" y="432392"/>
            <a:ext cx="305275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Rozhodnutí o výši ceny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62099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Před konečnou podobou ceny nutno zvážit způsob započtení pojistného a dopravy do ceny, množstevní rabaty.</a:t>
            </a:r>
          </a:p>
          <a:p>
            <a:pPr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Cenové změny:</a:t>
            </a:r>
          </a:p>
          <a:p>
            <a:pPr marL="1003300" indent="-285750">
              <a:lnSpc>
                <a:spcPct val="110000"/>
              </a:lnSpc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255713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Nižšími cenami zvýšit odbyt a tím lépe využít výrobní 	kapacity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(má však svoje hranice, s ohledem na výsledek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hospodaření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003300" indent="-285750">
              <a:lnSpc>
                <a:spcPct val="110000"/>
              </a:lnSpc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255713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Reagovat na snížení ceny konkurenčních výrobků</a:t>
            </a:r>
          </a:p>
          <a:p>
            <a:pPr marL="1003300" indent="-285750">
              <a:lnSpc>
                <a:spcPct val="110000"/>
              </a:lnSpc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255713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Zvýšit svůj tržní podíl a vytlačit z trhu konkurenci</a:t>
            </a:r>
          </a:p>
          <a:p>
            <a:pPr marL="1003300" indent="-285750">
              <a:lnSpc>
                <a:spcPct val="110000"/>
              </a:lnSpc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255713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Uvolnit při výprodeji skladovací prostory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(v tom případě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cena může dostat pod úroveň variabilních nákladů)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4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4385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Cílem přednášky bylo přestavit rentabilitu a </a:t>
            </a:r>
            <a:r>
              <a:rPr lang="cs-CZ" sz="240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cenu výrobku.</a:t>
            </a: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30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80145" y="432392"/>
            <a:ext cx="708431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Další výpočty veličin při analýze diagramu bodu zvratu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60868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533400" indent="-533400">
              <a:spcBef>
                <a:spcPct val="50000"/>
              </a:spcBef>
              <a:buClr>
                <a:srgbClr val="FFFF00"/>
              </a:buClr>
              <a:buSzPct val="100000"/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Výpočet limitu variabilních nákladů,</a:t>
            </a:r>
          </a:p>
          <a:p>
            <a:pPr marL="533400" indent="-533400">
              <a:spcBef>
                <a:spcPct val="50000"/>
              </a:spcBef>
              <a:buClr>
                <a:srgbClr val="FFFF00"/>
              </a:buClr>
              <a:buSzPct val="100000"/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Výpočet limitu fixních nákladů,</a:t>
            </a:r>
          </a:p>
          <a:p>
            <a:pPr marL="533400" indent="-533400">
              <a:spcBef>
                <a:spcPct val="50000"/>
              </a:spcBef>
              <a:buClr>
                <a:srgbClr val="FFFF00"/>
              </a:buClr>
              <a:buSzPct val="100000"/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Výpočet limitu minimální výše ceny,</a:t>
            </a:r>
          </a:p>
          <a:p>
            <a:pPr marL="533400" indent="-533400">
              <a:spcBef>
                <a:spcPct val="50000"/>
              </a:spcBef>
              <a:buClr>
                <a:srgbClr val="FFFF00"/>
              </a:buClr>
              <a:buSzPct val="100000"/>
              <a:buFont typeface="Wingdings" pitchFamily="2" charset="2"/>
              <a:buNone/>
              <a:defRPr/>
            </a:pPr>
            <a:r>
              <a:rPr lang="cs-CZ" sz="2000" i="1" u="sng" dirty="0">
                <a:latin typeface="Times New Roman" pitchFamily="18" charset="0"/>
                <a:cs typeface="Times New Roman" pitchFamily="18" charset="0"/>
              </a:rPr>
              <a:t>Při stanovení limitních hodnot se vychází z rovnice (3)</a:t>
            </a:r>
          </a:p>
          <a:p>
            <a:pPr marL="533400" indent="-533400">
              <a:spcBef>
                <a:spcPct val="50000"/>
              </a:spcBef>
              <a:buClr>
                <a:srgbClr val="FFFF00"/>
              </a:buClr>
              <a:buSzPct val="100000"/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Rentabilita obecně,</a:t>
            </a:r>
          </a:p>
          <a:p>
            <a:pPr marL="533400" indent="-533400">
              <a:spcBef>
                <a:spcPct val="50000"/>
              </a:spcBef>
              <a:buClr>
                <a:srgbClr val="FFFF00"/>
              </a:buClr>
              <a:buSzPct val="100000"/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Rentabilita nákladů,</a:t>
            </a:r>
          </a:p>
          <a:p>
            <a:pPr marL="533400" indent="-533400">
              <a:spcBef>
                <a:spcPct val="50000"/>
              </a:spcBef>
              <a:buClr>
                <a:srgbClr val="FFFF00"/>
              </a:buClr>
              <a:buSzPct val="100000"/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Rentabilita výnosů,</a:t>
            </a:r>
          </a:p>
          <a:p>
            <a:pPr marL="533400" indent="-533400">
              <a:spcBef>
                <a:spcPct val="50000"/>
              </a:spcBef>
              <a:buClr>
                <a:srgbClr val="FFFF00"/>
              </a:buClr>
              <a:buSzPct val="100000"/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Nákladovost,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91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32577" y="432392"/>
            <a:ext cx="577946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Rentabilita vlastního kapitálu – význam a využití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1635646"/>
            <a:ext cx="7992888" cy="340862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533400" indent="-533400">
              <a:buFont typeface="Wingdings" pitchFamily="2" charset="2"/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 ukazatelem rozhodujícím a významově výstižným:</a:t>
            </a:r>
          </a:p>
          <a:p>
            <a:pPr>
              <a:spcBef>
                <a:spcPts val="6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„Měří efektivnost, s níž podnik využívá kapitál vlastníků v rámci podnikatelských aktivit“. </a:t>
            </a:r>
          </a:p>
          <a:p>
            <a:pPr>
              <a:spcAft>
                <a:spcPts val="1200"/>
              </a:spcAft>
              <a:defRPr/>
            </a:pPr>
            <a:r>
              <a:rPr lang="cs-CZ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Mluvou číselných údajů udává, kolik čistého zisku (po zdanění) v Kč připadá na 1 Kč investovaného kapitálu jeho vlastníky.</a:t>
            </a:r>
          </a:p>
          <a:p>
            <a:pPr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Rentabilita vlastního kapitálu (označována symbolem ROE), je ovlivnitelná:</a:t>
            </a:r>
          </a:p>
          <a:p>
            <a:pPr marL="758825" lvl="1" indent="-358775">
              <a:spcAft>
                <a:spcPts val="1200"/>
              </a:spcAft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Rentabilitou tržeb (provozní pákou)</a:t>
            </a:r>
          </a:p>
          <a:p>
            <a:pPr marL="758825" lvl="1" indent="-358775">
              <a:spcAft>
                <a:spcPts val="1200"/>
              </a:spcAft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Obratem aktiv</a:t>
            </a:r>
          </a:p>
          <a:p>
            <a:pPr marL="758825" lvl="1" indent="-358775">
              <a:spcAft>
                <a:spcPts val="1200"/>
              </a:spcAft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Finanční pákou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4876" y="948286"/>
            <a:ext cx="960120" cy="56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5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32571" y="432392"/>
            <a:ext cx="577946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</a:rPr>
              <a:t>Rentabilita vlastního kapitálu – význam a využití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330090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Při hodnocení finanční výkonnosti podniku prostřednictvím rentability vlastního kapitálu je nutno vzít do úvahy i negativní působení následujících faktorů:</a:t>
            </a:r>
          </a:p>
          <a:p>
            <a:pPr marL="268288" indent="-268288">
              <a:spcAft>
                <a:spcPts val="1200"/>
              </a:spcAft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Zavedení nového výrobku zvyšuje náklady (což způsobuje pokles výsledku hospodaření), avšak efekt uvedené aktivity se dostaví s časovým zpožděním</a:t>
            </a:r>
          </a:p>
          <a:p>
            <a:pPr marL="268288" indent="-268288">
              <a:spcAft>
                <a:spcPts val="1200"/>
              </a:spcAft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Není brán do úvahy dopad rizika dané podnikatelské aktivity</a:t>
            </a:r>
          </a:p>
          <a:p>
            <a:pPr marL="268288" indent="-268288">
              <a:spcAft>
                <a:spcPts val="1200"/>
              </a:spcAft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Ve výpočtech jsou uváděný účetní hodnoty, které v řadě případů nekorespondují s tržním oceněním daného údaje.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5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65010" y="432392"/>
            <a:ext cx="5314595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Význam rentability v ekonomice podniku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376256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sz="2000" i="1" dirty="0" smtClean="0">
              <a:solidFill>
                <a:srgbClr val="FFC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sz="2000" i="1" dirty="0">
              <a:solidFill>
                <a:srgbClr val="FFC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sz="2000" i="1" dirty="0" smtClean="0">
              <a:solidFill>
                <a:srgbClr val="FFC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sz="2000" i="1" dirty="0">
              <a:solidFill>
                <a:srgbClr val="FFC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sz="2000" i="1" dirty="0" smtClean="0">
              <a:solidFill>
                <a:srgbClr val="FFC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sz="2000" i="1" dirty="0">
              <a:solidFill>
                <a:srgbClr val="FFC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sz="2000" i="1" dirty="0" smtClean="0">
              <a:solidFill>
                <a:srgbClr val="FFC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sz="2000" i="1" dirty="0">
              <a:solidFill>
                <a:srgbClr val="FFC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0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udává </a:t>
            </a:r>
            <a:r>
              <a:rPr lang="cs-CZ" sz="20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kolik zisku (po zdanění, či před zdaněním) přináší každá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0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koruna vložená podnikatelem do podnikatelské aktivity.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Např.: R</a:t>
            </a:r>
            <a:r>
              <a:rPr lang="cs-CZ" sz="2000" i="1" baseline="-25000" dirty="0">
                <a:latin typeface="Times New Roman" pitchFamily="18" charset="0"/>
                <a:cs typeface="Times New Roman" pitchFamily="18" charset="0"/>
              </a:rPr>
              <a:t>VK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=  10 % ≡ 0,1 …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3781" y="1529425"/>
            <a:ext cx="7591425" cy="80962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3781" y="2499742"/>
            <a:ext cx="2933700" cy="80962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08614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7121" y="432392"/>
            <a:ext cx="777039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Vztah mezi rentabilitou tržeb, rentabilitou nákladů a nákladovostí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1162554"/>
            <a:ext cx="7992888" cy="4063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  <a:defRPr/>
            </a:pPr>
            <a:endParaRPr lang="cs-CZ" sz="20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403" y="1162554"/>
            <a:ext cx="7349832" cy="371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61104" y="432392"/>
            <a:ext cx="352243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Rentabilita tržeb – výpočet Q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1162554"/>
            <a:ext cx="7992888" cy="4063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  <a:defRPr/>
            </a:pPr>
            <a:endParaRPr lang="cs-CZ" sz="20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248" y="987574"/>
            <a:ext cx="7672154" cy="402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90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2507</TotalTime>
  <Words>1562</Words>
  <Application>Microsoft Office PowerPoint</Application>
  <PresentationFormat>Předvádění na obrazovce (16:9)</PresentationFormat>
  <Paragraphs>178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4" baseType="lpstr">
      <vt:lpstr>Arial</vt:lpstr>
      <vt:lpstr>Calibri</vt:lpstr>
      <vt:lpstr>Times New Roman</vt:lpstr>
      <vt:lpstr>Wingdings</vt:lpstr>
      <vt:lpstr>SLU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130</cp:revision>
  <cp:lastPrinted>2018-03-27T09:30:31Z</cp:lastPrinted>
  <dcterms:created xsi:type="dcterms:W3CDTF">2016-07-06T15:42:34Z</dcterms:created>
  <dcterms:modified xsi:type="dcterms:W3CDTF">2021-05-21T07:56:05Z</dcterms:modified>
</cp:coreProperties>
</file>