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9" r:id="rId2"/>
    <p:sldId id="323" r:id="rId3"/>
    <p:sldId id="365" r:id="rId4"/>
    <p:sldId id="366" r:id="rId5"/>
    <p:sldId id="308" r:id="rId6"/>
    <p:sldId id="324" r:id="rId7"/>
    <p:sldId id="377" r:id="rId8"/>
    <p:sldId id="290" r:id="rId9"/>
    <p:sldId id="325" r:id="rId10"/>
    <p:sldId id="367" r:id="rId11"/>
    <p:sldId id="368" r:id="rId12"/>
    <p:sldId id="369" r:id="rId13"/>
    <p:sldId id="370" r:id="rId14"/>
    <p:sldId id="376" r:id="rId15"/>
    <p:sldId id="326" r:id="rId16"/>
    <p:sldId id="372" r:id="rId17"/>
    <p:sldId id="373" r:id="rId18"/>
    <p:sldId id="374" r:id="rId19"/>
    <p:sldId id="375" r:id="rId20"/>
    <p:sldId id="371" r:id="rId21"/>
    <p:sldId id="327" r:id="rId22"/>
    <p:sldId id="328" r:id="rId23"/>
    <p:sldId id="291" r:id="rId24"/>
    <p:sldId id="329" r:id="rId25"/>
    <p:sldId id="330" r:id="rId26"/>
    <p:sldId id="292" r:id="rId27"/>
    <p:sldId id="331" r:id="rId28"/>
    <p:sldId id="332" r:id="rId29"/>
    <p:sldId id="294" r:id="rId30"/>
    <p:sldId id="295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21.05.2021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Dokument_aplikace_Microsoft_Word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package" Target="../embeddings/Dokument_aplikace_Microsoft_Word1.docx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package" Target="../embeddings/Dokument_aplikace_Microsoft_Word2.doc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Dokument_aplikace_Microsoft_Word4.docx"/><Relationship Id="rId5" Type="http://schemas.openxmlformats.org/officeDocument/2006/relationships/image" Target="../media/image10.emf"/><Relationship Id="rId4" Type="http://schemas.openxmlformats.org/officeDocument/2006/relationships/package" Target="../embeddings/Dokument_aplikace_Microsoft_Word3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6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/>
              <a:t>Ekonomická podstata příspěvku na </a:t>
            </a:r>
            <a:r>
              <a:rPr lang="cs-CZ" sz="3200" i="1" dirty="0" smtClean="0"/>
              <a:t>úhradu, kalkulace úplných a neúplných nákladů</a:t>
            </a:r>
            <a:endParaRPr lang="cs-CZ" sz="3200" i="1" dirty="0"/>
          </a:p>
          <a:p>
            <a:endParaRPr lang="cs-CZ" sz="2000" i="1" dirty="0"/>
          </a:p>
          <a:p>
            <a:endParaRPr lang="cs-CZ" sz="20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801" y="146615"/>
            <a:ext cx="7897034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Modelová situace 1:Využití příspěvku na úhradu v manažerské praxi</a:t>
            </a:r>
          </a:p>
          <a:p>
            <a:pPr algn="ctr" defTabSz="685800">
              <a:defRPr/>
            </a:pPr>
            <a:r>
              <a:rPr lang="cs-CZ" sz="16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rozhodnutí o zařazení  zakázky s nižší cenou pro zákazníka při nenaplněné výrobní kapacitě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985267"/>
            <a:ext cx="7992888" cy="33009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gumotextilních 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dodává svým odběratelům sadu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330 až 370 Kč/sadu</a:t>
            </a: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souvislosti s poklesem výroby automobilů vykazoval výrobce ve III/IV roku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využití výrobní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kapacity pouze na 60 %.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Variabilní náklady jedné sady koberců byly ve firmě vykalkulovány na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288 Kč/sadu.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 jednání s výrobcem vstoupil asijský odběratel, který nabízí zaplnit kapacitu odběrem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cenu: </a:t>
            </a:r>
            <a:r>
              <a:rPr lang="cs-CZ" sz="20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270 Kč/sadu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endParaRPr lang="cs-CZ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r>
              <a:rPr lang="cs-CZ" sz="20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bude znít odpověď managementu na poptávku asijské firmy?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967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Modelová situace 2</a:t>
            </a:r>
            <a:endParaRPr lang="en-GB" sz="28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a zároveň prodejce „valašských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“ vykazoval při prodeji 10 000 ks výrobků měsíčně výsledek hospodaření (zisk) ve výši 20 000 Kč. Fixní náklady spojené s výrobou a prodejem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činily 100 000 Kč měsíčně. 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letošním roce výrobce předpokládá, že s ohledem na tíživější hospodářskou situaci budou měsíce, kdy se prodá pouze 5 000 ks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 fixní náklady zůstanou na úrovni 100 000 Kč.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S jakým výsledkem hospodaření může majitel výrobny za těchto podmínek počítat?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873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Nabízí se jednoduché avšak špatné řešení: Výpočty s aplikací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zisku (na jednotku produkce, či 1Kč tržeb)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mohou být zdrojem chybných výpočtů s ohledem na skutečnost, že </a:t>
            </a:r>
            <a:r>
              <a:rPr lang="cs-CZ" sz="14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 není možné využívat jako prvek lineárního programování.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Elementární úlohou v rámci lineárního programování je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trojčlenka</a:t>
            </a:r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352847" y="1419622"/>
          <a:ext cx="7611119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7" name="Dokument" r:id="rId4" imgW="6762604" imgH="3014400" progId="Word.Document.12">
                  <p:embed/>
                </p:oleObj>
              </mc:Choice>
              <mc:Fallback>
                <p:oleObj name="Dokument" r:id="rId4" imgW="6762604" imgH="3014400" progId="Word.Document.12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847" y="1419622"/>
                        <a:ext cx="7611119" cy="3456384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04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/>
          </p:nvPr>
        </p:nvGraphicFramePr>
        <p:xfrm>
          <a:off x="107504" y="161101"/>
          <a:ext cx="7632848" cy="4858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1" name="Document" r:id="rId4" imgW="6629729" imgH="5085538" progId="Word.Document.8">
                  <p:embed/>
                </p:oleObj>
              </mc:Choice>
              <mc:Fallback>
                <p:oleObj name="Document" r:id="rId4" imgW="6629729" imgH="5085538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61101"/>
                        <a:ext cx="7632848" cy="485892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49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8928" y="432392"/>
            <a:ext cx="286681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Příspěvek na úhradu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17374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Práce s příspěvkem na úhradu je v manažerských úlohách mnohem frekventovanější, než aplikace tradičního ukazatele zisku (na jednotku produkce). Výpočty s aplikací zisku mohou být zdrojem chybných výpočtů s ohledem na skutečnost, že zisk není možné využívat jako prvek lineárního programování</a:t>
            </a:r>
            <a:r>
              <a:rPr lang="cs-CZ" sz="2000" dirty="0"/>
              <a:t>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5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16019" y="432392"/>
            <a:ext cx="401257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237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Vyrábí-li podnik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více druhů výrobků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určení optimálního množství jejich výroby složitější, neboť musí také určit, v jakém množství se budou tyto jednotlivé druhy výrobků vyrábět. K tomu se používá různých matematických optimalizačních metod např. 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lineární programování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Omezujícími podmínkami jsou požadavky trhu a kapacitní možnosti výrobce. V případě, že limitujícím faktorem není kapacita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úzkého místa ve výrobě“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pak výběrovým kritériem je ukazatel příspěvek na úhradu 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(respektive hrubé rozpětí), 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nikoliv zisk na jednotku </a:t>
            </a:r>
            <a:r>
              <a:rPr lang="cs-CZ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produkce.</a:t>
            </a:r>
            <a:endParaRPr lang="cs-CZ" sz="2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19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68041" y="432392"/>
            <a:ext cx="6108532" cy="68480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Modelová </a:t>
            </a:r>
            <a:r>
              <a:rPr lang="cs-CZ" sz="2000" b="1" i="1" u="sng" dirty="0" smtClean="0">
                <a:latin typeface="Times New Roman" pitchFamily="18" charset="0"/>
                <a:cs typeface="Times New Roman" pitchFamily="18" charset="0"/>
              </a:rPr>
              <a:t>situace 3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Příklad č. 1: Synek M.: „Manažerská ekonomika“ str.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130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470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Vyrábíme 3 druhy výrobku – A, B, C. Přehled o tržbách, nákladech a zisku podává níže uvedená tabulka. Režijní náklady jsou společné pro celý podnik a byly rozvrženy na výrobky podle tržeb (vše v tis. Kč).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Chceme zlepšit výsledek hospodaření, vypustíme ztrátový výrobek „C“?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Jakou hodnotu bude mít hospodářský výsledek po vypuštění výrobku „C“?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806537"/>
              </p:ext>
            </p:extLst>
          </p:nvPr>
        </p:nvGraphicFramePr>
        <p:xfrm>
          <a:off x="467545" y="2139702"/>
          <a:ext cx="6552728" cy="1466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1" name="Dokument" r:id="rId4" imgW="5911846" imgH="2035802" progId="Word.Document.12">
                  <p:embed/>
                </p:oleObj>
              </mc:Choice>
              <mc:Fallback>
                <p:oleObj name="Dokument" r:id="rId4" imgW="5911846" imgH="2035802" progId="Word.Document.12">
                  <p:embed/>
                  <p:pic>
                    <p:nvPicPr>
                      <p:cNvPr id="4098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5" y="2139702"/>
                        <a:ext cx="6552728" cy="146651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8238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111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Firma, vyrábějící keramické nádoby, zaznamenala v měsíci září 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roku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ztrátu ve výši 400 tis. Kč (viz tabulka).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Vedení firmy se rozhodlo situaci řešit vyřazením z výrobního programu ztrátových výrobků (bez náhrady za jiný výrobek).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Nabízí se 3 varianty řešení: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1. 	vyřadit sortimentní položku „B“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2. 	vyřadit sortimentní položku „C“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3. 	vyřadit sortimentní položky „B“ i „C“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19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855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jednotlivé varianty (1., 2., 3.) spočítejte ukazatel „zisk před zdaněním“ do níže uvedených tabulek „Rozpočet po přijetí rozhodnutí 1. nebo 2. nebo 3.“.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 základě provedené analýzy dosažených výsledků rozhodněte, kterou variantu výrobního programu („1“, „2“ , „3“) doporučujete a proč?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667755"/>
              </p:ext>
            </p:extLst>
          </p:nvPr>
        </p:nvGraphicFramePr>
        <p:xfrm>
          <a:off x="539552" y="1347614"/>
          <a:ext cx="5373215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2" name="Dokument" r:id="rId4" imgW="5969169" imgH="2797459" progId="Word.Document.12">
                  <p:embed/>
                </p:oleObj>
              </mc:Choice>
              <mc:Fallback>
                <p:oleObj name="Dokument" r:id="rId4" imgW="5969169" imgH="2797459" progId="Word.Document.12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7614"/>
                        <a:ext cx="5373215" cy="172819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506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7933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236779"/>
              </p:ext>
            </p:extLst>
          </p:nvPr>
        </p:nvGraphicFramePr>
        <p:xfrm>
          <a:off x="755576" y="1212440"/>
          <a:ext cx="3672408" cy="1857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8" name="Dokument" r:id="rId4" imgW="5922756" imgH="2567847" progId="Word.Document.12">
                  <p:embed/>
                </p:oleObj>
              </mc:Choice>
              <mc:Fallback>
                <p:oleObj name="Dokument" r:id="rId4" imgW="5922756" imgH="2567847" progId="Word.Document.12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12440"/>
                        <a:ext cx="3672408" cy="185774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599777"/>
              </p:ext>
            </p:extLst>
          </p:nvPr>
        </p:nvGraphicFramePr>
        <p:xfrm>
          <a:off x="720489" y="3113732"/>
          <a:ext cx="3707496" cy="1762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9" name="Dokument" r:id="rId6" imgW="5922756" imgH="2653502" progId="Word.Document.12">
                  <p:embed/>
                </p:oleObj>
              </mc:Choice>
              <mc:Fallback>
                <p:oleObj name="Dokument" r:id="rId6" imgW="5922756" imgH="2653502" progId="Word.Document.12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89" y="3113732"/>
                        <a:ext cx="3707496" cy="176227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0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Ekonomická podstata příspěvku na úhradu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Kalkulace úplných a neúplných nákladů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6148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Klasická kalkulace úplných nákladů vychází z představy, že pro úspěšné řízení podniku je třeba znát „úplné náklady vlastního výkonu“ pro jednotlivé služby (výkony) poskytované podnikatelským subjektem.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(viz všeobecný kalkulační vzorec)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vžitá představa, že pro orientaci při cenotvorbě je 	zapotřebí konfrontace výsledků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kalkulace 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 cenou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Na základě postupného přičítání jednotlivých nákladových 	položek se tvoří kalkulace úplných nákladů, což 	reprezentativně prezentuje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přirážková kalkulace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317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47673366"/>
              </p:ext>
            </p:extLst>
          </p:nvPr>
        </p:nvGraphicFramePr>
        <p:xfrm>
          <a:off x="1486127" y="848873"/>
          <a:ext cx="5255989" cy="4219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" name="Dokument" r:id="rId4" imgW="5902150" imgH="7114849" progId="Word.Document.8">
                  <p:embed/>
                </p:oleObj>
              </mc:Choice>
              <mc:Fallback>
                <p:oleObj name="Dokument" r:id="rId4" imgW="5902150" imgH="7114849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6127" y="848873"/>
                        <a:ext cx="5255989" cy="4219048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6480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9623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Nepřesnost kalkulace úplných nákladů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(absorpční) pramení ze snahy přerozdělit veškeré náklady na kalkulační jednice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včetně nepřímých (režijních) nákladů. Podstatnou část nepřímých nákladů tvoří fixní náklady,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jejichž vznik nemá příčinnou souvislost s daným výkonem (službou).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cs-CZ" sz="20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Kalkulace úplných nákladů platí pouze pro objem a strukturu výkonů (služeb) pro který byla sestavena.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44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2591" y="432392"/>
            <a:ext cx="7039427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Závěry k rozvrhu režie při sestavování kalkulací úplných nákladů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volba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rozvrhové základny je vždy spojena s vysokou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mírou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nepřesnosti při kalkulování,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kalkulace platí jen pro objem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služeb,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které byla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sestavena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narůstající podíl mechanizace a automatizace 	vytěsňuje 	rozvrhovou základnu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přímé mzdy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24835289"/>
              </p:ext>
            </p:extLst>
          </p:nvPr>
        </p:nvGraphicFramePr>
        <p:xfrm>
          <a:off x="200447" y="987574"/>
          <a:ext cx="8511193" cy="4070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Dokument" r:id="rId4" imgW="5746292" imgH="3434108" progId="Word.Document.8">
                  <p:embed/>
                </p:oleObj>
              </mc:Choice>
              <mc:Fallback>
                <p:oleObj name="Dokument" r:id="rId4" imgW="5746292" imgH="3434108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47" y="987574"/>
                        <a:ext cx="8511193" cy="40702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4895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94130" y="432392"/>
            <a:ext cx="325634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Přímé a nepřímé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61687531"/>
              </p:ext>
            </p:extLst>
          </p:nvPr>
        </p:nvGraphicFramePr>
        <p:xfrm>
          <a:off x="1403648" y="891262"/>
          <a:ext cx="6020717" cy="4128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5" name="Document" r:id="rId4" imgW="7616696" imgH="8833866" progId="Word.Document.8">
                  <p:embed/>
                </p:oleObj>
              </mc:Choice>
              <mc:Fallback>
                <p:oleObj name="Document" r:id="rId4" imgW="7616696" imgH="8833866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891262"/>
                        <a:ext cx="6020717" cy="4128759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403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 kritiky tradičních kalkulací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úplných nákladů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(absorpčních) vzešly kalkulace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Kritika byla směrována do těchto oblastí: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54013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tradiční způsob kalkulace s rozvrhováním režijních nákladů podle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zvolené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rozvrhové základny (přímých mezd nebo i jiných přímých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pro řadu výrobních činnosti (služeb) nevyhovuje, protože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nevyjadřuje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souvislost mezi výrobními činiteli (nákladovými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činiteli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náklady, které jsou jimi vyvolány. (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fixní náklady –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mechanizmy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přímé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mzdy - ruční práce)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kalkulace úplných nákladů předpokládá znalost vyráběného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množství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	jednotlivých druhů výrobků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(platí jen pro objem produkce,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který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byly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sestaveny)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007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Kritika byla směrována do těchto oblastí: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zisk na jeden výrobek není proporcionální k vyráběnému množství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(zvyšováním objemu výroby dochází k degresi fixních nákladů, a tím k růstu zisku na jednotkou produkce).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 ztěžuje řadu ekonomických rozhodnutí v podniku, např. volbu optimálního výrobního programu metodami lineárního programování).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Kalkulace úplných nákladů považuje za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minimální hranici ceny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výrobku jeho úplné vlastní náklady; výrobky s nižší cenou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považuje za nerentabilní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387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17156" y="432392"/>
            <a:ext cx="60103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Charakteristika kalkulace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7469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tabLst>
                <a:tab pos="98901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Kalkulační jednici (příslušné položce služby) se přiřazuje pouze část nákladů (odtud název kalkulace) a to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náklady variabilní povahy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kalkulací neúplných nákladů je spjat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ukazatel 	příspěvek na úhradu fixních nákladů a zisku 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přispívá na úhradu fixních nákladů a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zisku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náhrada příspěvku na úhradu hrubým rozpětím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91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654357" y="432392"/>
            <a:ext cx="473591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48712904"/>
              </p:ext>
            </p:extLst>
          </p:nvPr>
        </p:nvGraphicFramePr>
        <p:xfrm>
          <a:off x="395536" y="1059582"/>
          <a:ext cx="8280920" cy="3377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Dokument" r:id="rId4" imgW="6032511" imgH="1999023" progId="Word.Document.8">
                  <p:embed/>
                </p:oleObj>
              </mc:Choice>
              <mc:Fallback>
                <p:oleObj name="Dokument" r:id="rId4" imgW="6032511" imgH="199902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059582"/>
                        <a:ext cx="8280920" cy="337755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4224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Následně s využitím dříve uvedených vztahů: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T – (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 F)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p . Q –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F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 - F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(1)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  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F                                          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Kde: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 =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příspěvek na úhradu“ na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jedn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prod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			[Kč/ks, Kč/t…]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(p–v) </a:t>
            </a:r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 = PÚ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objem, množství příspěvku na úhradu“   			[Kč]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45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5314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bylo </a:t>
            </a: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zdůvodnit ekonomickou podstatu ukazatele příspěvek na úhradu a uvést základní principy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příspěvku na úhradu.</a:t>
            </a: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Přednáška představila ekonomickou podstatu příspěvku </a:t>
            </a: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na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úhradu a využití příspěvku na úhradu v manažerské praxi.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Byla objasněna podstata kalkulace úplných a neúplných nákladů.</a:t>
            </a: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34873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Definice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příspěvku na úhradu fixních nákladů a zisku: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Příspěvek na úhradu fixních nákladů a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(tvorbu)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zisku (na jednotku produkce),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je rozdílem mezi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cenou (p)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variabilními náklady na jednotku produkce (v);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[Kč/ks, Kč/m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, ….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endParaRPr lang="cs-CZ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PŘÍSPĚVEK NA ÚHRADU FIXNÍCH NÁKLADŮ A ZISKU JE ROZDÍLEM MEZI 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TRŽBAMI (T) A CELKOVOU VÝŠI VARIABILNÍCH NÁKLADŮ (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 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5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vyznačením hodnot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43044670"/>
              </p:ext>
            </p:extLst>
          </p:nvPr>
        </p:nvGraphicFramePr>
        <p:xfrm>
          <a:off x="467544" y="1029951"/>
          <a:ext cx="7776864" cy="39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Document" r:id="rId4" imgW="5767480" imgH="3887711" progId="Word.Document.8">
                  <p:embed/>
                </p:oleObj>
              </mc:Choice>
              <mc:Fallback>
                <p:oleObj name="Document" r:id="rId4" imgW="5767480" imgH="3887711" progId="Word.Document.8">
                  <p:embed/>
                  <p:pic>
                    <p:nvPicPr>
                      <p:cNvPr id="0" name="Object 5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29951"/>
                        <a:ext cx="7776864" cy="3918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využitím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307789"/>
              </p:ext>
            </p:extLst>
          </p:nvPr>
        </p:nvGraphicFramePr>
        <p:xfrm>
          <a:off x="558626" y="936586"/>
          <a:ext cx="7952567" cy="4011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7" name="Document" r:id="rId4" imgW="5972179" imgH="3659107" progId="Word.Document.8">
                  <p:embed/>
                </p:oleObj>
              </mc:Choice>
              <mc:Fallback>
                <p:oleObj name="Document" r:id="rId4" imgW="5972179" imgH="365910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26" y="936586"/>
                        <a:ext cx="7952567" cy="40114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4610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55430" y="432392"/>
            <a:ext cx="533383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Opakování: Diagram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bodu zvratu s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57" name="Obrázek 56"/>
          <p:cNvPicPr/>
          <p:nvPr/>
        </p:nvPicPr>
        <p:blipFill rotWithShape="1">
          <a:blip r:embed="rId3"/>
          <a:srcRect l="35956" t="45467" r="19808" b="19602"/>
          <a:stretch/>
        </p:blipFill>
        <p:spPr bwMode="auto">
          <a:xfrm>
            <a:off x="1043608" y="1581150"/>
            <a:ext cx="6768752" cy="28628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3140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33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Příspěvek na úhradu má široké uplatnění v řadě manažerských výpočtů a rozhodovacích úloh, které  jsou zaměřeny do oblastí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stanovení výhledu hospodářského výsledku podnikatelské jednotky, za příslušné období,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analýza hospodářského výsledku podnikatelského subjektu s využitím příspěvku na úhradu,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přínosu jednotlivých výrobků (výrobkových skupin) na výsledek hospodaření firmy.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6915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zařazení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zakázky s nižší cenou pro zákazníka v případě nenaplněné výrobní kapacity na dané období,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ekonomického přínosu jednotlivých výrobků (výrobkových skupin) na celkovém výsledku hospodaření firmy,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dopadu jednotlivých distribučních cest na celkový výsledek hospodaření,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3532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</TotalTime>
  <Words>1495</Words>
  <Application>Microsoft Office PowerPoint</Application>
  <PresentationFormat>Předvádění na obrazovce (16:9)</PresentationFormat>
  <Paragraphs>121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Times New Roman</vt:lpstr>
      <vt:lpstr>Wingdings</vt:lpstr>
      <vt:lpstr>SLU</vt:lpstr>
      <vt:lpstr>Document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134</cp:revision>
  <cp:lastPrinted>2018-03-27T09:30:31Z</cp:lastPrinted>
  <dcterms:created xsi:type="dcterms:W3CDTF">2016-07-06T15:42:34Z</dcterms:created>
  <dcterms:modified xsi:type="dcterms:W3CDTF">2021-05-21T07:56:36Z</dcterms:modified>
</cp:coreProperties>
</file>