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9" r:id="rId2"/>
    <p:sldId id="363" r:id="rId3"/>
    <p:sldId id="365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5" r:id="rId12"/>
    <p:sldId id="374" r:id="rId13"/>
    <p:sldId id="389" r:id="rId14"/>
    <p:sldId id="390" r:id="rId15"/>
    <p:sldId id="391" r:id="rId16"/>
    <p:sldId id="392" r:id="rId17"/>
    <p:sldId id="396" r:id="rId18"/>
    <p:sldId id="376" r:id="rId19"/>
    <p:sldId id="377" r:id="rId20"/>
    <p:sldId id="378" r:id="rId21"/>
    <p:sldId id="379" r:id="rId22"/>
    <p:sldId id="380" r:id="rId23"/>
    <p:sldId id="393" r:id="rId24"/>
    <p:sldId id="394" r:id="rId25"/>
    <p:sldId id="395" r:id="rId26"/>
    <p:sldId id="382" r:id="rId27"/>
    <p:sldId id="384" r:id="rId28"/>
    <p:sldId id="385" r:id="rId29"/>
    <p:sldId id="387" r:id="rId30"/>
    <p:sldId id="397" r:id="rId31"/>
    <p:sldId id="364" r:id="rId32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0C6DD-B8B7-4D97-972D-0B35B9287F16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02A6A-073E-43C4-B3F1-9B0342412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00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Zásobovací činnost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6791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Stanovení </a:t>
            </a: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výše pojistné zásoby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je výrazem míry jištění plynulé spotřeby příslušné položky zásob. Existuje řada metod výpočtu pojistné zásoby:</a:t>
            </a: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metoda statistická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i="1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metoda rozdílová,</a:t>
            </a: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metoda s využitím koeficientu jištění,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01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1553" y="432392"/>
            <a:ext cx="51815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 – rozdílová metoda,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39482"/>
            <a:ext cx="8046951" cy="382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55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1553" y="432392"/>
            <a:ext cx="51815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 – rozdílová metoda,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8" y="1148238"/>
            <a:ext cx="7744162" cy="37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79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2639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79387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Cílem plánování nákupu je určit potřebu materiálu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(pro naplnění požadavků výrobního procesu).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Plánování se realizuje prostřednictvím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bilanční metody.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Řeší bilanci mezi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zdroji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potřebami.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793875" algn="l"/>
              </a:tabLst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Zdroje: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zásoba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příslušné materiálové položky na začátku 	sledovaného období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(zásoba na počátku plánovaného 	období)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 dodávky příslušné materiálové položky 	od dodavatele.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793875" algn="l"/>
              </a:tabLst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Potřeba: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spotřeba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příslušné materiálové položky za dané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období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 očekávaná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(požadovaná)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výše zásoby na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konci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sledovaného období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(může být ve výši pojistné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zásoby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C000"/>
              </a:buClr>
              <a:tabLst>
                <a:tab pos="1793875" algn="l"/>
              </a:tabLst>
            </a:pP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hlediska použité terminologie je nutno rozlišovat mezi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pojmy</a:t>
            </a:r>
            <a:r>
              <a:rPr lang="cs-CZ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„spotřeba“ a </a:t>
            </a:r>
            <a:r>
              <a:rPr lang="cs-CZ" sz="16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„potřeba“</a:t>
            </a:r>
            <a:endParaRPr lang="en-US" i="1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9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2639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Platí následující bilanční rovnice: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		</a:t>
            </a:r>
            <a:r>
              <a:rPr lang="cs-CZ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Zdroje</a:t>
            </a:r>
            <a:r>
              <a:rPr lang="cs-CZ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Potřeba</a:t>
            </a:r>
            <a:endParaRPr lang="cs-CZ" sz="1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Zásoba</a:t>
            </a:r>
            <a:r>
              <a:rPr lang="cs-CZ" b="1" i="1" baseline="-25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POČÁT</a:t>
            </a:r>
            <a:r>
              <a:rPr lang="cs-CZ" b="1" i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+ Dodávky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Spotřeba mat. + </a:t>
            </a:r>
            <a:r>
              <a:rPr lang="cs-CZ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Zásoba</a:t>
            </a:r>
            <a:r>
              <a:rPr lang="cs-CZ" b="1" i="1" baseline="-25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KONEČNÁ</a:t>
            </a:r>
            <a:endParaRPr lang="cs-CZ" sz="16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         =     S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+  Z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524000" algn="l"/>
              </a:tabLst>
            </a:pP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Poznámka: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 rámci plánovacího mechanizmu se někdy předpokládá, že zásoba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konečná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je ve výši pojistné zásoby.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4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0690" y="1269123"/>
            <a:ext cx="7602452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Plánování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zásob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97" y="2028910"/>
            <a:ext cx="7632848" cy="197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9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0690" y="1269123"/>
            <a:ext cx="7602452" cy="37779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 souladu s bilančním pravidlem patrným z 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tabulky Bilance zdrojů a potřeb platí: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+ Do = S + Z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endParaRPr lang="cs-CZ" sz="16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Kde: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Počáteční zásoba (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 naturálních 					jednotkách)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Do		Dodávka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(nákup)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požadovaného 					materiálu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(naturální jednotky)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S		Spotřeba materiálu ve výrobním 					procesu nebo procesu  služeb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(naturální 				jednotky)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Z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Konečný stav zásob v určitém období</a:t>
            </a:r>
          </a:p>
          <a:p>
            <a:pPr>
              <a:lnSpc>
                <a:spcPct val="90000"/>
              </a:lnSpc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(naturální jednotky)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34688" y="432392"/>
            <a:ext cx="97526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Zásoby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55597" y="876777"/>
                <a:ext cx="7602452" cy="402148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lIns="68580" tIns="34290" rIns="68580" bIns="34290" rtlCol="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𝑜𝑏𝑟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𝑡𝑒𝑘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𝑟𝑜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ů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𝑟𝑜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í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𝑑𝑒𝑛𝑛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í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∙360</m:t>
                      </m:r>
                    </m:oMath>
                  </m:oMathPara>
                </a14:m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baseline="-250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𝑜𝑏𝑟</m:t>
                          </m:r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𝑡𝑘𝑦</m:t>
                          </m:r>
                        </m:sub>
                      </m:sSub>
                      <m:r>
                        <a:rPr lang="en-US" i="1" baseline="-25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baseline="-250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sSub>
                            <m:sSubPr>
                              <m:ctrlPr>
                                <a:rPr lang="cs-CZ" i="1" baseline="-250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𝑜𝑏𝑟</m:t>
                              </m:r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𝑡𝑒𝑘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𝑟𝑜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𝑜𝑏𝑟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𝑟𝑒𝑘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𝐷𝑜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97" y="876777"/>
                <a:ext cx="7602452" cy="4021486"/>
              </a:xfrm>
              <a:prstGeom prst="rect">
                <a:avLst/>
              </a:prstGeom>
              <a:blipFill>
                <a:blip r:embed="rId2"/>
                <a:stretch>
                  <a:fillRect t="-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775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9309" y="432392"/>
            <a:ext cx="330603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a optimalizace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05588"/>
            <a:ext cx="7672154" cy="386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0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9309" y="432392"/>
            <a:ext cx="330603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a optimalizace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3" y="1104110"/>
            <a:ext cx="7240106" cy="376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7406" y="432392"/>
            <a:ext cx="232980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Zásobovací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485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Materiálový tok ve výrobním procesu lze charakterizovat jako pohyb materiálu :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od jeho příjmu na sklad (sklad výrobního materiálu) , 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přes průchod jednotlivými fázemi výrobního cyklu,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až po vstup hotových výrobků do skladu hotové výroby.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5302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 hlediska řízení výrobního procesu a zásobovací činnosti (nákupu) lze specifikovat následující podobu zásob: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41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829" y="432392"/>
            <a:ext cx="424699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zásob: optimalizace dodávky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6" y="1059582"/>
            <a:ext cx="7652565" cy="39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5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829" y="432392"/>
            <a:ext cx="424699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zásob: optimalizace dodávky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10584"/>
            <a:ext cx="7960186" cy="330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50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9396" y="1095648"/>
            <a:ext cx="7818525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8640" y="1419131"/>
            <a:ext cx="812777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Podnik Dřevokonstrukt dodává dřevěné lavičky do parků, lázeňských areálů apod. Za rok bylo pro jejich výrobu dodáno 2000 m</a:t>
            </a:r>
            <a:r>
              <a:rPr kumimoji="0" lang="cs-CZ" altLang="cs-CZ" sz="18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dřeva od dvou dodavatelů. První dodal 600 m</a:t>
            </a:r>
            <a:r>
              <a:rPr kumimoji="0" lang="cs-CZ" altLang="cs-CZ" sz="18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dřeva v cyklu jednou měsíčně, druhý 1400 m</a:t>
            </a:r>
            <a:r>
              <a:rPr kumimoji="0" lang="cs-CZ" altLang="cs-CZ" sz="18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 cyklu jednou za 2 měsíce.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cs-CZ" altLang="cs-CZ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Vypočtěte průměrný dodávkový cyklus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34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9142" t="29074" r="29647" b="15545"/>
          <a:stretch/>
        </p:blipFill>
        <p:spPr bwMode="auto">
          <a:xfrm>
            <a:off x="1115616" y="1735170"/>
            <a:ext cx="5904656" cy="28411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1919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9396" y="1095648"/>
            <a:ext cx="7818525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6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1600" dirty="0"/>
              <a:t>Do velkoskladu stavebního materiálu „Stavba s. r. o.“ bylo dovezeno v roce </a:t>
            </a:r>
            <a:r>
              <a:rPr lang="cs-CZ" sz="1600" dirty="0" smtClean="0"/>
              <a:t>2019: </a:t>
            </a:r>
            <a:r>
              <a:rPr lang="cs-CZ" sz="1600" i="1" dirty="0"/>
              <a:t>208 000 ks</a:t>
            </a:r>
            <a:r>
              <a:rPr lang="cs-CZ" sz="1600" dirty="0"/>
              <a:t> pórobetonových tvárnic. V průběhu roku jsou odběr i dodávky tvárnic vcelku rovnoměrné. Za sledované období se uskutečnilo </a:t>
            </a:r>
            <a:r>
              <a:rPr lang="cs-CZ" sz="1600" i="1" dirty="0"/>
              <a:t>26</a:t>
            </a:r>
            <a:r>
              <a:rPr lang="cs-CZ" sz="1600" dirty="0"/>
              <a:t> dovozů tvárnic. Náklady na jednu dodávku byly vykalkulovány na </a:t>
            </a:r>
            <a:r>
              <a:rPr lang="cs-CZ" sz="1600" i="1" dirty="0"/>
              <a:t>20 800 Kč</a:t>
            </a:r>
            <a:r>
              <a:rPr lang="cs-CZ" sz="1600" dirty="0"/>
              <a:t>/</a:t>
            </a:r>
            <a:r>
              <a:rPr lang="cs-CZ" sz="1600" i="1" dirty="0"/>
              <a:t>do</a:t>
            </a:r>
            <a:r>
              <a:rPr lang="cs-CZ" sz="1600" dirty="0"/>
              <a:t>dávku, bez ohledu na množství dovezených tvárnic. </a:t>
            </a:r>
            <a:r>
              <a:rPr lang="pl-PL" sz="1600" dirty="0"/>
              <a:t>Náklady na skladování </a:t>
            </a:r>
            <a:r>
              <a:rPr lang="pl-PL" sz="1600" i="1" dirty="0"/>
              <a:t>1 ks</a:t>
            </a:r>
            <a:r>
              <a:rPr lang="pl-PL" sz="1600" dirty="0"/>
              <a:t> tvárnice po dobu jednoho roku činí </a:t>
            </a:r>
            <a:r>
              <a:rPr lang="pl-PL" sz="1600" i="1" dirty="0"/>
              <a:t>20 Kč/ks.</a:t>
            </a:r>
            <a:r>
              <a:rPr lang="pl-PL" sz="1600" dirty="0"/>
              <a:t> </a:t>
            </a:r>
            <a:endParaRPr lang="cs-CZ" sz="1600" dirty="0"/>
          </a:p>
          <a:p>
            <a:r>
              <a:rPr lang="cs-CZ" sz="1600" dirty="0"/>
              <a:t>Stanovte: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i="1" dirty="0"/>
              <a:t>Množství tvárnic v jedné dodávce, realizované v režimu dodávek uplatněných velkoskladem v roce </a:t>
            </a:r>
            <a:r>
              <a:rPr lang="cs-CZ" sz="1600" i="1" dirty="0" smtClean="0"/>
              <a:t>2019.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i="1" dirty="0"/>
              <a:t>Hodnotu průměrné výše zásob ve skladu za rok </a:t>
            </a:r>
            <a:r>
              <a:rPr lang="cs-CZ" sz="1600" i="1" dirty="0" smtClean="0"/>
              <a:t>2019 </a:t>
            </a:r>
            <a:r>
              <a:rPr lang="cs-CZ" sz="1600" i="1" dirty="0"/>
              <a:t>(počet ks pórobetonových tvárnic).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i="1" dirty="0"/>
              <a:t>Náklady na zásobovací činnost za rok </a:t>
            </a:r>
            <a:r>
              <a:rPr lang="pl-PL" sz="1600" i="1" dirty="0" smtClean="0"/>
              <a:t>2019.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i="1" dirty="0"/>
              <a:t>Optimální výši dodávky pórobetonových tvárnic, která zajistí minimální náklady na zásobovací činnost.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i="1" dirty="0"/>
              <a:t>Minimální náklady na zásobovací činnost, které mohl velkosklad dosáhnout.</a:t>
            </a:r>
            <a:endParaRPr lang="cs-CZ" sz="1600" dirty="0"/>
          </a:p>
          <a:p>
            <a:pPr lvl="0"/>
            <a:endParaRPr lang="cs-CZ" sz="1600" dirty="0"/>
          </a:p>
          <a:p>
            <a:r>
              <a:rPr lang="pl-PL" sz="1600" i="1" dirty="0"/>
              <a:t>K výpočtům využijte i níže uvedenou tabulku</a:t>
            </a:r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72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9" name="Obrázek 8"/>
          <p:cNvPicPr/>
          <p:nvPr/>
        </p:nvPicPr>
        <p:blipFill rotWithShape="1">
          <a:blip r:embed="rId3"/>
          <a:srcRect l="20606" t="35777" r="23935" b="13996"/>
          <a:stretch/>
        </p:blipFill>
        <p:spPr bwMode="auto">
          <a:xfrm>
            <a:off x="395536" y="1758314"/>
            <a:ext cx="6408712" cy="2613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596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6232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7349" y="337003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</a:t>
            </a: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3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79" y="-504056"/>
            <a:ext cx="772743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2826"/>
              </p:ext>
            </p:extLst>
          </p:nvPr>
        </p:nvGraphicFramePr>
        <p:xfrm>
          <a:off x="2771800" y="267494"/>
          <a:ext cx="4833374" cy="471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kument" r:id="rId4" imgW="5913402" imgH="6846992" progId="Word.Document.12">
                  <p:embed/>
                </p:oleObj>
              </mc:Choice>
              <mc:Fallback>
                <p:oleObj name="Dokument" r:id="rId4" imgW="5913402" imgH="6846992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67494"/>
                        <a:ext cx="4833374" cy="4711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6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8" y="445399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3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87787" y="1148238"/>
                <a:ext cx="8796083" cy="623248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cs-CZ" b="1" dirty="0"/>
                  <a:t>ad 1)</a:t>
                </a:r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𝑑𝑚𝑎𝑥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̅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)∙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7" y="1148238"/>
                <a:ext cx="8796083" cy="623248"/>
              </a:xfrm>
              <a:prstGeom prst="rect">
                <a:avLst/>
              </a:prstGeom>
              <a:blipFill>
                <a:blip r:embed="rId2"/>
                <a:stretch>
                  <a:fillRect l="-832" t="-6796" b="-97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0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8670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Výrobní zásoby: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zásoby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veškerého materiálu  nakoupeného od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dodavatelů 	(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včetně nakupovaných výrobků,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polotovarů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aj.)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241550" algn="l"/>
                <a:tab pos="304800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Zásoby nedokončené :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zásoby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vlastních polotovarů; polotovarů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výroby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	dodávaných v rámci kooperačních vztahů v 			jedné firmě.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241550" algn="l"/>
                <a:tab pos="3052763" algn="l"/>
                <a:tab pos="3671888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Zásoby hotových výrobků: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	výrobky, které prošly celým výrobním 		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procesem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 byly  převzaty výstupní 		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kontrolou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 sklad hotových výrobků  k 			expedici  k příslušným odběratelům</a:t>
            </a:r>
            <a:endParaRPr lang="cs-CZ" u="sng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081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8" y="445399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3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ad </a:t>
            </a:r>
            <a:r>
              <a:rPr lang="cs-CZ" b="1" smtClean="0"/>
              <a:t>2)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5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představit problematiku zásobovací činnosti podnikatelských subjektů z manažerského pohledu.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řednáška představila, jakým způsobem může být analyzována a hodnocena zásobovací činnost podnikatelských subjektů.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150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 hlediska operativního řízení zásob  se uplatňuje  </a:t>
            </a:r>
            <a:r>
              <a:rPr lang="cs-CZ" b="1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funkční klasifikace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 na: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Ø"/>
              <a:tabLst>
                <a:tab pos="4476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běžnou (obratovou) zásobu,  která kryje požadavky  na výdej 	materiálu  v období mezi dvěma dodávkami.  V průběhu dodacího    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cyklu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se výše běžné zásoby snižuje  z maximální hodnoty v době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dodávky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k minimální hodnotě před následující dodávkou.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pojmy: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minimální zásoba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průměrná zásoba 	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maximální zásoba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8854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Technická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před použitím ve výrobním procesu,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Sezonní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Havarijní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je vhodná zejména u náhradních dílů,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Spekulativní zásoba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3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6901" y="432392"/>
            <a:ext cx="331084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Průběh běžné zásoby v čase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25194"/>
            <a:ext cx="8027901" cy="365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0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2356" y="432392"/>
            <a:ext cx="30399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Sledování denní spotřeby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48238"/>
            <a:ext cx="7770421" cy="37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7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237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Pojistná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kryje odchylky od plánované průměrné spotřeby (s), od plánovaného dodacího cyklu (c), od plánované výše dodávky (D).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Výše pojistné zásoby je předmětem normování.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9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10584"/>
            <a:ext cx="7789500" cy="379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7913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1066</Words>
  <Application>Microsoft Office PowerPoint</Application>
  <PresentationFormat>Předvádění na obrazovce (16:9)</PresentationFormat>
  <Paragraphs>103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 Math</vt:lpstr>
      <vt:lpstr>Times New Roman</vt:lpstr>
      <vt:lpstr>Wingdings</vt:lpstr>
      <vt:lpstr>SLU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170</cp:revision>
  <cp:lastPrinted>2020-11-20T12:11:03Z</cp:lastPrinted>
  <dcterms:created xsi:type="dcterms:W3CDTF">2016-07-06T15:42:34Z</dcterms:created>
  <dcterms:modified xsi:type="dcterms:W3CDTF">2021-05-21T07:57:05Z</dcterms:modified>
</cp:coreProperties>
</file>