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9" r:id="rId2"/>
    <p:sldId id="363" r:id="rId3"/>
    <p:sldId id="365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75" r:id="rId12"/>
    <p:sldId id="374" r:id="rId13"/>
    <p:sldId id="389" r:id="rId14"/>
    <p:sldId id="390" r:id="rId15"/>
    <p:sldId id="391" r:id="rId16"/>
    <p:sldId id="392" r:id="rId17"/>
    <p:sldId id="396" r:id="rId18"/>
    <p:sldId id="376" r:id="rId19"/>
    <p:sldId id="377" r:id="rId20"/>
    <p:sldId id="378" r:id="rId21"/>
    <p:sldId id="379" r:id="rId22"/>
    <p:sldId id="380" r:id="rId23"/>
    <p:sldId id="393" r:id="rId24"/>
    <p:sldId id="394" r:id="rId25"/>
    <p:sldId id="395" r:id="rId26"/>
    <p:sldId id="382" r:id="rId27"/>
    <p:sldId id="384" r:id="rId28"/>
    <p:sldId id="385" r:id="rId29"/>
    <p:sldId id="387" r:id="rId30"/>
    <p:sldId id="397" r:id="rId31"/>
    <p:sldId id="364" r:id="rId32"/>
  </p:sldIdLst>
  <p:sldSz cx="9144000" cy="5143500" type="screen16x9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298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0C6DD-B8B7-4D97-972D-0B35B9287F16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F02A6A-073E-43C4-B3F1-9B0342412E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6001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21.05.2021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21.05.2021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5.emf"/><Relationship Id="rId4" Type="http://schemas.openxmlformats.org/officeDocument/2006/relationships/oleObject" Target="../embeddings/oleObject1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67544" y="1059582"/>
            <a:ext cx="7344816" cy="363530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99592" y="1548292"/>
            <a:ext cx="6480720" cy="260763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vert="horz" lIns="68580" tIns="34290" rIns="68580" bIns="3429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cs-CZ" sz="32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Zásobovací činnost</a:t>
            </a: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32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cs-CZ" sz="24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9396" y="432392"/>
            <a:ext cx="1925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67919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1809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Stanovení </a:t>
            </a: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výše pojistné zásoby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je výrazem míry jištění plynulé spotřeby příslušné položky zásob. Existuje řada metod výpočtu pojistné zásoby:</a:t>
            </a:r>
          </a:p>
          <a:p>
            <a:pPr marL="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71437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metoda statistická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endParaRPr lang="cs-CZ" i="1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71437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i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metoda rozdílová,</a:t>
            </a:r>
          </a:p>
          <a:p>
            <a:pPr marL="2667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71437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metoda s využitím koeficientu jištění,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401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31553" y="432392"/>
            <a:ext cx="51815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 – rozdílová metoda, příklad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39482"/>
            <a:ext cx="8046951" cy="3821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55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431553" y="432392"/>
            <a:ext cx="51815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 – rozdílová metoda, příklad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68" y="1148238"/>
            <a:ext cx="7744162" cy="370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793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8283" y="432392"/>
            <a:ext cx="35480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Operativní plánování nákupu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2639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  <a:tabLst>
                <a:tab pos="1793875" algn="l"/>
              </a:tabLst>
            </a:pPr>
            <a:r>
              <a:rPr lang="cs-CZ" dirty="0">
                <a:latin typeface="Times New Roman" pitchFamily="18" charset="0"/>
                <a:cs typeface="Times New Roman" pitchFamily="18" charset="0"/>
              </a:rPr>
              <a:t>Cílem plánování nákupu je určit potřebu materiálu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(pro naplnění požadavků výrobního procesu).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Plánování se realizuje prostřednictvím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bilanční metody.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Řeší bilanci mezi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zdroji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cs-CZ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potřebami.</a:t>
            </a: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  <a:tabLst>
                <a:tab pos="1793875" algn="l"/>
              </a:tabLst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Zdroje: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zásoba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příslušné materiálové položky na začátku 	sledovaného období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(zásoba na počátku plánovaného 	období)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a dodávky příslušné materiálové položky 	od dodavatele.</a:t>
            </a: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  <a:tabLst>
                <a:tab pos="1793875" algn="l"/>
              </a:tabLst>
            </a:pPr>
            <a:r>
              <a:rPr lang="cs-CZ" u="sng" dirty="0">
                <a:latin typeface="Times New Roman" pitchFamily="18" charset="0"/>
                <a:cs typeface="Times New Roman" pitchFamily="18" charset="0"/>
              </a:rPr>
              <a:t>Potřeba:</a:t>
            </a:r>
            <a:r>
              <a:rPr lang="cs-C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spotřeba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příslušné materiálové položky za dané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období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a očekávaná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(požadovaná)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výše zásoby na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konci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sledovaného období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(může být ve výši pojistné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zásoby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).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rgbClr val="FFC000"/>
              </a:buClr>
              <a:tabLst>
                <a:tab pos="1793875" algn="l"/>
              </a:tabLst>
            </a:pPr>
            <a:r>
              <a:rPr lang="cs-CZ" i="1" u="sng" dirty="0">
                <a:latin typeface="Times New Roman" pitchFamily="18" charset="0"/>
                <a:cs typeface="Times New Roman" pitchFamily="18" charset="0"/>
              </a:rPr>
              <a:t>Poznámka: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hlediska použité terminologie je nutno rozlišovat mezi </a:t>
            </a:r>
            <a:r>
              <a:rPr lang="cs-CZ" sz="1600" i="1" dirty="0" smtClean="0">
                <a:latin typeface="Times New Roman" pitchFamily="18" charset="0"/>
                <a:cs typeface="Times New Roman" pitchFamily="18" charset="0"/>
              </a:rPr>
              <a:t>pojmy</a:t>
            </a:r>
            <a:r>
              <a:rPr lang="cs-CZ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„spotřeba“ a </a:t>
            </a:r>
            <a:r>
              <a:rPr lang="cs-CZ" sz="1600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„potřeba“</a:t>
            </a:r>
            <a:endParaRPr lang="en-US" i="1" u="sng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396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8283" y="432392"/>
            <a:ext cx="35480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Operativní plánování nákupu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26397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u="sng" dirty="0">
                <a:latin typeface="Times New Roman" pitchFamily="18" charset="0"/>
                <a:cs typeface="Times New Roman" pitchFamily="18" charset="0"/>
              </a:rPr>
              <a:t>Platí následující bilanční rovnice:</a:t>
            </a: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     		</a:t>
            </a:r>
            <a:r>
              <a:rPr lang="cs-CZ" sz="1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Zdroje</a:t>
            </a:r>
            <a:r>
              <a:rPr lang="cs-CZ" sz="1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b="1" i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cs-CZ" sz="16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Potřeba</a:t>
            </a:r>
            <a:endParaRPr lang="cs-CZ" sz="1600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cs-CZ" b="1"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Zásoba</a:t>
            </a:r>
            <a:r>
              <a:rPr lang="cs-CZ" b="1" i="1" baseline="-250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POČÁT</a:t>
            </a:r>
            <a:r>
              <a:rPr lang="cs-CZ" b="1" i="1" baseline="-25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b="1"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+ Dodávky </a:t>
            </a:r>
            <a:r>
              <a:rPr lang="cs-CZ" b="1" i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cs-CZ" b="1" i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Spotřeba mat. + </a:t>
            </a:r>
            <a:r>
              <a:rPr lang="cs-CZ" b="1" i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Zásoba</a:t>
            </a:r>
            <a:r>
              <a:rPr lang="cs-CZ" b="1" i="1" baseline="-250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KONEČNÁ</a:t>
            </a:r>
            <a:endParaRPr lang="cs-CZ" sz="1600" b="1" i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sz="1600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i="1" baseline="-25000" dirty="0" smtClean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cs-CZ" i="1" dirty="0" smtClean="0">
                <a:latin typeface="Times New Roman" pitchFamily="18" charset="0"/>
                <a:cs typeface="Times New Roman" pitchFamily="18" charset="0"/>
              </a:rPr>
              <a:t>Do         =     S  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+  Z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K</a:t>
            </a: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  <a:tabLst>
                <a:tab pos="1524000" algn="l"/>
              </a:tabLst>
            </a:pP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Poznámka: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v rámci plánovacího mechanizmu se někdy předpokládá, že zásoba </a:t>
            </a:r>
            <a:r>
              <a:rPr lang="cs-CZ" sz="1400" i="1" dirty="0" smtClean="0">
                <a:latin typeface="Times New Roman" pitchFamily="18" charset="0"/>
                <a:cs typeface="Times New Roman" pitchFamily="18" charset="0"/>
              </a:rPr>
              <a:t>konečná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je ve výši pojistné zásoby.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747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8283" y="432392"/>
            <a:ext cx="35480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Operativní plánování nákupu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40690" y="1269123"/>
            <a:ext cx="7602452" cy="3154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b="1" dirty="0" smtClean="0">
                <a:latin typeface="Times New Roman" pitchFamily="18" charset="0"/>
                <a:cs typeface="Times New Roman" pitchFamily="18" charset="0"/>
              </a:rPr>
              <a:t>Plánování </a:t>
            </a:r>
            <a:r>
              <a:rPr lang="cs-CZ" sz="1600" b="1" dirty="0">
                <a:latin typeface="Times New Roman" pitchFamily="18" charset="0"/>
                <a:cs typeface="Times New Roman" pitchFamily="18" charset="0"/>
              </a:rPr>
              <a:t>zásob</a:t>
            </a:r>
            <a:r>
              <a:rPr lang="cs-CZ" sz="1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cs-CZ" sz="1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697" y="2028910"/>
            <a:ext cx="7632848" cy="1972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80964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48283" y="432392"/>
            <a:ext cx="35480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Operativní plánování nákupu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440690" y="1269123"/>
            <a:ext cx="7602452" cy="377795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V souladu s bilančním pravidlem patrným z 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tabulky Bilance zdrojů a potřeb platí: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i="1" dirty="0">
                <a:latin typeface="Times New Roman" pitchFamily="18" charset="0"/>
                <a:cs typeface="Times New Roman" pitchFamily="18" charset="0"/>
              </a:rPr>
              <a:t> + Do = S + Z</a:t>
            </a:r>
            <a:r>
              <a:rPr lang="cs-CZ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endParaRPr lang="cs-CZ" sz="1600" baseline="-25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Kde:</a:t>
            </a: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Počáteční zásoba (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v naturálních 					jednotkách)</a:t>
            </a:r>
            <a:endParaRPr lang="cs-CZ" sz="16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Do		Dodávka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(nákup) 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požadovaného 					materiálu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(naturální jednotky)</a:t>
            </a:r>
            <a:endParaRPr lang="cs-CZ" sz="16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S		Spotřeba materiálu ve výrobním 					procesu nebo procesu  služeb 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(naturální 				jednotky)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  <a:buClr>
                <a:srgbClr val="FFC000"/>
              </a:buClr>
            </a:pP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		Z</a:t>
            </a:r>
            <a:r>
              <a:rPr lang="cs-CZ" sz="1600" i="1" baseline="-250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cs-CZ" sz="1600" i="1" dirty="0">
                <a:latin typeface="Times New Roman" pitchFamily="18" charset="0"/>
                <a:cs typeface="Times New Roman" pitchFamily="18" charset="0"/>
              </a:rPr>
              <a:t>Konečný stav zásob v určitém období</a:t>
            </a:r>
          </a:p>
          <a:p>
            <a:pPr>
              <a:lnSpc>
                <a:spcPct val="90000"/>
              </a:lnSpc>
              <a:buClr>
                <a:srgbClr val="FFC000"/>
              </a:buClr>
            </a:pPr>
            <a:r>
              <a:rPr lang="cs-CZ" sz="1600" dirty="0"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cs-CZ" sz="1400" i="1" dirty="0">
                <a:latin typeface="Times New Roman" pitchFamily="18" charset="0"/>
                <a:cs typeface="Times New Roman" pitchFamily="18" charset="0"/>
              </a:rPr>
              <a:t>(naturální jednotky)</a:t>
            </a:r>
            <a:endParaRPr lang="cs-CZ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600"/>
              </a:spcBef>
              <a:spcAft>
                <a:spcPts val="1800"/>
              </a:spcAft>
              <a:buClr>
                <a:srgbClr val="FFC000"/>
              </a:buClr>
            </a:pPr>
            <a:r>
              <a:rPr lang="cs-CZ" sz="1600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073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34688" y="432392"/>
            <a:ext cx="97526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Zásoby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455597" y="876777"/>
                <a:ext cx="7602452" cy="4021486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lIns="68580" tIns="34290" rIns="68580" bIns="34290" rtlCol="0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𝑜𝑏𝑟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𝑡𝑒𝑘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𝑟𝑜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č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𝑍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𝑝𝑟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ů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á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i="1" dirty="0" smtClean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𝑟𝑜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č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í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𝑑𝑒𝑛𝑛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í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∙360</m:t>
                      </m:r>
                    </m:oMath>
                  </m:oMathPara>
                </a14:m>
                <a:endParaRPr lang="cs-CZ" i="1" dirty="0" smtClean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 baseline="-2500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𝑜𝑏𝑟</m:t>
                          </m:r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á</m:t>
                          </m:r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𝑡𝑘𝑦</m:t>
                          </m:r>
                        </m:sub>
                      </m:sSub>
                      <m:r>
                        <a:rPr lang="en-US" i="1" baseline="-25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 baseline="-25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 baseline="-25000">
                              <a:latin typeface="Cambria Math" panose="02040503050406030204" pitchFamily="18" charset="0"/>
                            </a:rPr>
                            <m:t>360</m:t>
                          </m:r>
                        </m:num>
                        <m:den>
                          <m:sSub>
                            <m:sSubPr>
                              <m:ctrlPr>
                                <a:rPr lang="cs-CZ" i="1" baseline="-2500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 baseline="-2500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i="1" baseline="-25000">
                                  <a:latin typeface="Cambria Math" panose="02040503050406030204" pitchFamily="18" charset="0"/>
                                </a:rPr>
                                <m:t>𝑜𝑏𝑟</m:t>
                              </m:r>
                              <m:r>
                                <a:rPr lang="en-US" i="1" baseline="-25000">
                                  <a:latin typeface="Cambria Math" panose="02040503050406030204" pitchFamily="18" charset="0"/>
                                </a:rPr>
                                <m:t>á</m:t>
                              </m:r>
                              <m:r>
                                <a:rPr lang="en-US" i="1" baseline="-25000">
                                  <a:latin typeface="Cambria Math" panose="02040503050406030204" pitchFamily="18" charset="0"/>
                                </a:rPr>
                                <m:t>𝑡𝑒𝑘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 smtClean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∅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𝑟𝑜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č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í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𝑜𝑏𝑟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á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𝑟𝑒𝑘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 smtClean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𝐷𝑜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=2∙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∅</m:t>
                      </m:r>
                    </m:oMath>
                  </m:oMathPara>
                </a14:m>
                <a:endParaRPr lang="cs-CZ" i="1" dirty="0"/>
              </a:p>
              <a:p>
                <a:pPr>
                  <a:lnSpc>
                    <a:spcPct val="90000"/>
                  </a:lnSpc>
                  <a:spcBef>
                    <a:spcPct val="50000"/>
                  </a:spcBef>
                  <a:buClr>
                    <a:srgbClr val="FFC000"/>
                  </a:buClr>
                </a:pPr>
                <a:endParaRPr lang="cs-CZ" i="1" dirty="0" smtClean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597" y="876777"/>
                <a:ext cx="7602452" cy="4021486"/>
              </a:xfrm>
              <a:prstGeom prst="rect">
                <a:avLst/>
              </a:prstGeom>
              <a:blipFill>
                <a:blip r:embed="rId2"/>
                <a:stretch>
                  <a:fillRect t="-7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775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69309" y="432392"/>
            <a:ext cx="3306034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Řízení a optimalizace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05588"/>
            <a:ext cx="7672154" cy="3867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1105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69309" y="432392"/>
            <a:ext cx="3306034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Řízení a optimalizace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93" y="1104110"/>
            <a:ext cx="7240106" cy="376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3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7406" y="432392"/>
            <a:ext cx="2329805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Zásobovací činnost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4852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Materiálový tok ve výrobním procesu lze charakterizovat jako pohyb materiálu :</a:t>
            </a:r>
          </a:p>
          <a:p>
            <a:pPr marL="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80962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od jeho příjmu na sklad (sklad výrobního materiálu) , </a:t>
            </a:r>
          </a:p>
          <a:p>
            <a:pPr marL="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80962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přes průchod jednotlivými fázemi výrobního cyklu,</a:t>
            </a:r>
          </a:p>
          <a:p>
            <a:pPr marL="447675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80962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až po vstup hotových výrobků do skladu hotové výroby.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53022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sz="2400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 hlediska řízení výrobního procesu a zásobovací činnosti (nákupu) lze specifikovat následující podobu zásob: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841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98829" y="432392"/>
            <a:ext cx="424699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Řízení zásob: optimalizace dodávky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6" y="1059582"/>
            <a:ext cx="7652565" cy="393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50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898829" y="432392"/>
            <a:ext cx="424699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Řízení zásob: optimalizace dodávky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10584"/>
            <a:ext cx="7960186" cy="330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850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1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9396" y="1095648"/>
            <a:ext cx="7818525" cy="3154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sz="16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88640" y="1419131"/>
            <a:ext cx="8127776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685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85800" algn="l"/>
              </a:tabLst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Podnik Dřevokonstrukt dodává dřevěné lavičky do parků, lázeňských areálů apod. Za rok bylo pro jejich výrobu dodáno 2000 m</a:t>
            </a:r>
            <a:r>
              <a:rPr kumimoji="0" lang="cs-CZ" altLang="cs-CZ" sz="18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 </a:t>
            </a: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dřeva od dvou dodavatelů. První dodal 600 m</a:t>
            </a:r>
            <a:r>
              <a:rPr kumimoji="0" lang="cs-CZ" altLang="cs-CZ" sz="18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 </a:t>
            </a: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dřeva v cyklu jednou měsíčně, druhý 1400 m</a:t>
            </a:r>
            <a:r>
              <a:rPr kumimoji="0" lang="cs-CZ" altLang="cs-CZ" sz="18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v cyklu jednou za 2 měsíce.</a:t>
            </a: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85800" algn="l"/>
              </a:tabLst>
            </a:pPr>
            <a:r>
              <a:rPr kumimoji="0" lang="cs-CZ" altLang="cs-CZ" sz="18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Vypočtěte průměrný dodávkový cyklus</a:t>
            </a: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cs-CZ" altLang="cs-CZ" sz="6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685800" algn="l"/>
              </a:tabLst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3345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1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154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sz="16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/>
          <p:nvPr/>
        </p:nvPicPr>
        <p:blipFill rotWithShape="1">
          <a:blip r:embed="rId3"/>
          <a:srcRect l="9142" t="29074" r="29647" b="15545"/>
          <a:stretch/>
        </p:blipFill>
        <p:spPr bwMode="auto">
          <a:xfrm>
            <a:off x="1115616" y="1735170"/>
            <a:ext cx="5904656" cy="284115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619192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1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249396" y="1095648"/>
            <a:ext cx="7818525" cy="3154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endParaRPr lang="cs-CZ" sz="16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2460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6256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sz="1600" dirty="0"/>
              <a:t>Do velkoskladu stavebního materiálu „Stavba s. r. o.“ bylo dovezeno v roce </a:t>
            </a:r>
            <a:r>
              <a:rPr lang="cs-CZ" sz="1600" dirty="0" smtClean="0"/>
              <a:t>2019: </a:t>
            </a:r>
            <a:r>
              <a:rPr lang="cs-CZ" sz="1600" i="1" dirty="0"/>
              <a:t>208 000 ks</a:t>
            </a:r>
            <a:r>
              <a:rPr lang="cs-CZ" sz="1600" dirty="0"/>
              <a:t> pórobetonových tvárnic. V průběhu roku jsou odběr i dodávky tvárnic vcelku rovnoměrné. Za sledované období se uskutečnilo </a:t>
            </a:r>
            <a:r>
              <a:rPr lang="cs-CZ" sz="1600" i="1" dirty="0"/>
              <a:t>26</a:t>
            </a:r>
            <a:r>
              <a:rPr lang="cs-CZ" sz="1600" dirty="0"/>
              <a:t> dovozů tvárnic. Náklady na jednu dodávku byly vykalkulovány na </a:t>
            </a:r>
            <a:r>
              <a:rPr lang="cs-CZ" sz="1600" i="1" dirty="0"/>
              <a:t>20 800 Kč</a:t>
            </a:r>
            <a:r>
              <a:rPr lang="cs-CZ" sz="1600" dirty="0"/>
              <a:t>/</a:t>
            </a:r>
            <a:r>
              <a:rPr lang="cs-CZ" sz="1600" i="1" dirty="0"/>
              <a:t>do</a:t>
            </a:r>
            <a:r>
              <a:rPr lang="cs-CZ" sz="1600" dirty="0"/>
              <a:t>dávku, bez ohledu na množství dovezených tvárnic. </a:t>
            </a:r>
            <a:r>
              <a:rPr lang="pl-PL" sz="1600" dirty="0"/>
              <a:t>Náklady na skladování </a:t>
            </a:r>
            <a:r>
              <a:rPr lang="pl-PL" sz="1600" i="1" dirty="0"/>
              <a:t>1 ks</a:t>
            </a:r>
            <a:r>
              <a:rPr lang="pl-PL" sz="1600" dirty="0"/>
              <a:t> tvárnice po dobu jednoho roku činí </a:t>
            </a:r>
            <a:r>
              <a:rPr lang="pl-PL" sz="1600" i="1" dirty="0"/>
              <a:t>20 Kč/ks.</a:t>
            </a:r>
            <a:r>
              <a:rPr lang="pl-PL" sz="1600" dirty="0"/>
              <a:t> </a:t>
            </a:r>
            <a:endParaRPr lang="cs-CZ" sz="1600" dirty="0"/>
          </a:p>
          <a:p>
            <a:r>
              <a:rPr lang="cs-CZ" sz="1600" dirty="0"/>
              <a:t>Stanovte: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i="1" dirty="0"/>
              <a:t>Množství tvárnic v jedné dodávce, realizované v režimu dodávek uplatněných velkoskladem v roce </a:t>
            </a:r>
            <a:r>
              <a:rPr lang="cs-CZ" sz="1600" i="1" dirty="0" smtClean="0"/>
              <a:t>2019.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sz="1600" i="1" dirty="0"/>
              <a:t>Hodnotu průměrné výše zásob ve skladu za rok </a:t>
            </a:r>
            <a:r>
              <a:rPr lang="cs-CZ" sz="1600" i="1" dirty="0" smtClean="0"/>
              <a:t>2019 </a:t>
            </a:r>
            <a:r>
              <a:rPr lang="cs-CZ" sz="1600" i="1" dirty="0"/>
              <a:t>(počet ks pórobetonových tvárnic).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600" i="1" dirty="0"/>
              <a:t>Náklady na zásobovací činnost za rok </a:t>
            </a:r>
            <a:r>
              <a:rPr lang="pl-PL" sz="1600" i="1" dirty="0" smtClean="0"/>
              <a:t>2019.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600" i="1" dirty="0"/>
              <a:t>Optimální výši dodávky pórobetonových tvárnic, která zajistí minimální náklady na zásobovací činnost.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l-PL" sz="1600" i="1" dirty="0"/>
              <a:t>Minimální náklady na zásobovací činnost, které mohl velkosklad dosáhnout.</a:t>
            </a:r>
            <a:endParaRPr lang="cs-CZ" sz="1600" dirty="0"/>
          </a:p>
          <a:p>
            <a:pPr lvl="0"/>
            <a:endParaRPr lang="cs-CZ" sz="1600" dirty="0"/>
          </a:p>
          <a:p>
            <a:r>
              <a:rPr lang="pl-PL" sz="1600" i="1" dirty="0"/>
              <a:t>K výpočtům využijte i níže uvedenou tabulku</a:t>
            </a:r>
            <a:endParaRPr lang="cs-CZ" sz="1600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972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9" name="Obrázek 8"/>
          <p:cNvPicPr/>
          <p:nvPr/>
        </p:nvPicPr>
        <p:blipFill rotWithShape="1">
          <a:blip r:embed="rId3"/>
          <a:srcRect l="20606" t="35777" r="23935" b="13996"/>
          <a:stretch/>
        </p:blipFill>
        <p:spPr bwMode="auto">
          <a:xfrm>
            <a:off x="395536" y="1758314"/>
            <a:ext cx="6408712" cy="261363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335962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52618" y="432392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2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623248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dirty="0"/>
              <a:t> </a:t>
            </a:r>
            <a:endParaRPr lang="cs-CZ" dirty="0"/>
          </a:p>
          <a:p>
            <a:r>
              <a:rPr lang="cs-CZ" b="1" dirty="0"/>
              <a:t> 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43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7349" y="337003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</a:t>
            </a: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3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91679" y="-504056"/>
            <a:ext cx="772743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32826"/>
              </p:ext>
            </p:extLst>
          </p:nvPr>
        </p:nvGraphicFramePr>
        <p:xfrm>
          <a:off x="2771800" y="267494"/>
          <a:ext cx="4833374" cy="47111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" name="Dokument" r:id="rId4" imgW="5913402" imgH="6846992" progId="Word.Document.12">
                  <p:embed/>
                </p:oleObj>
              </mc:Choice>
              <mc:Fallback>
                <p:oleObj name="Dokument" r:id="rId4" imgW="5913402" imgH="6846992" progId="Word.Documen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67494"/>
                        <a:ext cx="4833374" cy="47111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0769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03848" y="445399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3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ovéPole 1"/>
              <p:cNvSpPr txBox="1"/>
              <p:nvPr/>
            </p:nvSpPr>
            <p:spPr>
              <a:xfrm>
                <a:off x="87787" y="1148238"/>
                <a:ext cx="8796083" cy="623248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</p:spPr>
            <p:txBody>
              <a:bodyPr wrap="square" lIns="68580" tIns="34290" rIns="68580" bIns="34290" rtlCol="0">
                <a:spAutoFit/>
              </a:bodyPr>
              <a:lstStyle/>
              <a:p>
                <a:r>
                  <a:rPr lang="cs-CZ" b="1" dirty="0"/>
                  <a:t>ad 1)</a:t>
                </a:r>
                <a:endParaRPr lang="cs-CZ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𝑃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𝑑𝑚𝑎𝑥</m:t>
                              </m:r>
                            </m:sub>
                          </m:s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̅"/>
                                  <m:ctrlPr>
                                    <a:rPr lang="cs-CZ" i="1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cs-CZ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acc>
                            </m:e>
                            <m:sub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cs-CZ" i="1">
                          <a:latin typeface="Cambria Math" panose="02040503050406030204" pitchFamily="18" charset="0"/>
                        </a:rPr>
                        <m:t>∙</m:t>
                      </m:r>
                      <m:acc>
                        <m:accPr>
                          <m:chr m:val="̅"/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cs-CZ" i="1">
                          <a:latin typeface="Cambria Math" panose="02040503050406030204" pitchFamily="18" charset="0"/>
                        </a:rPr>
                        <m:t>+(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̅"/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𝑚</m:t>
                          </m:r>
                        </m:e>
                      </m:acc>
                      <m:r>
                        <a:rPr lang="cs-CZ" i="1">
                          <a:latin typeface="Cambria Math" panose="02040503050406030204" pitchFamily="18" charset="0"/>
                        </a:rPr>
                        <m:t>)∙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̅"/>
                              <m:ctrlPr>
                                <a:rPr lang="cs-CZ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cs-CZ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acc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cs-CZ" dirty="0"/>
              </a:p>
            </p:txBody>
          </p:sp>
        </mc:Choice>
        <mc:Fallback xmlns="">
          <p:sp>
            <p:nvSpPr>
              <p:cNvPr id="2" name="TextovéPo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787" y="1148238"/>
                <a:ext cx="8796083" cy="623248"/>
              </a:xfrm>
              <a:prstGeom prst="rect">
                <a:avLst/>
              </a:prstGeom>
              <a:blipFill>
                <a:blip r:embed="rId2"/>
                <a:stretch>
                  <a:fillRect l="-832" t="-6796" b="-970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076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94623" y="432392"/>
            <a:ext cx="44553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 v oblasti řízení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33963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867025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Výrobní zásoby: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zásoby 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veškerého materiálu  nakoupeného od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dodavatelů 	(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včetně nakupovaných výrobků,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polotovarů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aj.)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241550" algn="l"/>
                <a:tab pos="304800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Zásoby nedokončené :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  	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zásoby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vlastních polotovarů; polotovarů </a:t>
            </a:r>
            <a:b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výroby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	dodávaných v rámci kooperačních vztahů v 			jedné firmě.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241550" algn="l"/>
                <a:tab pos="3052763" algn="l"/>
                <a:tab pos="3671888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u="sng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Zásoby hotových výrobků: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 	výrobky, které prošly celým výrobním 			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procesem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a byly  převzaty výstupní 			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kontrolou 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do sklad hotových výrobků  k 			expedici  k příslušným odběratelům</a:t>
            </a:r>
            <a:endParaRPr lang="cs-CZ" u="sng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1081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203848" y="445399"/>
            <a:ext cx="233942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Modelová situace 3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46249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r>
              <a:rPr lang="cs-CZ" b="1" dirty="0"/>
              <a:t>ad </a:t>
            </a:r>
            <a:r>
              <a:rPr lang="cs-CZ" b="1" smtClean="0"/>
              <a:t>2)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65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546577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Cílem přednášky bylo představit problematiku zásobovací činnosti podnikatelských subjektů z manažerského pohledu.</a:t>
            </a: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P</a:t>
            </a:r>
            <a:r>
              <a:rPr lang="cs-CZ" sz="2400" dirty="0" smtClean="0">
                <a:solidFill>
                  <a:schemeClr val="accent3">
                    <a:lumMod val="50000"/>
                  </a:schemeClr>
                </a:solidFill>
                <a:cs typeface="Arial" panose="020B0604020202020204" pitchFamily="34" charset="0"/>
              </a:rPr>
              <a:t>řednáška představila, jakým způsobem může být analyzována a hodnocena zásobovací činnost podnikatelských subjektů.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762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94623" y="432392"/>
            <a:ext cx="44553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 v oblasti řízení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31501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 hlediska operativního řízení zásob  se uplatňuje  </a:t>
            </a:r>
            <a:r>
              <a:rPr lang="cs-CZ" b="1" i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funkční klasifikace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zásob na: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Ø"/>
              <a:tabLst>
                <a:tab pos="447675" algn="l"/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běžnou (obratovou) zásobu,  která kryje požadavky  na výdej 	materiálu  v období mezi dvěma dodávkami.  V průběhu dodacího    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cyklu  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se výše běžné zásoby snižuje  z maximální hodnoty v době </a:t>
            </a:r>
            <a:r>
              <a:rPr lang="cs-CZ" dirty="0" smtClean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dodávky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k minimální hodnotě před následující dodávkou. </a:t>
            </a:r>
            <a:b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pojmy:</a:t>
            </a:r>
          </a:p>
          <a:p>
            <a:pPr marL="188753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minimální zásoba</a:t>
            </a:r>
          </a:p>
          <a:p>
            <a:pPr marL="188753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průměrná zásoba 	</a:t>
            </a:r>
          </a:p>
          <a:p>
            <a:pPr marL="1887538"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	maximální zásoba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96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794623" y="432392"/>
            <a:ext cx="4455387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Základní pojmy v oblasti řízení zásob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288540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Technická zásoba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před použitím ve výrobním procesu,</a:t>
            </a:r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Sezonní zásoba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Havarijní zásoba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je vhodná zejména u náhradních dílů,</a:t>
            </a:r>
          </a:p>
          <a:p>
            <a:pPr marL="457200" indent="-457200">
              <a:lnSpc>
                <a:spcPct val="120000"/>
              </a:lnSpc>
              <a:spcBef>
                <a:spcPts val="1200"/>
              </a:spcBef>
              <a:spcAft>
                <a:spcPts val="12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Spekulativní zásoba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339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366901" y="432392"/>
            <a:ext cx="3310843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Průběh běžné zásoby v čase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25194"/>
            <a:ext cx="8027901" cy="365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06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02356" y="432392"/>
            <a:ext cx="3039936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Sledování denní spotřeby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37266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787" y="1148238"/>
            <a:ext cx="7770421" cy="370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1709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9396" y="432392"/>
            <a:ext cx="1925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87787" y="1148238"/>
            <a:ext cx="8796083" cy="152375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457200" indent="-4572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buFont typeface="Wingdings" pitchFamily="2" charset="2"/>
              <a:buChar char="q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r>
              <a:rPr lang="cs-CZ" b="1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Pojistná zásoba</a:t>
            </a: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, kryje odchylky od plánované průměrné spotřeby (s), od plánovaného dodacího cyklu (c), od plánované výše dodávky (D). </a:t>
            </a:r>
            <a:b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cs-CZ" dirty="0">
                <a:solidFill>
                  <a:srgbClr val="307871"/>
                </a:solidFill>
                <a:latin typeface="Times New Roman" pitchFamily="18" charset="0"/>
                <a:cs typeface="Times New Roman" pitchFamily="18" charset="0"/>
              </a:rPr>
              <a:t>Výše pojistné zásoby je předmětem normování.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rgbClr val="FFFF00"/>
              </a:buClr>
              <a:buSzPct val="100000"/>
              <a:tabLst>
                <a:tab pos="2686050" algn="l"/>
                <a:tab pos="5200650" algn="l"/>
                <a:tab pos="6191250" algn="l"/>
                <a:tab pos="8610600" algn="r"/>
              </a:tabLst>
              <a:defRPr/>
            </a:pPr>
            <a:endParaRPr lang="cs-CZ" dirty="0">
              <a:solidFill>
                <a:srgbClr val="30787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490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059396" y="432392"/>
            <a:ext cx="1925848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Pojistná zásoba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110584"/>
            <a:ext cx="7789500" cy="3792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27913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2659</TotalTime>
  <Words>1066</Words>
  <Application>Microsoft Office PowerPoint</Application>
  <PresentationFormat>Předvádění na obrazovce (16:9)</PresentationFormat>
  <Paragraphs>103</Paragraphs>
  <Slides>31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8" baseType="lpstr">
      <vt:lpstr>Arial</vt:lpstr>
      <vt:lpstr>Calibri</vt:lpstr>
      <vt:lpstr>Cambria Math</vt:lpstr>
      <vt:lpstr>Times New Roman</vt:lpstr>
      <vt:lpstr>Wingdings</vt:lpstr>
      <vt:lpstr>SLU</vt:lpstr>
      <vt:lpstr>Dokument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ryl0001</cp:lastModifiedBy>
  <cp:revision>170</cp:revision>
  <cp:lastPrinted>2020-11-20T12:11:03Z</cp:lastPrinted>
  <dcterms:created xsi:type="dcterms:W3CDTF">2016-07-06T15:42:34Z</dcterms:created>
  <dcterms:modified xsi:type="dcterms:W3CDTF">2021-05-21T07:57:05Z</dcterms:modified>
</cp:coreProperties>
</file>