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49" r:id="rId3"/>
    <p:sldId id="350" r:id="rId4"/>
    <p:sldId id="351" r:id="rId5"/>
    <p:sldId id="352" r:id="rId6"/>
    <p:sldId id="343" r:id="rId7"/>
    <p:sldId id="309" r:id="rId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115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19.04.2021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41958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08720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904534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3521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Výrobní plán</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95536" y="2499742"/>
            <a:ext cx="5256584" cy="2088232"/>
          </a:xfrm>
          <a:prstGeom prst="rect">
            <a:avLst/>
          </a:prstGeom>
        </p:spPr>
        <p:txBody>
          <a:bodyPr>
            <a:normAutofit/>
          </a:bodyPr>
          <a:lstStyle/>
          <a:p>
            <a:pPr marL="0" indent="0" algn="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84168" y="3723878"/>
            <a:ext cx="288810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pl-PL" altLang="cs-CZ" sz="900" b="1" i="1">
                <a:solidFill>
                  <a:srgbClr val="307871"/>
                </a:solidFill>
                <a:latin typeface="Times New Roman" panose="02020603050405020304" pitchFamily="18" charset="0"/>
                <a:cs typeface="Times New Roman" panose="02020603050405020304" pitchFamily="18" charset="0"/>
              </a:rPr>
              <a:t>adamek@opf.slu.cz</a:t>
            </a:r>
          </a:p>
          <a:p>
            <a:pPr algn="r"/>
            <a:r>
              <a:rPr lang="pl-PL" altLang="cs-CZ" sz="900" b="1">
                <a:solidFill>
                  <a:srgbClr val="307871"/>
                </a:solidFill>
                <a:latin typeface="Times New Roman" panose="02020603050405020304" pitchFamily="18" charset="0"/>
                <a:cs typeface="Times New Roman" panose="02020603050405020304" pitchFamily="18" charset="0"/>
              </a:rPr>
              <a:t>Katedra podnikové ekonomiky a managementu</a:t>
            </a:r>
          </a:p>
          <a:p>
            <a:pPr algn="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776864" cy="402880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FontTx/>
              <a:buChar char="-"/>
            </a:pPr>
            <a:r>
              <a:rPr lang="cs-CZ" sz="1800" dirty="0">
                <a:solidFill>
                  <a:srgbClr val="002060"/>
                </a:solidFill>
              </a:rPr>
              <a:t>Zpětné plánování (backward planning) – známe konečný termín, kdy musí být objednávka vyrobena, dodána, naskladněna, doručena zákazníkovi – „nejpozději do“.</a:t>
            </a:r>
          </a:p>
          <a:p>
            <a:pPr lvl="0">
              <a:buFontTx/>
              <a:buChar char="-"/>
            </a:pPr>
            <a:r>
              <a:rPr lang="cs-CZ" sz="1800" dirty="0">
                <a:solidFill>
                  <a:srgbClr val="002060"/>
                </a:solidFill>
              </a:rPr>
              <a:t>Dopředné plánování (forward planning) – zajímá nás dodat na sklad, zákazníkovi – „nejdříve do“.</a:t>
            </a:r>
          </a:p>
          <a:p>
            <a:pPr marL="0" lvl="0" indent="0">
              <a:buNone/>
            </a:pPr>
            <a:endParaRPr lang="cs-CZ" sz="1800" dirty="0">
              <a:solidFill>
                <a:srgbClr val="002060"/>
              </a:solidFill>
            </a:endParaRPr>
          </a:p>
          <a:p>
            <a:pPr marL="0" lvl="0" indent="0">
              <a:buNone/>
            </a:pPr>
            <a:r>
              <a:rPr lang="cs-CZ" sz="1800" dirty="0">
                <a:solidFill>
                  <a:srgbClr val="002060"/>
                </a:solidFill>
              </a:rPr>
              <a:t>Systémy plánování:</a:t>
            </a:r>
          </a:p>
          <a:p>
            <a:r>
              <a:rPr lang="cs-CZ" sz="1800" b="1" dirty="0">
                <a:solidFill>
                  <a:srgbClr val="002060"/>
                </a:solidFill>
              </a:rPr>
              <a:t>Make-to-</a:t>
            </a:r>
            <a:r>
              <a:rPr lang="cs-CZ" sz="1800" b="1" dirty="0" err="1">
                <a:solidFill>
                  <a:srgbClr val="002060"/>
                </a:solidFill>
              </a:rPr>
              <a:t>stock</a:t>
            </a:r>
            <a:r>
              <a:rPr lang="cs-CZ" sz="1800" dirty="0">
                <a:solidFill>
                  <a:srgbClr val="002060"/>
                </a:solidFill>
              </a:rPr>
              <a:t> - Na základě předpovědí poptávky na dané produkty se pak vyrábí na sklad, kde tato dokončená výroba čeká, až si ji objedná zákazník. Tento typ je typický pro push systémy (systémy tlaku), kdy se výrobní společnost snaží prodat již vyrobené zboží pomocí různých nástrojů (marketing).</a:t>
            </a:r>
          </a:p>
          <a:p>
            <a:r>
              <a:rPr lang="cs-CZ" sz="1800" b="1" dirty="0">
                <a:solidFill>
                  <a:srgbClr val="002060"/>
                </a:solidFill>
              </a:rPr>
              <a:t>Make-to-</a:t>
            </a:r>
            <a:r>
              <a:rPr lang="cs-CZ" sz="1800" b="1" dirty="0" err="1">
                <a:solidFill>
                  <a:srgbClr val="002060"/>
                </a:solidFill>
              </a:rPr>
              <a:t>order</a:t>
            </a:r>
            <a:r>
              <a:rPr lang="cs-CZ" sz="1800" dirty="0">
                <a:solidFill>
                  <a:srgbClr val="002060"/>
                </a:solidFill>
              </a:rPr>
              <a:t> znamená, že výroba začne, až jakmile vznikne poptávka na daný produkt. Zdroje jsou však již opatřeny. Je typická pro pull systémy (systémy tahu), kdy výroba je řízena dle aktuální poptávky.</a:t>
            </a:r>
          </a:p>
          <a:p>
            <a:r>
              <a:rPr lang="cs-CZ" sz="1800" b="1" dirty="0" err="1">
                <a:solidFill>
                  <a:srgbClr val="002060"/>
                </a:solidFill>
              </a:rPr>
              <a:t>Resource</a:t>
            </a:r>
            <a:r>
              <a:rPr lang="cs-CZ" sz="1800" b="1" dirty="0">
                <a:solidFill>
                  <a:srgbClr val="002060"/>
                </a:solidFill>
              </a:rPr>
              <a:t>-to-</a:t>
            </a:r>
            <a:r>
              <a:rPr lang="cs-CZ" sz="1800" b="1" dirty="0" err="1">
                <a:solidFill>
                  <a:srgbClr val="002060"/>
                </a:solidFill>
              </a:rPr>
              <a:t>order</a:t>
            </a:r>
            <a:r>
              <a:rPr lang="cs-CZ" sz="1800" dirty="0">
                <a:solidFill>
                  <a:srgbClr val="002060"/>
                </a:solidFill>
              </a:rPr>
              <a:t>, zdroje se opatří, až jakmile je přijata objednávka na daný produkt. Je opět typický po pull systémy a dodací čas při tomto typu výroby je nejdelší.</a:t>
            </a:r>
          </a:p>
          <a:p>
            <a:endParaRPr lang="cs-CZ" sz="1800" dirty="0">
              <a:solidFill>
                <a:srgbClr val="002060"/>
              </a:solidFill>
            </a:endParaRPr>
          </a:p>
          <a:p>
            <a:pPr marL="0" lvl="0" indent="0">
              <a:buNone/>
            </a:pPr>
            <a:endParaRPr lang="cs-CZ" sz="1800" dirty="0">
              <a:solidFill>
                <a:srgbClr val="002060"/>
              </a:solidFill>
            </a:endParaRPr>
          </a:p>
          <a:p>
            <a:pPr marL="0" lvl="0" indent="0">
              <a:buNone/>
            </a:pPr>
            <a:endParaRPr lang="cs-CZ" sz="1800" dirty="0"/>
          </a:p>
          <a:p>
            <a:pPr marL="0" lvl="0" indent="0">
              <a:buNone/>
            </a:pPr>
            <a:endParaRPr lang="cs-CZ" sz="1800" dirty="0"/>
          </a:p>
          <a:p>
            <a:pPr marL="0" lvl="0" indent="0">
              <a:buNone/>
            </a:pPr>
            <a:endParaRPr lang="cs-CZ" sz="1800" dirty="0"/>
          </a:p>
          <a:p>
            <a:pPr lvl="0"/>
            <a:endParaRPr lang="en-GB" dirty="0"/>
          </a:p>
          <a:p>
            <a:pPr>
              <a:buFont typeface="+mj-lt"/>
              <a:buAutoNum type="arabicPeriod" startAt="6"/>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Plánování výroby</a:t>
            </a:r>
          </a:p>
        </p:txBody>
      </p:sp>
    </p:spTree>
    <p:extLst>
      <p:ext uri="{BB962C8B-B14F-4D97-AF65-F5344CB8AC3E}">
        <p14:creationId xmlns:p14="http://schemas.microsoft.com/office/powerpoint/2010/main" val="1611138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776864" cy="40288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pPr>
            <a:r>
              <a:rPr lang="cs-CZ" sz="1800" b="1" dirty="0">
                <a:solidFill>
                  <a:srgbClr val="002060"/>
                </a:solidFill>
              </a:rPr>
              <a:t>Rozvrhování – </a:t>
            </a:r>
            <a:r>
              <a:rPr lang="cs-CZ" sz="1800" dirty="0">
                <a:solidFill>
                  <a:srgbClr val="002060"/>
                </a:solidFill>
              </a:rPr>
              <a:t>je rozhodovací proces, jak </a:t>
            </a:r>
            <a:r>
              <a:rPr lang="cs-CZ" sz="1800" b="1" dirty="0">
                <a:solidFill>
                  <a:srgbClr val="002060"/>
                </a:solidFill>
              </a:rPr>
              <a:t>alokovat zdroje k daným úkolům během určité doby. </a:t>
            </a:r>
          </a:p>
          <a:p>
            <a:pPr lvl="0">
              <a:buFontTx/>
              <a:buChar char="-"/>
            </a:pPr>
            <a:endParaRPr lang="cs-CZ" sz="1800" dirty="0">
              <a:solidFill>
                <a:srgbClr val="002060"/>
              </a:solidFill>
            </a:endParaRPr>
          </a:p>
          <a:p>
            <a:pPr lvl="0">
              <a:buFontTx/>
              <a:buChar char="-"/>
            </a:pPr>
            <a:r>
              <a:rPr lang="cs-CZ" sz="1800" dirty="0">
                <a:solidFill>
                  <a:srgbClr val="002060"/>
                </a:solidFill>
              </a:rPr>
              <a:t>Cílem je optimalizovat více cílů rozvrhování zároveň. Zdroje a úkoly mohou ve výrobní organizaci nabývat mnoho forem. Obvykle je to práce (pracovníci), nástroje a stroje. Každý úkol může mít jinou prioritu, jiný termín výroby.</a:t>
            </a:r>
          </a:p>
          <a:p>
            <a:pPr marL="0" lvl="0" indent="0">
              <a:buNone/>
            </a:pPr>
            <a:endParaRPr lang="cs-CZ" sz="1800" dirty="0">
              <a:solidFill>
                <a:srgbClr val="002060"/>
              </a:solidFill>
            </a:endParaRPr>
          </a:p>
          <a:p>
            <a:pPr marL="0" lvl="0" indent="0">
              <a:buNone/>
            </a:pPr>
            <a:endParaRPr lang="cs-CZ" sz="1800" dirty="0"/>
          </a:p>
          <a:p>
            <a:pPr marL="0" lvl="0" indent="0">
              <a:buNone/>
            </a:pPr>
            <a:endParaRPr lang="cs-CZ" sz="1800" dirty="0"/>
          </a:p>
          <a:p>
            <a:pPr marL="0" lvl="0" indent="0">
              <a:buNone/>
            </a:pPr>
            <a:endParaRPr lang="cs-CZ" sz="1800" dirty="0"/>
          </a:p>
          <a:p>
            <a:pPr lvl="0"/>
            <a:endParaRPr lang="en-GB" dirty="0"/>
          </a:p>
          <a:p>
            <a:pPr>
              <a:buFont typeface="+mj-lt"/>
              <a:buAutoNum type="arabicPeriod" startAt="6"/>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Plánování výroby</a:t>
            </a:r>
          </a:p>
        </p:txBody>
      </p:sp>
    </p:spTree>
    <p:extLst>
      <p:ext uri="{BB962C8B-B14F-4D97-AF65-F5344CB8AC3E}">
        <p14:creationId xmlns:p14="http://schemas.microsoft.com/office/powerpoint/2010/main" val="219367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776864" cy="40288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cs-CZ" sz="1800" b="1" dirty="0">
                <a:solidFill>
                  <a:srgbClr val="002060"/>
                </a:solidFill>
              </a:rPr>
              <a:t>plánování</a:t>
            </a:r>
            <a:r>
              <a:rPr lang="cs-CZ" sz="1800" dirty="0">
                <a:solidFill>
                  <a:srgbClr val="002060"/>
                </a:solidFill>
              </a:rPr>
              <a:t> výrobního programu tzn. stanovení </a:t>
            </a:r>
            <a:r>
              <a:rPr lang="cs-CZ" sz="1800" b="1" dirty="0">
                <a:solidFill>
                  <a:srgbClr val="002060"/>
                </a:solidFill>
              </a:rPr>
              <a:t>konkrétních výrobků</a:t>
            </a:r>
            <a:r>
              <a:rPr lang="cs-CZ" sz="1800" dirty="0">
                <a:solidFill>
                  <a:srgbClr val="002060"/>
                </a:solidFill>
              </a:rPr>
              <a:t>, které budou vyráběny podle druhu, množství a termínů</a:t>
            </a:r>
          </a:p>
          <a:p>
            <a:pPr>
              <a:buFont typeface="+mj-lt"/>
              <a:buAutoNum type="arabicPeriod"/>
            </a:pPr>
            <a:endParaRPr lang="cs-CZ" sz="1800" dirty="0">
              <a:solidFill>
                <a:srgbClr val="002060"/>
              </a:solidFill>
            </a:endParaRPr>
          </a:p>
          <a:p>
            <a:pPr>
              <a:buFont typeface="+mj-lt"/>
              <a:buAutoNum type="arabicPeriod"/>
            </a:pPr>
            <a:r>
              <a:rPr lang="cs-CZ" sz="1800" b="1" dirty="0">
                <a:solidFill>
                  <a:srgbClr val="002060"/>
                </a:solidFill>
              </a:rPr>
              <a:t>plánování potřeb </a:t>
            </a:r>
            <a:r>
              <a:rPr lang="cs-CZ" sz="1800" dirty="0">
                <a:solidFill>
                  <a:srgbClr val="002060"/>
                </a:solidFill>
              </a:rPr>
              <a:t>- zahrnuje brutto a netto materiálových potřeb a vlastní propočet objednávek</a:t>
            </a:r>
          </a:p>
          <a:p>
            <a:pPr>
              <a:buFont typeface="+mj-lt"/>
              <a:buAutoNum type="arabicPeriod"/>
            </a:pPr>
            <a:endParaRPr lang="cs-CZ" sz="1800" dirty="0">
              <a:solidFill>
                <a:srgbClr val="002060"/>
              </a:solidFill>
            </a:endParaRPr>
          </a:p>
          <a:p>
            <a:pPr>
              <a:buFont typeface="+mj-lt"/>
              <a:buAutoNum type="arabicPeriod"/>
            </a:pPr>
            <a:r>
              <a:rPr lang="cs-CZ" sz="1800" b="1" dirty="0">
                <a:solidFill>
                  <a:srgbClr val="002060"/>
                </a:solidFill>
              </a:rPr>
              <a:t>plánování kapacit a termínů </a:t>
            </a:r>
            <a:r>
              <a:rPr lang="cs-CZ" sz="1800" dirty="0">
                <a:solidFill>
                  <a:srgbClr val="002060"/>
                </a:solidFill>
              </a:rPr>
              <a:t>- v rámci lhůtového a kapacitního plánování je plánován a koordinován časový průběh se zřetelem k použitelným kapacitám</a:t>
            </a:r>
          </a:p>
          <a:p>
            <a:pPr marL="0" indent="0">
              <a:buNone/>
            </a:pPr>
            <a:endParaRPr lang="cs-CZ" sz="1800" dirty="0">
              <a:solidFill>
                <a:srgbClr val="002060"/>
              </a:solidFill>
            </a:endParaRPr>
          </a:p>
          <a:p>
            <a:r>
              <a:rPr lang="cs-CZ" sz="1800" dirty="0">
                <a:solidFill>
                  <a:srgbClr val="002060"/>
                </a:solidFill>
              </a:rPr>
              <a:t>Využití IT při řízení výroby – automatizace řízení výrobních a technologických procesů.</a:t>
            </a:r>
            <a:endParaRPr lang="cs-CZ" sz="1800" dirty="0"/>
          </a:p>
          <a:p>
            <a:pPr marL="0" lvl="0" indent="0">
              <a:buNone/>
            </a:pPr>
            <a:endParaRPr lang="cs-CZ" sz="1800" dirty="0"/>
          </a:p>
          <a:p>
            <a:pPr marL="0" lvl="0" indent="0">
              <a:buNone/>
            </a:pPr>
            <a:endParaRPr lang="cs-CZ" sz="1800" dirty="0"/>
          </a:p>
          <a:p>
            <a:pPr lvl="0"/>
            <a:endParaRPr lang="en-GB" dirty="0"/>
          </a:p>
          <a:p>
            <a:pPr>
              <a:buFont typeface="+mj-lt"/>
              <a:buAutoNum type="arabicPeriod" startAt="6"/>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12768" cy="507703"/>
          </a:xfrm>
        </p:spPr>
        <p:txBody>
          <a:bodyPr/>
          <a:lstStyle/>
          <a:p>
            <a:r>
              <a:rPr lang="cs-CZ" dirty="0"/>
              <a:t>V rámci plánování výroby je třeba pokrýt</a:t>
            </a:r>
          </a:p>
        </p:txBody>
      </p:sp>
    </p:spTree>
    <p:extLst>
      <p:ext uri="{BB962C8B-B14F-4D97-AF65-F5344CB8AC3E}">
        <p14:creationId xmlns:p14="http://schemas.microsoft.com/office/powerpoint/2010/main" val="300642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776864" cy="40288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rPr>
              <a:t>Nutno stanovit:</a:t>
            </a:r>
          </a:p>
          <a:p>
            <a:pPr marL="0" indent="0">
              <a:buNone/>
            </a:pPr>
            <a:endParaRPr lang="cs-CZ" sz="1800" b="1" dirty="0">
              <a:solidFill>
                <a:srgbClr val="002060"/>
              </a:solidFill>
            </a:endParaRPr>
          </a:p>
          <a:p>
            <a:r>
              <a:rPr lang="cs-CZ" sz="1800" b="1" dirty="0">
                <a:solidFill>
                  <a:srgbClr val="002060"/>
                </a:solidFill>
              </a:rPr>
              <a:t>Potřeby – </a:t>
            </a:r>
            <a:r>
              <a:rPr lang="cs-CZ" sz="1800" dirty="0">
                <a:solidFill>
                  <a:srgbClr val="002060"/>
                </a:solidFill>
              </a:rPr>
              <a:t>budovy, stroje, materiál, energie, technologie, zaměstnanci (pracovní místa, výše mezd), provozní výdaje</a:t>
            </a:r>
          </a:p>
          <a:p>
            <a:endParaRPr lang="cs-CZ" sz="1800" b="1" dirty="0">
              <a:solidFill>
                <a:srgbClr val="002060"/>
              </a:solidFill>
            </a:endParaRPr>
          </a:p>
          <a:p>
            <a:r>
              <a:rPr lang="cs-CZ" sz="1800" b="1" dirty="0">
                <a:solidFill>
                  <a:srgbClr val="002060"/>
                </a:solidFill>
              </a:rPr>
              <a:t>Produkční kapacita </a:t>
            </a:r>
            <a:r>
              <a:rPr lang="cs-CZ" sz="1800" dirty="0">
                <a:solidFill>
                  <a:srgbClr val="002060"/>
                </a:solidFill>
              </a:rPr>
              <a:t>(prognóza prodeje-plán zdrojů pro výrobu-efektivita výroby-výstupní kontrola-kvalita-finální produkty)</a:t>
            </a:r>
          </a:p>
          <a:p>
            <a:endParaRPr lang="cs-CZ" sz="1800" b="1" dirty="0">
              <a:solidFill>
                <a:srgbClr val="002060"/>
              </a:solidFill>
            </a:endParaRPr>
          </a:p>
          <a:p>
            <a:r>
              <a:rPr lang="cs-CZ" sz="1800" b="1" dirty="0">
                <a:solidFill>
                  <a:srgbClr val="002060"/>
                </a:solidFill>
              </a:rPr>
              <a:t>Logistika (vstupní, výstupní)</a:t>
            </a:r>
          </a:p>
          <a:p>
            <a:endParaRPr lang="cs-CZ" sz="1800" b="1" dirty="0">
              <a:solidFill>
                <a:srgbClr val="002060"/>
              </a:solidFill>
            </a:endParaRPr>
          </a:p>
          <a:p>
            <a:r>
              <a:rPr lang="cs-CZ" sz="1800" b="1" dirty="0">
                <a:solidFill>
                  <a:srgbClr val="002060"/>
                </a:solidFill>
              </a:rPr>
              <a:t>Dodavatelé </a:t>
            </a:r>
            <a:r>
              <a:rPr lang="cs-CZ" sz="1800" dirty="0">
                <a:solidFill>
                  <a:srgbClr val="002060"/>
                </a:solidFill>
              </a:rPr>
              <a:t>(výběr, smlouvy, vztahy, náklady)</a:t>
            </a:r>
          </a:p>
          <a:p>
            <a:endParaRPr lang="cs-CZ" sz="1800" b="1" dirty="0">
              <a:solidFill>
                <a:srgbClr val="002060"/>
              </a:solidFill>
            </a:endParaRPr>
          </a:p>
          <a:p>
            <a:pPr marL="0" lvl="0" indent="0">
              <a:buNone/>
            </a:pPr>
            <a:endParaRPr lang="cs-CZ" sz="1800" dirty="0"/>
          </a:p>
          <a:p>
            <a:pPr marL="0" lvl="0" indent="0">
              <a:buNone/>
            </a:pPr>
            <a:endParaRPr lang="cs-CZ" sz="1800" dirty="0"/>
          </a:p>
          <a:p>
            <a:pPr lvl="0"/>
            <a:endParaRPr lang="en-GB" dirty="0"/>
          </a:p>
          <a:p>
            <a:pPr>
              <a:buFont typeface="+mj-lt"/>
              <a:buAutoNum type="arabicPeriod" startAt="6"/>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12768" cy="507703"/>
          </a:xfrm>
        </p:spPr>
        <p:txBody>
          <a:bodyPr/>
          <a:lstStyle/>
          <a:p>
            <a:r>
              <a:rPr lang="cs-CZ" dirty="0"/>
              <a:t>Hlavní části Výrobního plánu</a:t>
            </a:r>
          </a:p>
        </p:txBody>
      </p:sp>
    </p:spTree>
    <p:extLst>
      <p:ext uri="{BB962C8B-B14F-4D97-AF65-F5344CB8AC3E}">
        <p14:creationId xmlns:p14="http://schemas.microsoft.com/office/powerpoint/2010/main" val="184711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3171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11184</TotalTime>
  <Words>432</Words>
  <Application>Microsoft Office PowerPoint</Application>
  <PresentationFormat>Předvádění na obrazovce (16:9)</PresentationFormat>
  <Paragraphs>81</Paragraphs>
  <Slides>7</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Times New Roman</vt:lpstr>
      <vt:lpstr>Wingdings</vt:lpstr>
      <vt:lpstr>SLU</vt:lpstr>
      <vt:lpstr>Výrobní plán </vt:lpstr>
      <vt:lpstr>Plánování výroby</vt:lpstr>
      <vt:lpstr>Plánování výroby</vt:lpstr>
      <vt:lpstr>V rámci plánování výroby je třeba pokrýt</vt:lpstr>
      <vt:lpstr>Hlavní části Výrobního plánu</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182</cp:revision>
  <dcterms:created xsi:type="dcterms:W3CDTF">2016-07-06T15:42:34Z</dcterms:created>
  <dcterms:modified xsi:type="dcterms:W3CDTF">2021-04-19T19:42:39Z</dcterms:modified>
</cp:coreProperties>
</file>