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3" r:id="rId4"/>
    <p:sldId id="264" r:id="rId5"/>
    <p:sldId id="288"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9"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01.03.2021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01.03.2021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01.03.2021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01.03.2021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External</a:t>
            </a:r>
            <a:r>
              <a:rPr lang="cs-CZ" sz="5333" b="1" dirty="0" smtClean="0">
                <a:solidFill>
                  <a:schemeClr val="bg1"/>
                </a:solidFill>
                <a:latin typeface="Times New Roman" panose="02020603050405020304" pitchFamily="18" charset="0"/>
                <a:cs typeface="Times New Roman" panose="02020603050405020304" pitchFamily="18" charset="0"/>
              </a:rPr>
              <a:t> 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lnSpcReduction="10000"/>
          </a:bodyPr>
          <a:lstStyle/>
          <a:p>
            <a:pPr marL="0" indent="0" algn="r">
              <a:buNone/>
            </a:pPr>
            <a:r>
              <a:rPr lang="cs-CZ" sz="1867" dirty="0" err="1" smtClean="0">
                <a:solidFill>
                  <a:schemeClr val="bg1"/>
                </a:solidFill>
                <a:latin typeface="Times New Roman" panose="02020603050405020304" pitchFamily="18" charset="0"/>
                <a:cs typeface="Times New Roman" panose="02020603050405020304" pitchFamily="18" charset="0"/>
              </a:rPr>
              <a:t>Macroenvironment</a:t>
            </a:r>
            <a:endParaRPr lang="cs-CZ" sz="1867" dirty="0" smtClean="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867"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2. </a:t>
            </a:r>
            <a:r>
              <a:rPr lang="cs-CZ" sz="1867"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Demographic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demographic environment includes factors like: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Size, density and location of human populations;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Distribution of a particular market in terms of age, gender, race, occupation;</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Other statistical information.</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factors have a considerable impact on the business as they determine the size of the market for different types of products and services and also influence the cost of serving that market.</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8449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Demographic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Demographic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trends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In </a:t>
            </a:r>
            <a:r>
              <a:rPr lang="en-US" altLang="cs-CZ" sz="2400" dirty="0">
                <a:latin typeface="Times New Roman" panose="02020603050405020304" pitchFamily="18" charset="0"/>
                <a:cs typeface="Times New Roman" panose="02020603050405020304" pitchFamily="18" charset="0"/>
              </a:rPr>
              <a:t>the environment we will focus on the following dimensions of the population and demographic change: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population size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population structure.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Population change (growth or decline) is determined by the combined effects of:</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natural changes resulting from birth and death rates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net migration. </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 Ageing population means that there is a growing number and proportion of people at the top end of the age structure, particularly those who are above retirement age.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9103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smtClean="0">
                <a:latin typeface="Times New Roman" panose="02020603050405020304" pitchFamily="18" charset="0"/>
                <a:cs typeface="Times New Roman" panose="02020603050405020304" pitchFamily="18" charset="0"/>
              </a:rPr>
              <a:t>Political</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Environment</a:t>
            </a:r>
            <a:endParaRPr lang="cs-CZ" alt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Political environment describes the political system prevailing in the country and also deals with the regulations and legislations, government programs and other similar problems.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Political environment determines the rules under which we live together and creates a „good society“. Political environment refers to the influence exerted by political institutions in shaping, directing, developing and controlling business activities.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Politics is an important element of the external business environment, but it also has an internal dimension. Politics and governance operate on a number of levels or spatial scales.</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The relationship between business and politics is a key aspect of the complex business environment, including social, technological and other dimensions.</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6978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Political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Types</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political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systems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We </a:t>
            </a:r>
            <a:r>
              <a:rPr lang="en-US" altLang="cs-CZ" sz="2400" dirty="0">
                <a:latin typeface="Times New Roman" panose="02020603050405020304" pitchFamily="18" charset="0"/>
                <a:cs typeface="Times New Roman" panose="02020603050405020304" pitchFamily="18" charset="0"/>
              </a:rPr>
              <a:t>can classify political systems into broad types, which allows us to see the most important differences and group countries with similar political systems together.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Types of political systems: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Liberal democracy </a:t>
            </a:r>
            <a:r>
              <a:rPr lang="en-US" altLang="cs-CZ" dirty="0">
                <a:latin typeface="Times New Roman" panose="02020603050405020304" pitchFamily="18" charset="0"/>
                <a:cs typeface="Times New Roman" panose="02020603050405020304" pitchFamily="18" charset="0"/>
              </a:rPr>
              <a:t>– the form of government that combines democratic procedures with forms of individual freedom and equity.</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Non-democratic systems</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Communist regimes;</a:t>
            </a:r>
          </a:p>
          <a:p>
            <a:pPr marL="1428750" lvl="2" algn="just">
              <a:spcBef>
                <a:spcPct val="0"/>
              </a:spcBef>
              <a:defRPr/>
            </a:pPr>
            <a:r>
              <a:rPr lang="en-US" altLang="cs-CZ" sz="2400" dirty="0">
                <a:latin typeface="Times New Roman" panose="02020603050405020304" pitchFamily="18" charset="0"/>
                <a:cs typeface="Times New Roman" panose="02020603050405020304" pitchFamily="18" charset="0"/>
              </a:rPr>
              <a:t>Dictatorships.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466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Political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Government</a:t>
            </a:r>
            <a:r>
              <a:rPr lang="cs-CZ" altLang="cs-CZ" sz="2400" b="1" dirty="0" smtClean="0">
                <a:latin typeface="Times New Roman" panose="02020603050405020304" pitchFamily="18" charset="0"/>
                <a:cs typeface="Times New Roman" panose="02020603050405020304" pitchFamily="18" charset="0"/>
              </a:rPr>
              <a:t>-Business </a:t>
            </a:r>
            <a:r>
              <a:rPr lang="cs-CZ" altLang="cs-CZ" sz="2400" b="1" dirty="0" err="1" smtClean="0">
                <a:latin typeface="Times New Roman" panose="02020603050405020304" pitchFamily="18" charset="0"/>
                <a:cs typeface="Times New Roman" panose="02020603050405020304" pitchFamily="18" charset="0"/>
              </a:rPr>
              <a:t>Relationships</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Politics and business are not separate but interdependent. In some ways business depends on government and government in some ways depends on business.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basic task of government in all societies is to determine the rules within which people live, including rules governing business behavior.</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Law or regulation and taxation are key elements of the government and business relationship.</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Business has an important stake in these and other areas of government activity.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Government is the principal customer for some organizations and industries.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9973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150" b="1" dirty="0" err="1" smtClean="0">
                <a:latin typeface="Times New Roman" panose="02020603050405020304" pitchFamily="18" charset="0"/>
                <a:cs typeface="Times New Roman" panose="02020603050405020304" pitchFamily="18" charset="0"/>
              </a:rPr>
              <a:t>Political</a:t>
            </a:r>
            <a:r>
              <a:rPr lang="cs-CZ" altLang="cs-CZ" sz="2150" b="1" dirty="0" smtClean="0">
                <a:latin typeface="Times New Roman" panose="02020603050405020304" pitchFamily="18" charset="0"/>
                <a:cs typeface="Times New Roman" panose="02020603050405020304" pitchFamily="18" charset="0"/>
              </a:rPr>
              <a:t> </a:t>
            </a:r>
            <a:r>
              <a:rPr lang="cs-CZ" altLang="cs-CZ" sz="2150" b="1" dirty="0" err="1" smtClean="0">
                <a:latin typeface="Times New Roman" panose="02020603050405020304" pitchFamily="18" charset="0"/>
                <a:cs typeface="Times New Roman" panose="02020603050405020304" pitchFamily="18" charset="0"/>
              </a:rPr>
              <a:t>Environment</a:t>
            </a:r>
            <a:r>
              <a:rPr lang="cs-CZ" altLang="cs-CZ" sz="2150" b="1" dirty="0" smtClean="0">
                <a:latin typeface="Times New Roman" panose="02020603050405020304" pitchFamily="18" charset="0"/>
                <a:cs typeface="Times New Roman" panose="02020603050405020304" pitchFamily="18" charset="0"/>
              </a:rPr>
              <a:t>: Role </a:t>
            </a:r>
            <a:r>
              <a:rPr lang="cs-CZ" altLang="cs-CZ" sz="2150" b="1" dirty="0" err="1" smtClean="0">
                <a:latin typeface="Times New Roman" panose="02020603050405020304" pitchFamily="18" charset="0"/>
                <a:cs typeface="Times New Roman" panose="02020603050405020304" pitchFamily="18" charset="0"/>
              </a:rPr>
              <a:t>of</a:t>
            </a:r>
            <a:r>
              <a:rPr lang="cs-CZ" altLang="cs-CZ" sz="2150" b="1" dirty="0" smtClean="0">
                <a:latin typeface="Times New Roman" panose="02020603050405020304" pitchFamily="18" charset="0"/>
                <a:cs typeface="Times New Roman" panose="02020603050405020304" pitchFamily="18" charset="0"/>
              </a:rPr>
              <a:t> </a:t>
            </a:r>
            <a:r>
              <a:rPr lang="cs-CZ" altLang="cs-CZ" sz="2150" b="1" dirty="0" err="1" smtClean="0">
                <a:latin typeface="Times New Roman" panose="02020603050405020304" pitchFamily="18" charset="0"/>
                <a:cs typeface="Times New Roman" panose="02020603050405020304" pitchFamily="18" charset="0"/>
              </a:rPr>
              <a:t>Government</a:t>
            </a:r>
            <a:endParaRPr lang="cs-CZ" altLang="cs-CZ" sz="215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150" dirty="0" smtClean="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150" i="1" dirty="0">
                <a:latin typeface="Times New Roman" panose="02020603050405020304" pitchFamily="18" charset="0"/>
                <a:cs typeface="Times New Roman" panose="02020603050405020304" pitchFamily="18" charset="0"/>
              </a:rPr>
              <a:t>The role of government in relations to business can b</a:t>
            </a:r>
            <a:r>
              <a:rPr lang="cs-CZ" altLang="cs-CZ" sz="2150" i="1" dirty="0">
                <a:latin typeface="Times New Roman" panose="02020603050405020304" pitchFamily="18" charset="0"/>
                <a:cs typeface="Times New Roman" panose="02020603050405020304" pitchFamily="18" charset="0"/>
              </a:rPr>
              <a:t>e</a:t>
            </a:r>
            <a:r>
              <a:rPr lang="en-US" altLang="cs-CZ" sz="2150" i="1" dirty="0">
                <a:latin typeface="Times New Roman" panose="02020603050405020304" pitchFamily="18" charset="0"/>
                <a:cs typeface="Times New Roman" panose="02020603050405020304" pitchFamily="18" charset="0"/>
              </a:rPr>
              <a:t> examined by identifying three models</a:t>
            </a:r>
            <a:endParaRPr lang="cs-CZ" altLang="cs-CZ" sz="2150" dirty="0">
              <a:latin typeface="Times New Roman" panose="02020603050405020304" pitchFamily="18" charset="0"/>
              <a:cs typeface="Times New Roman" panose="02020603050405020304" pitchFamily="18" charset="0"/>
            </a:endParaRP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minimal state;</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developmental state;</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social-democratic state.</a:t>
            </a:r>
          </a:p>
          <a:p>
            <a:pPr marL="285750" indent="-285750">
              <a:spcBef>
                <a:spcPct val="0"/>
              </a:spcBef>
              <a:defRPr/>
            </a:pPr>
            <a:endParaRPr lang="en-US" altLang="cs-CZ" sz="215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150" dirty="0">
                <a:latin typeface="Times New Roman" panose="02020603050405020304" pitchFamily="18" charset="0"/>
                <a:cs typeface="Times New Roman" panose="02020603050405020304" pitchFamily="18" charset="0"/>
              </a:rPr>
              <a:t> </a:t>
            </a:r>
            <a:r>
              <a:rPr lang="en-US" altLang="cs-CZ" sz="2150" i="1" dirty="0">
                <a:latin typeface="Times New Roman" panose="02020603050405020304" pitchFamily="18" charset="0"/>
                <a:cs typeface="Times New Roman" panose="02020603050405020304" pitchFamily="18" charset="0"/>
              </a:rPr>
              <a:t>Government:</a:t>
            </a:r>
            <a:endParaRPr lang="cs-CZ" altLang="cs-CZ" sz="2150" dirty="0">
              <a:latin typeface="Times New Roman" panose="02020603050405020304" pitchFamily="18" charset="0"/>
              <a:cs typeface="Times New Roman" panose="02020603050405020304" pitchFamily="18" charset="0"/>
            </a:endParaRP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determines the legal framework within which business operates;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influences or determines the scope of market relationships and the balance or mix between the market and other sectors;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major customer;</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provider of services and resources;</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relates to private sector business as a tax collector;</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manages the macroeconomic environment;</a:t>
            </a:r>
          </a:p>
          <a:p>
            <a:pPr marL="1028700" lvl="1">
              <a:spcBef>
                <a:spcPct val="0"/>
              </a:spcBef>
              <a:defRPr/>
            </a:pPr>
            <a:r>
              <a:rPr lang="en-US" altLang="cs-CZ" sz="2150" dirty="0">
                <a:latin typeface="Times New Roman" panose="02020603050405020304" pitchFamily="18" charset="0"/>
                <a:cs typeface="Times New Roman" panose="02020603050405020304" pitchFamily="18" charset="0"/>
              </a:rPr>
              <a:t>represents business interests overseas, in relation to foreign governments and international organizations.</a:t>
            </a:r>
          </a:p>
          <a:p>
            <a:pPr marL="285750" indent="-285750" algn="just">
              <a:spcBef>
                <a:spcPct val="0"/>
              </a:spcBef>
              <a:defRPr/>
            </a:pPr>
            <a:endParaRPr lang="en-GB" altLang="cs-CZ" sz="2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8198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Legal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cs-CZ" altLang="cs-CZ" sz="2400" dirty="0">
                <a:latin typeface="Times New Roman" panose="02020603050405020304" pitchFamily="18" charset="0"/>
                <a:cs typeface="Times New Roman" panose="02020603050405020304" pitchFamily="18" charset="0"/>
              </a:rPr>
              <a:t>L</a:t>
            </a:r>
            <a:r>
              <a:rPr lang="en-US" altLang="cs-CZ" sz="2400" dirty="0" err="1">
                <a:latin typeface="Times New Roman" panose="02020603050405020304" pitchFamily="18" charset="0"/>
                <a:cs typeface="Times New Roman" panose="02020603050405020304" pitchFamily="18" charset="0"/>
              </a:rPr>
              <a:t>egal</a:t>
            </a:r>
            <a:r>
              <a:rPr lang="en-US" altLang="cs-CZ" sz="2400" dirty="0">
                <a:latin typeface="Times New Roman" panose="02020603050405020304" pitchFamily="18" charset="0"/>
                <a:cs typeface="Times New Roman" panose="02020603050405020304" pitchFamily="18" charset="0"/>
              </a:rPr>
              <a:t> environment is a dynamic part of the business environment. The law changes on a daily basis and adds to the complexity of the business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Legal environment determines the parameters within which businesses can operate.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is shaped by a number of factors such as social, economic and political. The law cannot be seen in isolation and in particular it is closely linked to the political environment.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Legal systems operate within geographical boundaries or jurisdictions. The law in different nation states will therefore vary.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7886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Legal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Legislative</a:t>
            </a:r>
            <a:r>
              <a:rPr lang="cs-CZ" altLang="cs-CZ" sz="2400" b="1" dirty="0" smtClean="0">
                <a:latin typeface="Times New Roman" panose="02020603050405020304" pitchFamily="18" charset="0"/>
                <a:cs typeface="Times New Roman" panose="02020603050405020304" pitchFamily="18" charset="0"/>
              </a:rPr>
              <a:t> Systems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There are four major bases for legislative systems:</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Common law </a:t>
            </a:r>
            <a:r>
              <a:rPr lang="en-US" altLang="cs-CZ" dirty="0">
                <a:latin typeface="Times New Roman" panose="02020603050405020304" pitchFamily="18" charset="0"/>
                <a:cs typeface="Times New Roman" panose="02020603050405020304" pitchFamily="18" charset="0"/>
              </a:rPr>
              <a:t>– found in the UK, the USA, Canada and other countries under the English influence. Common law is employed by the greatest number of people in the world</a:t>
            </a:r>
            <a:r>
              <a:rPr lang="cs-CZ" altLang="cs-CZ" dirty="0">
                <a:latin typeface="Times New Roman" panose="02020603050405020304" pitchFamily="18" charset="0"/>
                <a:cs typeface="Times New Roman" panose="02020603050405020304" pitchFamily="18" charset="0"/>
              </a:rPr>
              <a:t>;</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Islamic law </a:t>
            </a:r>
            <a:r>
              <a:rPr lang="en-US" altLang="cs-CZ" dirty="0">
                <a:latin typeface="Times New Roman" panose="02020603050405020304" pitchFamily="18" charset="0"/>
                <a:cs typeface="Times New Roman" panose="02020603050405020304" pitchFamily="18" charset="0"/>
              </a:rPr>
              <a:t>– derived from the Koran and applied in Islamic States;</a:t>
            </a:r>
            <a:endParaRPr lang="cs-CZ"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Commercial legal system </a:t>
            </a:r>
            <a:r>
              <a:rPr lang="en-US" altLang="cs-CZ" dirty="0">
                <a:latin typeface="Times New Roman" panose="02020603050405020304" pitchFamily="18" charset="0"/>
                <a:cs typeface="Times New Roman" panose="02020603050405020304" pitchFamily="18" charset="0"/>
              </a:rPr>
              <a:t>– found in socialist economies and states like China and the former Soviet Union;</a:t>
            </a:r>
            <a:endParaRPr lang="cs-CZ"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Civil</a:t>
            </a:r>
            <a:r>
              <a:rPr lang="en-US" altLang="cs-CZ" dirty="0">
                <a:latin typeface="Times New Roman" panose="02020603050405020304" pitchFamily="18" charset="0"/>
                <a:cs typeface="Times New Roman" panose="02020603050405020304" pitchFamily="18" charset="0"/>
              </a:rPr>
              <a:t> (also known as Continental European) o</a:t>
            </a:r>
            <a:r>
              <a:rPr lang="cs-CZ" altLang="cs-CZ" dirty="0">
                <a:latin typeface="Times New Roman" panose="02020603050405020304" pitchFamily="18" charset="0"/>
                <a:cs typeface="Times New Roman" panose="02020603050405020304" pitchFamily="18" charset="0"/>
              </a:rPr>
              <a:t>r </a:t>
            </a:r>
            <a:r>
              <a:rPr lang="en-US" altLang="cs-CZ" b="1" i="1" dirty="0">
                <a:latin typeface="Times New Roman" panose="02020603050405020304" pitchFamily="18" charset="0"/>
                <a:cs typeface="Times New Roman" panose="02020603050405020304" pitchFamily="18" charset="0"/>
              </a:rPr>
              <a:t>Code law </a:t>
            </a:r>
            <a:r>
              <a:rPr lang="en-US" altLang="cs-CZ" dirty="0">
                <a:latin typeface="Times New Roman" panose="02020603050405020304" pitchFamily="18" charset="0"/>
                <a:cs typeface="Times New Roman" panose="02020603050405020304" pitchFamily="18" charset="0"/>
              </a:rPr>
              <a:t>– found in Germany, France and other European countries, Japan and non-Islamic and non-socialist countries. Civil law is the most widespread by landmass.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490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Legal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Law</a:t>
            </a:r>
            <a:r>
              <a:rPr lang="cs-CZ" altLang="cs-CZ" sz="2400" b="1" dirty="0" smtClean="0">
                <a:latin typeface="Times New Roman" panose="02020603050405020304" pitchFamily="18" charset="0"/>
                <a:cs typeface="Times New Roman" panose="02020603050405020304" pitchFamily="18" charset="0"/>
              </a:rPr>
              <a:t> and Business </a:t>
            </a:r>
            <a:r>
              <a:rPr lang="cs-CZ" altLang="cs-CZ" sz="2400" b="1" dirty="0" err="1" smtClean="0">
                <a:latin typeface="Times New Roman" panose="02020603050405020304" pitchFamily="18" charset="0"/>
                <a:cs typeface="Times New Roman" panose="02020603050405020304" pitchFamily="18" charset="0"/>
              </a:rPr>
              <a:t>Activities</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plays an important role in creating markets and enabling them to operate.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determines the different structures a business can adopt.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law does not exist in a vacuum and therefore is strongly influenced by the prevailing values within society. These values reflect different competing interests.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 modern society the law affects all aspects of business activity:</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Relations with employees (employee protection)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Relations with consumers (consumer protection)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Competitive behaviors and relationships (competition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Impacts on third parties and the environment (planning law).</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2830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Cultural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Culture refers to the specific learned norms of a society based on attitudes, values, beliefs, and frameworks for processing information and tasks.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Cultural environment deals with values, norms and accepted behavioral patterns. </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An important aspect of the cultural environment is related to the values that consumers hold. These values revolve around a number of fundamental concerns like time, quality, health, environment, home, personal finance and diversity. Any shift in the values of a society directly or indirectly influences business.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4694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394506"/>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External</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environment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Macroenvironment</a:t>
            </a: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cs-CZ"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r>
              <a:rPr lang="cs-CZ" altLang="cs-CZ" sz="2400" dirty="0" err="1" smtClean="0">
                <a:solidFill>
                  <a:srgbClr val="006666"/>
                </a:solidFill>
                <a:latin typeface="Times New Roman" panose="02020603050405020304" pitchFamily="18" charset="0"/>
                <a:cs typeface="Times New Roman" panose="02020603050405020304" pitchFamily="18" charset="0"/>
              </a:rPr>
              <a:t>Concept</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of</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sustainable</a:t>
            </a:r>
            <a:r>
              <a:rPr lang="cs-CZ" altLang="cs-CZ" sz="2400" dirty="0" smtClean="0">
                <a:solidFill>
                  <a:srgbClr val="006666"/>
                </a:solidFill>
                <a:latin typeface="Times New Roman" panose="02020603050405020304" pitchFamily="18" charset="0"/>
                <a:cs typeface="Times New Roman" panose="02020603050405020304" pitchFamily="18" charset="0"/>
              </a:rPr>
              <a:t> </a:t>
            </a:r>
            <a:r>
              <a:rPr lang="cs-CZ" altLang="cs-CZ" sz="2400" dirty="0" err="1" smtClean="0">
                <a:solidFill>
                  <a:srgbClr val="006666"/>
                </a:solidFill>
                <a:latin typeface="Times New Roman" panose="02020603050405020304" pitchFamily="18" charset="0"/>
                <a:cs typeface="Times New Roman" panose="02020603050405020304" pitchFamily="18" charset="0"/>
              </a:rPr>
              <a:t>development</a:t>
            </a: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a:p>
            <a:pPr marL="342900" indent="-342900">
              <a:spcBef>
                <a:spcPct val="0"/>
              </a:spcBef>
              <a:buFont typeface="+mj-lt"/>
              <a:buAutoNum type="arabicPeriod"/>
              <a:defRPr/>
            </a:pPr>
            <a:endParaRPr lang="en-US" altLang="cs-CZ" sz="2400" dirty="0" smtClean="0">
              <a:solidFill>
                <a:srgbClr val="0066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Cultural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Cultural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and Business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People´s attitude towards business and work is strongly influenced by the culture in which they are born and brought up. </a:t>
            </a:r>
          </a:p>
          <a:p>
            <a:pPr marL="285750" indent="-285750" algn="just">
              <a:spcBef>
                <a:spcPct val="0"/>
              </a:spcBef>
              <a:buNone/>
              <a:defRPr/>
            </a:pPr>
            <a:endParaRPr lang="en-US" altLang="cs-CZ" sz="20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extent of collectivism and individualism in the thinking and behavior of people is strongly influenced by their culture. This further affects the behavior of individuals as consumers.</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Concern for environmental pollution, attitude towards consumerism, use of mass media and the role of business in society are strongly influenced by the culture of a society.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379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Social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Social environment describes the people, their attitudes, social behavior and impact of education, knowledge explosion and public opinion.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A person´s interaction with the society he or she lives in shapes, refines and even alters his or her beliefs, values and norms which in turn define his or her tastes and preferences and even prompts him or her to absorb a world view of things.</a:t>
            </a: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buNone/>
              <a:defRPr/>
            </a:pPr>
            <a:endParaRPr lang="cs-CZ"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social environment greatly influences the nature of consumer demand, the consumer decision-making etc. The environment strongly influences the behavior of the individuals of a group, which further has an impact on the practices adopted by business organizations.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9758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Social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Impact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Social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on Business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Social environment creates or influences the attitude, personality, thought process and behavior of the people who are part of it.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determines of influences consumption patterns and demand for goods and services in a society.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includes the awareness about the rights and the work ethics of the members of society.</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Parameters of social division too have an impact on the attitudes and thinking of people as consumers of goods and services.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4643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300" b="1" dirty="0" err="1" smtClean="0">
                <a:latin typeface="Times New Roman" panose="02020603050405020304" pitchFamily="18" charset="0"/>
                <a:cs typeface="Times New Roman" panose="02020603050405020304" pitchFamily="18" charset="0"/>
              </a:rPr>
              <a:t>Technological</a:t>
            </a:r>
            <a:r>
              <a:rPr lang="cs-CZ" altLang="cs-CZ" sz="2300" b="1" dirty="0" smtClean="0">
                <a:latin typeface="Times New Roman" panose="02020603050405020304" pitchFamily="18" charset="0"/>
                <a:cs typeface="Times New Roman" panose="02020603050405020304" pitchFamily="18" charset="0"/>
              </a:rPr>
              <a:t> </a:t>
            </a:r>
            <a:r>
              <a:rPr lang="cs-CZ" altLang="cs-CZ" sz="2300" b="1" dirty="0" err="1" smtClean="0">
                <a:latin typeface="Times New Roman" panose="02020603050405020304" pitchFamily="18" charset="0"/>
                <a:cs typeface="Times New Roman" panose="02020603050405020304" pitchFamily="18" charset="0"/>
              </a:rPr>
              <a:t>Environment</a:t>
            </a:r>
            <a:endParaRPr lang="cs-CZ" alt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3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Technological environment can be seen as encompassing both the creation of new knowledge and its application to improve business efficiency and, in so doing, improve the standards of living and the quality of life.</a:t>
            </a:r>
          </a:p>
          <a:p>
            <a:pPr marL="285750" indent="-285750" algn="just">
              <a:spcBef>
                <a:spcPct val="0"/>
              </a:spcBef>
              <a:defRPr/>
            </a:pPr>
            <a:endParaRPr lang="en-US" altLang="cs-CZ"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300" dirty="0">
                <a:latin typeface="Times New Roman" panose="02020603050405020304" pitchFamily="18" charset="0"/>
                <a:cs typeface="Times New Roman" panose="02020603050405020304" pitchFamily="18" charset="0"/>
              </a:rPr>
              <a:t>Technological environment is conducive to the development and implementation of technological improvement. Technology alters the business environment by providing new opportunities.</a:t>
            </a:r>
          </a:p>
          <a:p>
            <a:pPr marL="285750" indent="-285750" algn="just">
              <a:spcBef>
                <a:spcPct val="0"/>
              </a:spcBef>
              <a:buNone/>
              <a:defRPr/>
            </a:pPr>
            <a:endParaRPr lang="en-US" altLang="cs-CZ" sz="23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solidFill>
                  <a:prstClr val="black"/>
                </a:solidFill>
                <a:latin typeface="Times New Roman" panose="02020603050405020304" pitchFamily="18" charset="0"/>
                <a:cs typeface="Times New Roman" panose="02020603050405020304" pitchFamily="18" charset="0"/>
              </a:rPr>
              <a:t>Globalization is rapidly combining with the new technologies to transform the external business environment. Technological change is rapid and no business can afford to stand still in the face of this change.</a:t>
            </a:r>
          </a:p>
          <a:p>
            <a:pPr marL="342900" indent="-342900" algn="just">
              <a:spcBef>
                <a:spcPct val="0"/>
              </a:spcBef>
              <a:defRPr/>
            </a:pPr>
            <a:endParaRPr lang="en-US" altLang="cs-CZ" sz="23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300" dirty="0">
                <a:solidFill>
                  <a:prstClr val="black"/>
                </a:solidFill>
                <a:latin typeface="Times New Roman" panose="02020603050405020304" pitchFamily="18" charset="0"/>
                <a:cs typeface="Times New Roman" panose="02020603050405020304" pitchFamily="18" charset="0"/>
              </a:rPr>
              <a:t>There is a range of political, economic and social conditions that need to be present in the external environment if technological change is to be supported.</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2693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Technological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Technology</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is application of knowledge to production and this can happen in a variety of ways.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Invention</a:t>
            </a:r>
            <a:r>
              <a:rPr lang="en-US" altLang="cs-CZ" sz="2400" dirty="0">
                <a:latin typeface="Times New Roman" panose="02020603050405020304" pitchFamily="18" charset="0"/>
                <a:cs typeface="Times New Roman" panose="02020603050405020304" pitchFamily="18" charset="0"/>
              </a:rPr>
              <a:t> – completely new ideas about products or ways of producing things arise.</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Innovation</a:t>
            </a:r>
            <a:r>
              <a:rPr lang="en-US" altLang="cs-CZ" sz="2400" dirty="0">
                <a:latin typeface="Times New Roman" panose="02020603050405020304" pitchFamily="18" charset="0"/>
                <a:cs typeface="Times New Roman" panose="02020603050405020304" pitchFamily="18" charset="0"/>
              </a:rPr>
              <a:t> – improves or enhances original inventions (product innovation) or develops production processes (process innovation).</a:t>
            </a: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How this technology is used or applied fundamentally depends on the wider political, economic, and socio-cultural environment and the way in which people within business seek to exploit its commercial potential.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1266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Technological</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The</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Impact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of</a:t>
            </a:r>
            <a:r>
              <a:rPr lang="cs-CZ" altLang="cs-CZ" sz="2400" b="1" dirty="0" smtClean="0">
                <a:latin typeface="Times New Roman" panose="02020603050405020304" pitchFamily="18" charset="0"/>
                <a:cs typeface="Times New Roman" panose="02020603050405020304" pitchFamily="18" charset="0"/>
              </a:rPr>
              <a:t> Technology on Business</a:t>
            </a: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Technological change can improve the competitiveness of the organization and add value to the organization.</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Technology cannot be ignored by business and it can either boost an organization´s individual position or improve the profitability of the industry in which it operates.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It is important for an organization to adopt a technology strategy that enables it to respond to external changes as well as to develop a consistent approach in relation to its goals.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Finally, the impact of technology in a business can potentially reduce costs, improve quality and productivity, and enable new products to be developed and differentiated.</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0813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smtClean="0">
                <a:latin typeface="Times New Roman" panose="02020603050405020304" pitchFamily="18" charset="0"/>
                <a:cs typeface="Times New Roman" panose="02020603050405020304" pitchFamily="18" charset="0"/>
              </a:rPr>
              <a:t>Natural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 natural environment is a term which covers a series of fairly obvious categories such as climate and weather conditions, natural resources and topography. These may affect an organization on a purely local level or there may be global implications.</a:t>
            </a:r>
          </a:p>
          <a:p>
            <a:pPr marL="285750" indent="-285750">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Business in its activities has a major impact on the natural environment, but this impact can strike back at business.</a:t>
            </a:r>
            <a:endParaRPr lang="cs-CZ" altLang="cs-CZ" sz="2400" dirty="0">
              <a:latin typeface="Times New Roman" panose="02020603050405020304" pitchFamily="18" charset="0"/>
              <a:cs typeface="Times New Roman" panose="02020603050405020304" pitchFamily="18" charset="0"/>
            </a:endParaRPr>
          </a:p>
          <a:p>
            <a:pPr marL="285750" indent="-285750">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285750" indent="-285750">
              <a:spcBef>
                <a:spcPct val="0"/>
              </a:spcBef>
              <a:defRPr/>
            </a:pPr>
            <a:r>
              <a:rPr lang="en-US" altLang="cs-CZ" sz="2400" dirty="0">
                <a:latin typeface="Times New Roman" panose="02020603050405020304" pitchFamily="18" charset="0"/>
                <a:cs typeface="Times New Roman" panose="02020603050405020304" pitchFamily="18" charset="0"/>
              </a:rPr>
              <a:t>The current global environmental problems are:</a:t>
            </a:r>
          </a:p>
          <a:p>
            <a:pPr marL="1028700" lvl="1">
              <a:spcBef>
                <a:spcPct val="0"/>
              </a:spcBef>
              <a:defRPr/>
            </a:pPr>
            <a:r>
              <a:rPr lang="en-US" altLang="cs-CZ" dirty="0">
                <a:latin typeface="Times New Roman" panose="02020603050405020304" pitchFamily="18" charset="0"/>
                <a:cs typeface="Times New Roman" panose="02020603050405020304" pitchFamily="18" charset="0"/>
              </a:rPr>
              <a:t>Global warming</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Pollution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spcBef>
                <a:spcPct val="0"/>
              </a:spcBef>
              <a:defRPr/>
            </a:pPr>
            <a:r>
              <a:rPr lang="en-US" altLang="cs-CZ" dirty="0">
                <a:latin typeface="Times New Roman" panose="02020603050405020304" pitchFamily="18" charset="0"/>
                <a:cs typeface="Times New Roman" panose="02020603050405020304" pitchFamily="18" charset="0"/>
              </a:rPr>
              <a:t>Resource depletion.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4415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6925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err="1" smtClean="0">
                <a:solidFill>
                  <a:srgbClr val="307871"/>
                </a:solidFill>
                <a:latin typeface="Times New Roman"/>
                <a:ea typeface="+mj-ea"/>
                <a:cs typeface="+mj-cs"/>
              </a:rPr>
              <a:t>Concept</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of</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Sustainable</a:t>
            </a:r>
            <a:r>
              <a:rPr lang="cs-CZ" sz="2400" kern="0" dirty="0" smtClean="0">
                <a:solidFill>
                  <a:srgbClr val="307871"/>
                </a:solidFill>
                <a:latin typeface="Times New Roman"/>
                <a:ea typeface="+mj-ea"/>
                <a:cs typeface="+mj-cs"/>
              </a:rPr>
              <a:t> </a:t>
            </a:r>
            <a:r>
              <a:rPr lang="cs-CZ" sz="2400" kern="0" dirty="0" err="1" smtClean="0">
                <a:solidFill>
                  <a:srgbClr val="307871"/>
                </a:solidFill>
                <a:latin typeface="Times New Roman"/>
                <a:ea typeface="+mj-ea"/>
                <a:cs typeface="+mj-cs"/>
              </a:rPr>
              <a:t>Development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 idea and strategy of sustainable development is put forward as a way of ensuring that we collectively live within the constrains of our resources, and the capacity of the environment to absorb the effects of our presence on the planet.</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Sustainable development involves cooperative action at global, national and local level.</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Governments at all levels may set frameworks of laws and regulations involving a variety tools: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Market based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Non-market based policy</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2913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defRPr/>
            </a:pPr>
            <a:r>
              <a:rPr lang="en-US" altLang="cs-CZ" sz="2400" dirty="0">
                <a:latin typeface="Times New Roman" panose="02020603050405020304" pitchFamily="18" charset="0"/>
                <a:cs typeface="Times New Roman" panose="02020603050405020304" pitchFamily="18" charset="0"/>
              </a:rPr>
              <a:t>Organizations don´t operate in vacuum. Each organization operates within a specific environment.</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algn="just">
              <a:spcBef>
                <a:spcPct val="0"/>
              </a:spcBef>
              <a:defRPr/>
            </a:pPr>
            <a:r>
              <a:rPr lang="en-US" altLang="cs-CZ" sz="2400" dirty="0">
                <a:latin typeface="Times New Roman" panose="02020603050405020304" pitchFamily="18" charset="0"/>
                <a:cs typeface="Times New Roman" panose="02020603050405020304" pitchFamily="18" charset="0"/>
              </a:rPr>
              <a:t>Environment of each organization is unique to it and no two organizations operate in exactly the same environment. Thus the business environment is situational. We are talking about environmental uniqueness.</a:t>
            </a:r>
          </a:p>
          <a:p>
            <a:pPr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An external environment is composed of all the outside factors or influences that impact the operation of business. </a:t>
            </a: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business must act or react to keep up its flow of operations. All outside factors that may affect an organization make up the external environment</a:t>
            </a:r>
            <a:r>
              <a:rPr lang="en-US" sz="2400" dirty="0" smtClean="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external environment can be broken down into two types: </a:t>
            </a:r>
            <a:r>
              <a:rPr lang="cs-CZ" sz="2400" dirty="0" err="1" smtClean="0">
                <a:latin typeface="Times New Roman" panose="02020603050405020304" pitchFamily="18" charset="0"/>
                <a:cs typeface="Times New Roman" panose="02020603050405020304" pitchFamily="18" charset="0"/>
              </a:rPr>
              <a:t>macroenvironment</a:t>
            </a:r>
            <a:r>
              <a:rPr lang="cs-CZ" sz="2400" dirty="0" smtClean="0">
                <a:latin typeface="Times New Roman" panose="02020603050405020304" pitchFamily="18" charset="0"/>
                <a:cs typeface="Times New Roman" panose="02020603050405020304" pitchFamily="18" charset="0"/>
              </a:rPr>
              <a:t> and </a:t>
            </a:r>
            <a:r>
              <a:rPr lang="cs-CZ" sz="2400" dirty="0" err="1" smtClean="0">
                <a:latin typeface="Times New Roman" panose="02020603050405020304" pitchFamily="18" charset="0"/>
                <a:cs typeface="Times New Roman" panose="02020603050405020304" pitchFamily="18" charset="0"/>
              </a:rPr>
              <a:t>task</a:t>
            </a:r>
            <a:r>
              <a:rPr lang="cs-CZ" sz="2400" dirty="0" smtClean="0">
                <a:latin typeface="Times New Roman" panose="02020603050405020304" pitchFamily="18" charset="0"/>
                <a:cs typeface="Times New Roman" panose="02020603050405020304" pitchFamily="18" charset="0"/>
              </a:rPr>
              <a:t> </a:t>
            </a:r>
            <a:r>
              <a:rPr lang="cs-CZ" sz="2400" dirty="0" err="1" smtClean="0">
                <a:latin typeface="Times New Roman" panose="02020603050405020304" pitchFamily="18" charset="0"/>
                <a:cs typeface="Times New Roman" panose="02020603050405020304" pitchFamily="18" charset="0"/>
              </a:rPr>
              <a:t>environment</a:t>
            </a:r>
            <a:r>
              <a:rPr lang="cs-CZ" sz="2400" smtClean="0">
                <a:latin typeface="Times New Roman" panose="02020603050405020304" pitchFamily="18" charset="0"/>
                <a:cs typeface="Times New Roman" panose="02020603050405020304" pitchFamily="18" charset="0"/>
              </a:rPr>
              <a:t>.</a:t>
            </a:r>
            <a:endParaRPr lang="cs-CZ" sz="240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90656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An </a:t>
            </a:r>
            <a:r>
              <a:rPr lang="en-US" sz="2400" b="1" dirty="0">
                <a:latin typeface="Times New Roman" panose="02020603050405020304" pitchFamily="18" charset="0"/>
                <a:cs typeface="Times New Roman" panose="02020603050405020304" pitchFamily="18" charset="0"/>
              </a:rPr>
              <a:t>external environment</a:t>
            </a:r>
            <a:r>
              <a:rPr lang="en-US" sz="2400" dirty="0">
                <a:latin typeface="Times New Roman" panose="02020603050405020304" pitchFamily="18" charset="0"/>
                <a:cs typeface="Times New Roman" panose="02020603050405020304" pitchFamily="18" charset="0"/>
              </a:rPr>
              <a:t> is composed of all the outside factors or influences that impact the operation of business. </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business must act or react to keep up its flow of operations. All outside factors that may affect an organization make up the external environment</a:t>
            </a:r>
            <a:r>
              <a:rPr lang="en-US" sz="2400" b="1" dirty="0">
                <a:latin typeface="Times New Roman" panose="02020603050405020304" pitchFamily="18" charset="0"/>
                <a:cs typeface="Times New Roman" panose="02020603050405020304" pitchFamily="18" charset="0"/>
              </a:rPr>
              <a:t>.</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external environment can be broken down into two types: </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cs-CZ" sz="2400" b="1" dirty="0" err="1" smtClean="0">
                <a:latin typeface="Times New Roman" panose="02020603050405020304" pitchFamily="18" charset="0"/>
                <a:cs typeface="Times New Roman" panose="02020603050405020304" pitchFamily="18" charset="0"/>
              </a:rPr>
              <a:t>M</a:t>
            </a:r>
            <a:r>
              <a:rPr lang="en-US" sz="2400" b="1" dirty="0" err="1" smtClean="0">
                <a:latin typeface="Times New Roman" panose="02020603050405020304" pitchFamily="18" charset="0"/>
                <a:cs typeface="Times New Roman" panose="02020603050405020304" pitchFamily="18" charset="0"/>
              </a:rPr>
              <a:t>acroenvironment</a:t>
            </a:r>
            <a:r>
              <a:rPr lang="cs-CZ" sz="2400" b="1" dirty="0" smtClean="0">
                <a:latin typeface="Times New Roman" panose="02020603050405020304" pitchFamily="18" charset="0"/>
                <a:cs typeface="Times New Roman" panose="02020603050405020304" pitchFamily="18" charset="0"/>
              </a:rPr>
              <a:t> </a:t>
            </a:r>
            <a:r>
              <a:rPr lang="cs-CZ" sz="2400" dirty="0" smtClean="0">
                <a:latin typeface="Times New Roman" panose="02020603050405020304" pitchFamily="18" charset="0"/>
                <a:cs typeface="Times New Roman" panose="02020603050405020304" pitchFamily="18" charset="0"/>
              </a:rPr>
              <a:t>– t</a:t>
            </a:r>
            <a:r>
              <a:rPr lang="en-US" sz="2400" dirty="0" smtClean="0">
                <a:latin typeface="Times New Roman" panose="02020603050405020304" pitchFamily="18" charset="0"/>
                <a:cs typeface="Times New Roman" panose="02020603050405020304" pitchFamily="18" charset="0"/>
              </a:rPr>
              <a:t>his </a:t>
            </a:r>
            <a:r>
              <a:rPr lang="en-US" sz="2400" dirty="0">
                <a:latin typeface="Times New Roman" panose="02020603050405020304" pitchFamily="18" charset="0"/>
                <a:cs typeface="Times New Roman" panose="02020603050405020304" pitchFamily="18" charset="0"/>
              </a:rPr>
              <a:t>environment has a secondary and more distant effect upon the organization. Indirectly interactive forces may impact one organization more than another simply because of the nature of a particular business. </a:t>
            </a: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cs-CZ" altLang="cs-CZ" sz="2400" b="1" dirty="0" err="1" smtClean="0">
                <a:latin typeface="Times New Roman" panose="02020603050405020304" pitchFamily="18" charset="0"/>
                <a:cs typeface="Times New Roman" panose="02020603050405020304" pitchFamily="18" charset="0"/>
              </a:rPr>
              <a:t>Task</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dirty="0" smtClean="0">
                <a:latin typeface="Times New Roman" panose="02020603050405020304" pitchFamily="18" charset="0"/>
                <a:cs typeface="Times New Roman" panose="02020603050405020304" pitchFamily="18" charset="0"/>
              </a:rPr>
              <a:t>(</a:t>
            </a:r>
            <a:r>
              <a:rPr lang="cs-CZ" altLang="cs-CZ" sz="2400" dirty="0" err="1" smtClean="0">
                <a:latin typeface="Times New Roman" panose="02020603050405020304" pitchFamily="18" charset="0"/>
                <a:cs typeface="Times New Roman" panose="02020603050405020304" pitchFamily="18" charset="0"/>
              </a:rPr>
              <a:t>microenvironment</a:t>
            </a:r>
            <a:r>
              <a:rPr lang="cs-CZ" altLang="cs-CZ" sz="2400" dirty="0" smtClean="0">
                <a:latin typeface="Times New Roman" panose="02020603050405020304" pitchFamily="18" charset="0"/>
                <a:cs typeface="Times New Roman" panose="02020603050405020304" pitchFamily="18" charset="0"/>
              </a:rPr>
              <a:t>, market </a:t>
            </a:r>
            <a:r>
              <a:rPr lang="cs-CZ" altLang="cs-CZ" sz="2400" dirty="0" err="1" smtClean="0">
                <a:latin typeface="Times New Roman" panose="02020603050405020304" pitchFamily="18" charset="0"/>
                <a:cs typeface="Times New Roman" panose="02020603050405020304" pitchFamily="18" charset="0"/>
              </a:rPr>
              <a:t>environment</a:t>
            </a:r>
            <a:r>
              <a:rPr lang="cs-CZ" altLang="cs-CZ" sz="2400" dirty="0" smtClean="0">
                <a:latin typeface="Times New Roman" panose="02020603050405020304" pitchFamily="18" charset="0"/>
                <a:cs typeface="Times New Roman" panose="02020603050405020304" pitchFamily="18" charset="0"/>
              </a:rPr>
              <a:t>) – </a:t>
            </a:r>
            <a:r>
              <a:rPr lang="cs-CZ" altLang="cs-CZ" sz="2400" dirty="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his </a:t>
            </a:r>
            <a:r>
              <a:rPr lang="en-US" sz="2400" dirty="0">
                <a:latin typeface="Times New Roman" panose="02020603050405020304" pitchFamily="18" charset="0"/>
                <a:cs typeface="Times New Roman" panose="02020603050405020304" pitchFamily="18" charset="0"/>
              </a:rPr>
              <a:t>environment has an immediate and firsthand impact upon the organization</a:t>
            </a:r>
            <a:r>
              <a:rPr lang="en-US" sz="2400" dirty="0" smtClean="0">
                <a:latin typeface="Times New Roman" panose="02020603050405020304" pitchFamily="18" charset="0"/>
                <a:cs typeface="Times New Roman" panose="02020603050405020304" pitchFamily="18" charset="0"/>
              </a:rPr>
              <a:t>.</a:t>
            </a:r>
            <a:r>
              <a:rPr lang="cs-CZ"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Directly interactive forces include owners, customers, suppliers, competitors, employees, </a:t>
            </a:r>
            <a:r>
              <a:rPr lang="en-US" sz="2400" dirty="0" smtClean="0">
                <a:latin typeface="Times New Roman" panose="02020603050405020304" pitchFamily="18" charset="0"/>
                <a:cs typeface="Times New Roman" panose="02020603050405020304" pitchFamily="18" charset="0"/>
              </a:rPr>
              <a:t>employee unions</a:t>
            </a:r>
            <a:r>
              <a:rPr lang="cs-CZ" sz="2400" dirty="0" smtClean="0">
                <a:latin typeface="Times New Roman" panose="02020603050405020304" pitchFamily="18" charset="0"/>
                <a:cs typeface="Times New Roman" panose="02020603050405020304" pitchFamily="18" charset="0"/>
              </a:rPr>
              <a:t>, and public</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Management has a responsibility to each of these groups. </a:t>
            </a: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335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2488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External</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Environment</a:t>
            </a:r>
            <a:r>
              <a:rPr kumimoji="0" lang="cs-CZ" sz="2400" b="0" i="0" u="none" strike="noStrike" kern="0" cap="none" spc="0" normalizeH="0" baseline="0" dirty="0" smtClean="0">
                <a:ln>
                  <a:noFill/>
                </a:ln>
                <a:solidFill>
                  <a:srgbClr val="307871"/>
                </a:solidFill>
                <a:effectLst/>
                <a:uLnTx/>
                <a:uFillTx/>
                <a:latin typeface="Times New Roman"/>
                <a:ea typeface="+mj-ea"/>
                <a:cs typeface="+mj-cs"/>
              </a:rPr>
              <a:t>: </a:t>
            </a: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cs-CZ" sz="2000" b="1" dirty="0">
                <a:latin typeface="Times New Roman" panose="02020603050405020304" pitchFamily="18" charset="0"/>
                <a:cs typeface="Times New Roman" panose="02020603050405020304" pitchFamily="18" charset="0"/>
              </a:rPr>
              <a:t>M</a:t>
            </a:r>
            <a:r>
              <a:rPr lang="en-GB" sz="2000" b="1" dirty="0" err="1">
                <a:latin typeface="Times New Roman" panose="02020603050405020304" pitchFamily="18" charset="0"/>
                <a:cs typeface="Times New Roman" panose="02020603050405020304" pitchFamily="18" charset="0"/>
              </a:rPr>
              <a:t>acroenvironment</a:t>
            </a:r>
            <a:r>
              <a:rPr lang="en-GB" sz="2000" b="1" dirty="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consists of large-scale fundamental forces that shape opportunities and pose threats to the organization. These forces are largely uncontrollable but must be monitored for purposes of both short- and long-term planning. </a:t>
            </a:r>
          </a:p>
          <a:p>
            <a:pPr marL="285750" indent="-285750" algn="just">
              <a:spcBef>
                <a:spcPct val="0"/>
              </a:spcBef>
              <a:defRPr/>
            </a:pPr>
            <a:endParaRPr lang="en-GB"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err="1">
                <a:latin typeface="Times New Roman" panose="02020603050405020304" pitchFamily="18" charset="0"/>
                <a:cs typeface="Times New Roman" panose="02020603050405020304" pitchFamily="18" charset="0"/>
              </a:rPr>
              <a:t>Macroenvironment</a:t>
            </a:r>
            <a:r>
              <a:rPr lang="en-US" altLang="cs-CZ" sz="2000" dirty="0">
                <a:latin typeface="Times New Roman" panose="02020603050405020304" pitchFamily="18" charset="0"/>
                <a:cs typeface="Times New Roman" panose="02020603050405020304" pitchFamily="18" charset="0"/>
              </a:rPr>
              <a:t> concerns events and systems that operate on a large scale and form a backdrop to day-to-day business decisions. </a:t>
            </a:r>
            <a:r>
              <a:rPr lang="en-US" altLang="cs-CZ" sz="2000" dirty="0">
                <a:solidFill>
                  <a:prstClr val="black"/>
                </a:solidFill>
                <a:latin typeface="Times New Roman" panose="02020603050405020304" pitchFamily="18" charset="0"/>
                <a:cs typeface="Times New Roman" panose="02020603050405020304" pitchFamily="18" charset="0"/>
              </a:rPr>
              <a:t>The macro environment also contains issues and events which are beyond the capacity of individual organizations to influence or control. </a:t>
            </a:r>
            <a:r>
              <a:rPr lang="en-US" altLang="cs-CZ" sz="2000" dirty="0" smtClean="0">
                <a:solidFill>
                  <a:prstClr val="black"/>
                </a:solidFill>
                <a:latin typeface="Times New Roman" panose="02020603050405020304" pitchFamily="18" charset="0"/>
                <a:cs typeface="Times New Roman" panose="02020603050405020304" pitchFamily="18" charset="0"/>
              </a:rPr>
              <a:t>The </a:t>
            </a:r>
            <a:r>
              <a:rPr lang="en-US" altLang="cs-CZ" sz="2000" dirty="0">
                <a:solidFill>
                  <a:prstClr val="black"/>
                </a:solidFill>
                <a:latin typeface="Times New Roman" panose="02020603050405020304" pitchFamily="18" charset="0"/>
                <a:cs typeface="Times New Roman" panose="02020603050405020304" pitchFamily="18" charset="0"/>
              </a:rPr>
              <a:t>macro environment is affecting all organizations in the economy/industry and over which no individual organization has much (if any) influence or control.</a:t>
            </a:r>
          </a:p>
          <a:p>
            <a:pPr marL="285750" indent="-285750" algn="just">
              <a:spcBef>
                <a:spcPct val="0"/>
              </a:spcBef>
              <a:defRPr/>
            </a:pPr>
            <a:endParaRPr lang="en-GB"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000" dirty="0">
                <a:latin typeface="Times New Roman" panose="02020603050405020304" pitchFamily="18" charset="0"/>
                <a:cs typeface="Times New Roman" panose="02020603050405020304" pitchFamily="18" charset="0"/>
              </a:rPr>
              <a:t>These </a:t>
            </a:r>
            <a:r>
              <a:rPr lang="cs-CZ" altLang="cs-CZ" sz="2000" dirty="0" err="1">
                <a:latin typeface="Times New Roman" panose="02020603050405020304" pitchFamily="18" charset="0"/>
                <a:cs typeface="Times New Roman" panose="02020603050405020304" pitchFamily="18" charset="0"/>
              </a:rPr>
              <a:t>forces</a:t>
            </a:r>
            <a:r>
              <a:rPr lang="en-US" altLang="cs-CZ" sz="2000" dirty="0">
                <a:latin typeface="Times New Roman" panose="02020603050405020304" pitchFamily="18" charset="0"/>
                <a:cs typeface="Times New Roman" panose="02020603050405020304" pitchFamily="18" charset="0"/>
              </a:rPr>
              <a:t> affect </a:t>
            </a:r>
            <a:r>
              <a:rPr lang="cs-CZ" altLang="cs-CZ" sz="2000" dirty="0" err="1">
                <a:latin typeface="Times New Roman" panose="02020603050405020304" pitchFamily="18" charset="0"/>
                <a:cs typeface="Times New Roman" panose="02020603050405020304" pitchFamily="18" charset="0"/>
              </a:rPr>
              <a:t>companies</a:t>
            </a:r>
            <a:r>
              <a:rPr lang="cs-CZ" altLang="cs-CZ" sz="2000" dirty="0">
                <a:latin typeface="Times New Roman" panose="02020603050405020304" pitchFamily="18" charset="0"/>
                <a:cs typeface="Times New Roman" panose="02020603050405020304" pitchFamily="18" charset="0"/>
              </a:rPr>
              <a:t> </a:t>
            </a:r>
            <a:r>
              <a:rPr lang="en-US" altLang="cs-CZ" sz="2000" dirty="0">
                <a:latin typeface="Times New Roman" panose="02020603050405020304" pitchFamily="18" charset="0"/>
                <a:cs typeface="Times New Roman" panose="02020603050405020304" pitchFamily="18" charset="0"/>
              </a:rPr>
              <a:t>and are as follows:</a:t>
            </a:r>
          </a:p>
          <a:p>
            <a:pPr marL="1028700" lvl="1" algn="just">
              <a:spcBef>
                <a:spcPct val="0"/>
              </a:spcBef>
              <a:defRPr/>
            </a:pPr>
            <a:r>
              <a:rPr lang="cs-CZ" altLang="cs-CZ" sz="2000" dirty="0" smtClean="0">
                <a:latin typeface="Times New Roman" panose="02020603050405020304" pitchFamily="18" charset="0"/>
                <a:cs typeface="Times New Roman" panose="02020603050405020304" pitchFamily="18" charset="0"/>
              </a:rPr>
              <a:t>e</a:t>
            </a:r>
            <a:r>
              <a:rPr lang="en-US" altLang="cs-CZ" sz="2000" dirty="0" err="1" smtClean="0">
                <a:latin typeface="Times New Roman" panose="02020603050405020304" pitchFamily="18" charset="0"/>
                <a:cs typeface="Times New Roman" panose="02020603050405020304" pitchFamily="18" charset="0"/>
              </a:rPr>
              <a:t>conomic</a:t>
            </a:r>
            <a:r>
              <a:rPr lang="en-US" altLang="cs-CZ" sz="2000" dirty="0" smtClean="0">
                <a:latin typeface="Times New Roman" panose="02020603050405020304" pitchFamily="18" charset="0"/>
                <a:cs typeface="Times New Roman" panose="02020603050405020304" pitchFamily="18" charset="0"/>
              </a:rPr>
              <a:t> forces</a:t>
            </a:r>
            <a:r>
              <a:rPr lang="cs-CZ" altLang="cs-CZ" sz="2000" dirty="0" smtClean="0">
                <a:latin typeface="Times New Roman" panose="02020603050405020304" pitchFamily="18" charset="0"/>
                <a:cs typeface="Times New Roman" panose="02020603050405020304" pitchFamily="18" charset="0"/>
              </a:rPr>
              <a:t>;</a:t>
            </a:r>
            <a:endParaRPr lang="cs-CZ"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smtClean="0">
                <a:latin typeface="Times New Roman" panose="02020603050405020304" pitchFamily="18" charset="0"/>
                <a:cs typeface="Times New Roman" panose="02020603050405020304" pitchFamily="18" charset="0"/>
              </a:rPr>
              <a:t>t</a:t>
            </a:r>
            <a:r>
              <a:rPr lang="en-US" altLang="cs-CZ" sz="2000" dirty="0" err="1" smtClean="0">
                <a:latin typeface="Times New Roman" panose="02020603050405020304" pitchFamily="18" charset="0"/>
                <a:cs typeface="Times New Roman" panose="02020603050405020304" pitchFamily="18" charset="0"/>
              </a:rPr>
              <a:t>echnological</a:t>
            </a:r>
            <a:r>
              <a:rPr lang="en-US" altLang="cs-CZ" sz="2000" dirty="0" smtClean="0">
                <a:latin typeface="Times New Roman" panose="02020603050405020304" pitchFamily="18" charset="0"/>
                <a:cs typeface="Times New Roman" panose="02020603050405020304" pitchFamily="18" charset="0"/>
              </a:rPr>
              <a:t> forces</a:t>
            </a:r>
            <a:r>
              <a:rPr lang="cs-CZ" altLang="cs-CZ" sz="2000" dirty="0" smtClean="0">
                <a:latin typeface="Times New Roman" panose="02020603050405020304" pitchFamily="18" charset="0"/>
                <a:cs typeface="Times New Roman" panose="02020603050405020304" pitchFamily="18" charset="0"/>
              </a:rPr>
              <a:t>;</a:t>
            </a:r>
            <a:r>
              <a:rPr lang="en-US" altLang="cs-CZ" sz="2000" dirty="0" smtClean="0">
                <a:latin typeface="Times New Roman" panose="02020603050405020304" pitchFamily="18" charset="0"/>
                <a:cs typeface="Times New Roman" panose="02020603050405020304" pitchFamily="18" charset="0"/>
              </a:rPr>
              <a:t> </a:t>
            </a:r>
            <a:endParaRPr lang="cs-CZ" altLang="cs-CZ" sz="2000" dirty="0" smtClean="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p</a:t>
            </a:r>
            <a:r>
              <a:rPr lang="en-US" altLang="cs-CZ" sz="2000" dirty="0" err="1" smtClean="0">
                <a:latin typeface="Times New Roman" panose="02020603050405020304" pitchFamily="18" charset="0"/>
                <a:cs typeface="Times New Roman" panose="02020603050405020304" pitchFamily="18" charset="0"/>
              </a:rPr>
              <a:t>olitical</a:t>
            </a:r>
            <a:r>
              <a:rPr lang="cs-CZ" altLang="cs-CZ" sz="2000" dirty="0" smtClean="0">
                <a:latin typeface="Times New Roman" panose="02020603050405020304" pitchFamily="18" charset="0"/>
                <a:cs typeface="Times New Roman" panose="02020603050405020304" pitchFamily="18" charset="0"/>
              </a:rPr>
              <a:t> </a:t>
            </a:r>
            <a:r>
              <a:rPr lang="en-US" altLang="cs-CZ" sz="2000" dirty="0" smtClean="0">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endParaRPr lang="cs-CZ" altLang="cs-CZ" sz="2000" dirty="0" smtClean="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l</a:t>
            </a:r>
            <a:r>
              <a:rPr lang="cs-CZ" altLang="cs-CZ" sz="2000" dirty="0" err="1" smtClean="0">
                <a:latin typeface="Times New Roman" panose="02020603050405020304" pitchFamily="18" charset="0"/>
                <a:cs typeface="Times New Roman" panose="02020603050405020304" pitchFamily="18" charset="0"/>
              </a:rPr>
              <a:t>egal</a:t>
            </a:r>
            <a:r>
              <a:rPr lang="cs-CZ" altLang="cs-CZ" sz="2000" dirty="0" smtClean="0">
                <a:latin typeface="Times New Roman" panose="02020603050405020304" pitchFamily="18" charset="0"/>
                <a:cs typeface="Times New Roman" panose="02020603050405020304" pitchFamily="18" charset="0"/>
              </a:rPr>
              <a:t>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s</a:t>
            </a:r>
            <a:r>
              <a:rPr lang="en-US" altLang="cs-CZ" sz="2000" dirty="0" err="1" smtClean="0">
                <a:latin typeface="Times New Roman" panose="02020603050405020304" pitchFamily="18" charset="0"/>
                <a:cs typeface="Times New Roman" panose="02020603050405020304" pitchFamily="18" charset="0"/>
              </a:rPr>
              <a:t>ocial</a:t>
            </a:r>
            <a:r>
              <a:rPr lang="en-US" altLang="cs-CZ" sz="2000" dirty="0" smtClean="0">
                <a:latin typeface="Times New Roman" panose="02020603050405020304" pitchFamily="18" charset="0"/>
                <a:cs typeface="Times New Roman" panose="02020603050405020304" pitchFamily="18" charset="0"/>
              </a:rPr>
              <a:t> forces</a:t>
            </a:r>
            <a:endParaRPr lang="cs-CZ" altLang="cs-CZ" sz="2000" dirty="0" smtClean="0">
              <a:latin typeface="Times New Roman" panose="02020603050405020304" pitchFamily="18" charset="0"/>
              <a:cs typeface="Times New Roman" panose="02020603050405020304" pitchFamily="18" charset="0"/>
            </a:endParaRPr>
          </a:p>
          <a:p>
            <a:pPr marL="1028700" lvl="1" algn="just">
              <a:spcBef>
                <a:spcPct val="0"/>
              </a:spcBef>
              <a:defRPr/>
            </a:pPr>
            <a:r>
              <a:rPr lang="cs-CZ" altLang="cs-CZ" sz="2000" dirty="0">
                <a:latin typeface="Times New Roman" panose="02020603050405020304" pitchFamily="18" charset="0"/>
                <a:cs typeface="Times New Roman" panose="02020603050405020304" pitchFamily="18" charset="0"/>
              </a:rPr>
              <a:t>n</a:t>
            </a:r>
            <a:r>
              <a:rPr lang="cs-CZ" altLang="cs-CZ" sz="2000" dirty="0" smtClean="0">
                <a:latin typeface="Times New Roman" panose="02020603050405020304" pitchFamily="18" charset="0"/>
                <a:cs typeface="Times New Roman" panose="02020603050405020304" pitchFamily="18" charset="0"/>
              </a:rPr>
              <a:t>atural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smtClean="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d</a:t>
            </a:r>
            <a:r>
              <a:rPr lang="cs-CZ" altLang="cs-CZ" sz="2000" dirty="0" err="1" smtClean="0">
                <a:latin typeface="Times New Roman" panose="02020603050405020304" pitchFamily="18" charset="0"/>
                <a:cs typeface="Times New Roman" panose="02020603050405020304" pitchFamily="18" charset="0"/>
              </a:rPr>
              <a:t>emographic</a:t>
            </a:r>
            <a:r>
              <a:rPr lang="cs-CZ" altLang="cs-CZ" sz="2000" dirty="0" smtClean="0">
                <a:latin typeface="Times New Roman" panose="02020603050405020304" pitchFamily="18" charset="0"/>
                <a:cs typeface="Times New Roman" panose="02020603050405020304" pitchFamily="18" charset="0"/>
              </a:rPr>
              <a:t>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smtClean="0">
                <a:latin typeface="Times New Roman" panose="02020603050405020304" pitchFamily="18" charset="0"/>
                <a:cs typeface="Times New Roman" panose="02020603050405020304" pitchFamily="18" charset="0"/>
              </a:rPr>
              <a:t>;</a:t>
            </a:r>
          </a:p>
          <a:p>
            <a:pPr marL="1028700" lvl="1" algn="just">
              <a:spcBef>
                <a:spcPct val="0"/>
              </a:spcBef>
              <a:defRPr/>
            </a:pPr>
            <a:r>
              <a:rPr lang="cs-CZ" altLang="cs-CZ" sz="2000" dirty="0" err="1">
                <a:latin typeface="Times New Roman" panose="02020603050405020304" pitchFamily="18" charset="0"/>
                <a:cs typeface="Times New Roman" panose="02020603050405020304" pitchFamily="18" charset="0"/>
              </a:rPr>
              <a:t>c</a:t>
            </a:r>
            <a:r>
              <a:rPr lang="cs-CZ" altLang="cs-CZ" sz="2000" dirty="0" err="1" smtClean="0">
                <a:latin typeface="Times New Roman" panose="02020603050405020304" pitchFamily="18" charset="0"/>
                <a:cs typeface="Times New Roman" panose="02020603050405020304" pitchFamily="18" charset="0"/>
              </a:rPr>
              <a:t>ultural</a:t>
            </a:r>
            <a:r>
              <a:rPr lang="cs-CZ" altLang="cs-CZ" sz="2000" dirty="0" smtClean="0">
                <a:latin typeface="Times New Roman" panose="02020603050405020304" pitchFamily="18" charset="0"/>
                <a:cs typeface="Times New Roman" panose="02020603050405020304" pitchFamily="18" charset="0"/>
              </a:rPr>
              <a:t> </a:t>
            </a:r>
            <a:r>
              <a:rPr lang="cs-CZ" altLang="cs-CZ" sz="2000" dirty="0" err="1" smtClean="0">
                <a:latin typeface="Times New Roman" panose="02020603050405020304" pitchFamily="18" charset="0"/>
                <a:cs typeface="Times New Roman" panose="02020603050405020304" pitchFamily="18" charset="0"/>
              </a:rPr>
              <a:t>forces</a:t>
            </a:r>
            <a:r>
              <a:rPr lang="cs-CZ" altLang="cs-CZ" sz="2000" dirty="0" smtClean="0">
                <a:latin typeface="Times New Roman" panose="02020603050405020304" pitchFamily="18" charset="0"/>
                <a:cs typeface="Times New Roman" panose="02020603050405020304" pitchFamily="18" charset="0"/>
              </a:rPr>
              <a:t>.</a:t>
            </a:r>
            <a:endParaRPr lang="cs-CZ" altLang="cs-CZ" sz="2000" dirty="0">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000" dirty="0">
              <a:solidFill>
                <a:prstClr val="black"/>
              </a:solidFill>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0103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smtClean="0">
                <a:latin typeface="Times New Roman" panose="02020603050405020304" pitchFamily="18" charset="0"/>
                <a:cs typeface="Times New Roman" panose="02020603050405020304" pitchFamily="18" charset="0"/>
              </a:rPr>
              <a:t>The </a:t>
            </a:r>
            <a:r>
              <a:rPr lang="en-US" altLang="cs-CZ" sz="2400" dirty="0">
                <a:latin typeface="Times New Roman" panose="02020603050405020304" pitchFamily="18" charset="0"/>
                <a:cs typeface="Times New Roman" panose="02020603050405020304" pitchFamily="18" charset="0"/>
              </a:rPr>
              <a:t>nature of the economic environment is a complex mix of economic, social and political factors.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Change and uncertainty are at the heart of the economic environment and this has been seen in the dynamic changes that have occurred in both the domestic and global economic environments over time. </a:t>
            </a:r>
          </a:p>
          <a:p>
            <a:pPr marL="342900"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economic environment is the source of these resources which can be grouped together into four categories:</a:t>
            </a: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Labor – proportion of the population engaged in production</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Land – refers to all natural resources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Capital – resources in the form of machinery, tools and factories</a:t>
            </a:r>
            <a:r>
              <a:rPr lang="cs-CZ" altLang="cs-CZ" dirty="0">
                <a:solidFill>
                  <a:prstClr val="black"/>
                </a:solidFill>
                <a:latin typeface="Times New Roman" panose="02020603050405020304" pitchFamily="18" charset="0"/>
                <a:cs typeface="Times New Roman" panose="02020603050405020304" pitchFamily="18" charset="0"/>
              </a:rPr>
              <a:t>;</a:t>
            </a:r>
            <a:endParaRPr lang="en-US" altLang="cs-CZ"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dirty="0">
                <a:solidFill>
                  <a:prstClr val="black"/>
                </a:solidFill>
                <a:latin typeface="Times New Roman" panose="02020603050405020304" pitchFamily="18" charset="0"/>
                <a:cs typeface="Times New Roman" panose="02020603050405020304" pitchFamily="18" charset="0"/>
              </a:rPr>
              <a:t>Enterprise – entrepreneur is the key person without whom production would not take place.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3570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200" b="1" dirty="0" smtClean="0">
                <a:latin typeface="Times New Roman" panose="02020603050405020304" pitchFamily="18" charset="0"/>
                <a:cs typeface="Times New Roman" panose="02020603050405020304" pitchFamily="18" charset="0"/>
              </a:rPr>
              <a:t>Framework </a:t>
            </a:r>
            <a:r>
              <a:rPr lang="cs-CZ" altLang="cs-CZ" sz="2200" b="1" dirty="0" err="1" smtClean="0">
                <a:latin typeface="Times New Roman" panose="02020603050405020304" pitchFamily="18" charset="0"/>
                <a:cs typeface="Times New Roman" panose="02020603050405020304" pitchFamily="18" charset="0"/>
              </a:rPr>
              <a:t>of</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environment</a:t>
            </a:r>
            <a:endParaRPr lang="cs-CZ" altLang="cs-CZ" sz="22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altLang="cs-CZ" sz="22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smtClean="0">
                <a:latin typeface="Times New Roman" panose="02020603050405020304" pitchFamily="18" charset="0"/>
                <a:cs typeface="Times New Roman" panose="02020603050405020304" pitchFamily="18" charset="0"/>
              </a:rPr>
              <a:t>Economic </a:t>
            </a:r>
            <a:r>
              <a:rPr lang="en-US" altLang="cs-CZ" sz="2200" b="1" i="1" dirty="0">
                <a:latin typeface="Times New Roman" panose="02020603050405020304" pitchFamily="18" charset="0"/>
                <a:cs typeface="Times New Roman" panose="02020603050405020304" pitchFamily="18" charset="0"/>
              </a:rPr>
              <a:t>system</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Economic structure of the country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Nature of economic planning in the country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policy</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Industrial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Fiscal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Monetary policy</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FDI norms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Economic indices</a:t>
            </a: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National income, distribution of income, per capita income</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Rate of growth of GNP</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sz="2000" dirty="0">
                <a:latin typeface="Times New Roman" panose="02020603050405020304" pitchFamily="18" charset="0"/>
                <a:cs typeface="Times New Roman" panose="02020603050405020304" pitchFamily="18" charset="0"/>
              </a:rPr>
              <a:t>Value of imports and exports</a:t>
            </a:r>
            <a:r>
              <a:rPr lang="cs-CZ" altLang="cs-CZ" sz="2000" dirty="0">
                <a:latin typeface="Times New Roman" panose="02020603050405020304" pitchFamily="18" charset="0"/>
                <a:cs typeface="Times New Roman" panose="02020603050405020304" pitchFamily="18" charset="0"/>
              </a:rPr>
              <a:t>.</a:t>
            </a:r>
            <a:endParaRPr lang="en-US" altLang="cs-CZ" sz="20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State of economic infrastructure</a:t>
            </a:r>
          </a:p>
          <a:p>
            <a:pPr marL="285750" indent="-285750" algn="just">
              <a:spcBef>
                <a:spcPct val="0"/>
              </a:spcBef>
              <a:defRPr/>
            </a:pPr>
            <a:r>
              <a:rPr lang="en-US" altLang="cs-CZ" sz="2200" b="1" i="1" dirty="0">
                <a:latin typeface="Times New Roman" panose="02020603050405020304" pitchFamily="18" charset="0"/>
                <a:cs typeface="Times New Roman" panose="02020603050405020304" pitchFamily="18" charset="0"/>
              </a:rPr>
              <a:t>Strength of money and capital markets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297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957040"/>
            <a:ext cx="9758754"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Environment</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Economic</a:t>
            </a:r>
            <a:r>
              <a:rPr lang="cs-CZ" altLang="cs-CZ" sz="2400" b="1" dirty="0" smtClean="0">
                <a:latin typeface="Times New Roman" panose="02020603050405020304" pitchFamily="18" charset="0"/>
                <a:cs typeface="Times New Roman" panose="02020603050405020304" pitchFamily="18" charset="0"/>
              </a:rPr>
              <a:t> </a:t>
            </a:r>
            <a:r>
              <a:rPr lang="cs-CZ" altLang="cs-CZ" sz="2400" b="1" dirty="0" err="1" smtClean="0">
                <a:latin typeface="Times New Roman" panose="02020603050405020304" pitchFamily="18" charset="0"/>
                <a:cs typeface="Times New Roman" panose="02020603050405020304" pitchFamily="18" charset="0"/>
              </a:rPr>
              <a:t>System</a:t>
            </a:r>
            <a:endParaRPr lang="cs-CZ" alt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en-US" altLang="cs-CZ" sz="2400" b="1" dirty="0">
                <a:latin typeface="Times New Roman" panose="02020603050405020304" pitchFamily="18" charset="0"/>
                <a:cs typeface="Times New Roman" panose="02020603050405020304" pitchFamily="18" charset="0"/>
              </a:rPr>
              <a:t>Economic system</a:t>
            </a:r>
            <a:r>
              <a:rPr lang="en-US" altLang="cs-CZ" sz="2400" dirty="0">
                <a:latin typeface="Times New Roman" panose="02020603050405020304" pitchFamily="18" charset="0"/>
                <a:cs typeface="Times New Roman" panose="02020603050405020304" pitchFamily="18" charset="0"/>
              </a:rPr>
              <a:t> is a social organism through which people earn their living.  A modern economic system is complex.</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Kinds of economic systems:</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Free enterprise economy </a:t>
            </a:r>
            <a:r>
              <a:rPr lang="en-US" altLang="cs-CZ" dirty="0">
                <a:solidFill>
                  <a:prstClr val="black"/>
                </a:solidFill>
                <a:latin typeface="Times New Roman" panose="02020603050405020304" pitchFamily="18" charset="0"/>
                <a:cs typeface="Times New Roman" panose="02020603050405020304" pitchFamily="18" charset="0"/>
              </a:rPr>
              <a:t>– this economic system works on the principle of the least interference by the government or any external force. The primary role of the government is to ensure free working of the economy by removing obstacles to free competition.</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Government controlled economy </a:t>
            </a:r>
            <a:r>
              <a:rPr lang="en-US" altLang="cs-CZ" dirty="0">
                <a:solidFill>
                  <a:prstClr val="black"/>
                </a:solidFill>
                <a:latin typeface="Times New Roman" panose="02020603050405020304" pitchFamily="18" charset="0"/>
                <a:cs typeface="Times New Roman" panose="02020603050405020304" pitchFamily="18" charset="0"/>
              </a:rPr>
              <a:t>– economies are controlled, regulated and managed by the government agencies.</a:t>
            </a: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Mixed economy </a:t>
            </a:r>
            <a:r>
              <a:rPr lang="en-US" altLang="cs-CZ" dirty="0">
                <a:solidFill>
                  <a:prstClr val="black"/>
                </a:solidFill>
                <a:latin typeface="Times New Roman" panose="02020603050405020304" pitchFamily="18" charset="0"/>
                <a:cs typeface="Times New Roman" panose="02020603050405020304" pitchFamily="18" charset="0"/>
              </a:rPr>
              <a:t>– is one in which there exist both government and private economic systems. A mixed economy ha</a:t>
            </a:r>
            <a:r>
              <a:rPr lang="cs-CZ" altLang="cs-CZ" dirty="0">
                <a:solidFill>
                  <a:prstClr val="black"/>
                </a:solidFill>
                <a:latin typeface="Times New Roman" panose="02020603050405020304" pitchFamily="18" charset="0"/>
                <a:cs typeface="Times New Roman" panose="02020603050405020304" pitchFamily="18" charset="0"/>
              </a:rPr>
              <a:t>s</a:t>
            </a:r>
            <a:r>
              <a:rPr lang="en-US" altLang="cs-CZ" dirty="0">
                <a:solidFill>
                  <a:prstClr val="black"/>
                </a:solidFill>
                <a:latin typeface="Times New Roman" panose="02020603050405020304" pitchFamily="18" charset="0"/>
                <a:cs typeface="Times New Roman" panose="02020603050405020304" pitchFamily="18" charset="0"/>
              </a:rPr>
              <a:t> both public sector (the government economy) and private sector (the private economy).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2417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Macroenvironment</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Environment</a:t>
            </a:r>
            <a:r>
              <a:rPr lang="cs-CZ" altLang="cs-CZ" sz="2200" b="1" dirty="0" smtClean="0">
                <a:latin typeface="Times New Roman" panose="02020603050405020304" pitchFamily="18" charset="0"/>
                <a:cs typeface="Times New Roman" panose="02020603050405020304" pitchFamily="18" charset="0"/>
              </a:rPr>
              <a:t>: Business and </a:t>
            </a: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system</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economic</a:t>
            </a:r>
            <a:r>
              <a:rPr lang="cs-CZ" altLang="cs-CZ" sz="2200" b="1" dirty="0" smtClean="0">
                <a:latin typeface="Times New Roman" panose="02020603050405020304" pitchFamily="18" charset="0"/>
                <a:cs typeface="Times New Roman" panose="02020603050405020304" pitchFamily="18" charset="0"/>
              </a:rPr>
              <a:t> </a:t>
            </a:r>
            <a:r>
              <a:rPr lang="cs-CZ" altLang="cs-CZ" sz="2200" b="1" dirty="0" err="1" smtClean="0">
                <a:latin typeface="Times New Roman" panose="02020603050405020304" pitchFamily="18" charset="0"/>
                <a:cs typeface="Times New Roman" panose="02020603050405020304" pitchFamily="18" charset="0"/>
              </a:rPr>
              <a:t>problems</a:t>
            </a:r>
            <a:r>
              <a:rPr lang="cs-CZ" altLang="cs-CZ" sz="2200" b="1" dirty="0" smtClean="0">
                <a:latin typeface="Times New Roman" panose="02020603050405020304" pitchFamily="18" charset="0"/>
                <a:cs typeface="Times New Roman" panose="02020603050405020304" pitchFamily="18" charset="0"/>
              </a:rPr>
              <a:t>)</a:t>
            </a:r>
          </a:p>
          <a:p>
            <a:pPr marL="0" indent="0" algn="just">
              <a:spcBef>
                <a:spcPct val="0"/>
              </a:spcBef>
              <a:buNone/>
              <a:defRPr/>
            </a:pPr>
            <a:endParaRPr lang="cs-CZ" altLang="cs-CZ" sz="22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200" b="1" i="1" dirty="0" smtClean="0">
                <a:latin typeface="Times New Roman" panose="02020603050405020304" pitchFamily="18" charset="0"/>
                <a:cs typeface="Times New Roman" panose="02020603050405020304" pitchFamily="18" charset="0"/>
              </a:rPr>
              <a:t>The </a:t>
            </a:r>
            <a:r>
              <a:rPr lang="en-US" altLang="cs-CZ" sz="2200" b="1" i="1" dirty="0">
                <a:latin typeface="Times New Roman" panose="02020603050405020304" pitchFamily="18" charset="0"/>
                <a:cs typeface="Times New Roman" panose="02020603050405020304" pitchFamily="18" charset="0"/>
              </a:rPr>
              <a:t>allocation problem</a:t>
            </a:r>
            <a:r>
              <a:rPr lang="en-US" altLang="cs-CZ" sz="2200" dirty="0">
                <a:latin typeface="Times New Roman" panose="02020603050405020304" pitchFamily="18" charset="0"/>
                <a:cs typeface="Times New Roman" panose="02020603050405020304" pitchFamily="18" charset="0"/>
              </a:rPr>
              <a:t> </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If there are insufficient resources to satisfy every need or want then decisions have to be made as to what to produce.</a:t>
            </a:r>
          </a:p>
          <a:p>
            <a:pPr marL="1028700" lvl="1" algn="just">
              <a:spcBef>
                <a:spcPct val="0"/>
              </a:spcBef>
              <a:defRPr/>
            </a:pPr>
            <a:r>
              <a:rPr lang="en-US" altLang="cs-CZ" sz="2200" dirty="0">
                <a:latin typeface="Times New Roman" panose="02020603050405020304" pitchFamily="18" charset="0"/>
                <a:cs typeface="Times New Roman" panose="02020603050405020304" pitchFamily="18" charset="0"/>
              </a:rPr>
              <a:t>When any decision is being made about resource use, the full range of options has to be considered.</a:t>
            </a:r>
          </a:p>
          <a:p>
            <a:pPr marL="1028700" lvl="1" algn="just">
              <a:spcBef>
                <a:spcPct val="0"/>
              </a:spcBef>
              <a:buNone/>
              <a:defRPr/>
            </a:pPr>
            <a:endParaRPr lang="en-US" altLang="cs-CZ" sz="22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i="1" dirty="0">
                <a:solidFill>
                  <a:prstClr val="black"/>
                </a:solidFill>
                <a:latin typeface="Times New Roman" panose="02020603050405020304" pitchFamily="18" charset="0"/>
                <a:cs typeface="Times New Roman" panose="02020603050405020304" pitchFamily="18" charset="0"/>
              </a:rPr>
              <a:t>The production problem</a:t>
            </a:r>
          </a:p>
          <a:p>
            <a:pPr marL="1085850" lvl="1" indent="-342900" algn="just">
              <a:spcBef>
                <a:spcPct val="0"/>
              </a:spcBef>
              <a:defRPr/>
            </a:pPr>
            <a:r>
              <a:rPr lang="en-US" altLang="cs-CZ" sz="2200" dirty="0">
                <a:latin typeface="Times New Roman" panose="02020603050405020304" pitchFamily="18" charset="0"/>
                <a:cs typeface="Times New Roman" panose="02020603050405020304" pitchFamily="18" charset="0"/>
              </a:rPr>
              <a:t>How does the economy organize the production of the chosen commodity?</a:t>
            </a:r>
          </a:p>
          <a:p>
            <a:pPr marL="1085850" lvl="1" indent="-342900" algn="just">
              <a:spcBef>
                <a:spcPct val="0"/>
              </a:spcBef>
              <a:defRPr/>
            </a:pPr>
            <a:r>
              <a:rPr lang="en-US" altLang="cs-CZ" sz="2200" dirty="0">
                <a:latin typeface="Times New Roman" panose="02020603050405020304" pitchFamily="18" charset="0"/>
                <a:cs typeface="Times New Roman" panose="02020603050405020304" pitchFamily="18" charset="0"/>
              </a:rPr>
              <a:t>We need to carefully examine the economic environment that would lead to such productive efficiency.</a:t>
            </a:r>
          </a:p>
          <a:p>
            <a:pPr marL="1085850" lvl="1" indent="-342900" algn="just">
              <a:spcBef>
                <a:spcPct val="0"/>
              </a:spcBef>
              <a:defRPr/>
            </a:pPr>
            <a:endParaRPr lang="en-US" altLang="cs-CZ" sz="22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200" b="1" i="1" dirty="0">
                <a:solidFill>
                  <a:prstClr val="black"/>
                </a:solidFill>
                <a:latin typeface="Times New Roman" panose="02020603050405020304" pitchFamily="18" charset="0"/>
                <a:cs typeface="Times New Roman" panose="02020603050405020304" pitchFamily="18" charset="0"/>
              </a:rPr>
              <a:t>The distribution problem</a:t>
            </a:r>
          </a:p>
          <a:p>
            <a:pPr marL="1085850" lvl="1" indent="-342900" algn="just">
              <a:spcBef>
                <a:spcPct val="0"/>
              </a:spcBef>
              <a:defRPr/>
            </a:pPr>
            <a:r>
              <a:rPr lang="en-US" altLang="cs-CZ" sz="2200" dirty="0">
                <a:solidFill>
                  <a:prstClr val="black"/>
                </a:solidFill>
                <a:latin typeface="Times New Roman" panose="02020603050405020304" pitchFamily="18" charset="0"/>
                <a:cs typeface="Times New Roman" panose="02020603050405020304" pitchFamily="18" charset="0"/>
              </a:rPr>
              <a:t>We ought to have a clear set of criteria for judging distributive efficiency or what can be variously described as equity, fairness or justice. </a:t>
            </a:r>
          </a:p>
          <a:p>
            <a:pPr marL="285750" indent="-285750" algn="just">
              <a:spcBef>
                <a:spcPct val="0"/>
              </a:spcBef>
              <a:defRPr/>
            </a:pPr>
            <a:endParaRPr lang="en-GB" altLang="cs-CZ"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356929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2644</Words>
  <Application>Microsoft Office PowerPoint</Application>
  <PresentationFormat>Širokoúhlá obrazovka</PresentationFormat>
  <Paragraphs>285</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Calibri Light</vt:lpstr>
      <vt:lpstr>Times New Roman</vt:lpstr>
      <vt:lpstr>Motiv Office</vt:lpstr>
      <vt:lpstr>External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150</cp:revision>
  <dcterms:created xsi:type="dcterms:W3CDTF">2016-11-25T20:36:16Z</dcterms:created>
  <dcterms:modified xsi:type="dcterms:W3CDTF">2021-03-01T14:40:58Z</dcterms:modified>
</cp:coreProperties>
</file>