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87" r:id="rId5"/>
    <p:sldId id="292" r:id="rId6"/>
    <p:sldId id="293" r:id="rId7"/>
    <p:sldId id="291" r:id="rId8"/>
    <p:sldId id="294" r:id="rId9"/>
    <p:sldId id="295" r:id="rId10"/>
    <p:sldId id="296" r:id="rId11"/>
    <p:sldId id="297" r:id="rId12"/>
    <p:sldId id="304" r:id="rId13"/>
    <p:sldId id="298" r:id="rId14"/>
    <p:sldId id="303" r:id="rId15"/>
    <p:sldId id="299" r:id="rId16"/>
    <p:sldId id="300" r:id="rId17"/>
    <p:sldId id="301" r:id="rId18"/>
    <p:sldId id="302" r:id="rId19"/>
    <p:sldId id="290" r:id="rId20"/>
    <p:sldId id="306" r:id="rId21"/>
    <p:sldId id="307" r:id="rId22"/>
    <p:sldId id="311" r:id="rId23"/>
    <p:sldId id="308" r:id="rId24"/>
    <p:sldId id="309" r:id="rId25"/>
    <p:sldId id="310" r:id="rId26"/>
    <p:sldId id="305" r:id="rId27"/>
    <p:sldId id="312" r:id="rId28"/>
    <p:sldId id="31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08.03.2021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08.03.2021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08.03.2021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08.03.2021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External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Task</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Environment</a:t>
            </a:r>
            <a:endParaRPr lang="cs-CZ" sz="1867" dirty="0" smtClean="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3.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classification</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Statistical classification of economic activities in the European Community (NACE) is a four-digit classification providing the framework for collecting and presenting a large range of statistical data according to economic activity in the fields of economic statistics.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A Agriculture, forestry and fishing;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B Mining and quarrying;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 Manufacturing;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 Electricity, gas, steam and air conditioning supply;</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 Water supply, sewerage, waste management and remediation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 Construction;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G Wholesale and retail trade, repair of motor vehicles and motorcycles;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H Transportation and storage;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879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classification</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I Accommodation and food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J Information and communication;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K Financial and insurance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L Real estate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M Professional, scientific and technical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N Administrative and support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O Public administration and defense, compulsory social security;</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P Education;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Q Human health and social work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R Arts, entertainment and recreation;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S Other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T Activities of households as employers, undifferentiated goods; and services producing activities of households for own use;</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U Activities of extra territorial organizations and bodies.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64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Revenue</a:t>
            </a:r>
            <a:r>
              <a:rPr lang="cs-CZ" altLang="cs-CZ" sz="2400" b="1" dirty="0" smtClean="0">
                <a:latin typeface="Times New Roman" panose="02020603050405020304" pitchFamily="18" charset="0"/>
                <a:cs typeface="Times New Roman" panose="02020603050405020304" pitchFamily="18" charset="0"/>
              </a:rPr>
              <a:t>, cash and profit</a:t>
            </a: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4" descr="Industry Life Cycle - Identify Different Stages of An Industry Life Cycle"/>
          <p:cNvPicPr/>
          <p:nvPr/>
        </p:nvPicPr>
        <p:blipFill rotWithShape="1">
          <a:blip r:embed="rId3">
            <a:extLst>
              <a:ext uri="{28A0092B-C50C-407E-A947-70E740481C1C}">
                <a14:useLocalDpi xmlns:a14="http://schemas.microsoft.com/office/drawing/2010/main" val="0"/>
              </a:ext>
            </a:extLst>
          </a:blip>
          <a:srcRect b="8019"/>
          <a:stretch/>
        </p:blipFill>
        <p:spPr bwMode="auto">
          <a:xfrm>
            <a:off x="1549667" y="1694047"/>
            <a:ext cx="8219975" cy="4235114"/>
          </a:xfrm>
          <a:prstGeom prst="rect">
            <a:avLst/>
          </a:prstGeom>
          <a:noFill/>
          <a:ln>
            <a:noFill/>
          </a:ln>
        </p:spPr>
      </p:pic>
    </p:spTree>
    <p:extLst>
      <p:ext uri="{BB962C8B-B14F-4D97-AF65-F5344CB8AC3E}">
        <p14:creationId xmlns:p14="http://schemas.microsoft.com/office/powerpoint/2010/main" val="1399677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1175" y="1712831"/>
            <a:ext cx="8354088" cy="4062327"/>
          </a:xfrm>
          <a:prstGeom prst="rect">
            <a:avLst/>
          </a:prstGeom>
        </p:spPr>
      </p:pic>
    </p:spTree>
    <p:extLst>
      <p:ext uri="{BB962C8B-B14F-4D97-AF65-F5344CB8AC3E}">
        <p14:creationId xmlns:p14="http://schemas.microsoft.com/office/powerpoint/2010/main" val="164040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Embryonic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Embryonic industries </a:t>
            </a:r>
            <a:r>
              <a:rPr lang="en-US" altLang="cs-CZ" sz="2400" dirty="0">
                <a:latin typeface="Times New Roman" panose="02020603050405020304" pitchFamily="18" charset="0"/>
                <a:cs typeface="Times New Roman" panose="02020603050405020304" pitchFamily="18" charset="0"/>
              </a:rPr>
              <a:t>are just beginning to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Growth at this stage is slow because of the factors such as buyers´ unfamiliarity with the industry´s product, high prices due to the inability of organizations to reap any significant economies of scale, and poorly developed distribution channels.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Barriers to industry enter can be quite high. Established organizations will be protected from potential competitors.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Rivalry can be intense. Rivalry in embryonic industries is based on educating customers, opening up distribution channels and perfecting the design of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embryonic industry may also be the creation of one organization´s innovative efforts.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company has a major opportunity to capitalize on the lack of rivalry and build a strong position on the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1372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Growth</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grows when customers become familiar with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Prices fall because experience and economies of scale have been attained and distribution channels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a growth industry, first-time demand is expanding rapidly as many new customers enter the market.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Few companies have yet achieved significant economies of scale or built brand loyalty, other entry barriers tend to be relatively low as well, particularly early in the growth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Threat from potential competitors is highest.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High growth usually means that new entrants can be absorbed into an industry without a marked increase in the intensity of rivalry. Rivalry tends to be relatively low.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891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shakeout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Explosive growth cannot be maintained indefinitely. Sooner or later, the rate of growth slows, and the industry enters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the shakeout stage, demand approaches saturation levels.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of the demand is limited to replacement because there are few potential first-time buyers left.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the shakeout stage, rivalry between organizations becomes intense.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Typically, companies that have become accustomed to rapid growth continue to add capacity at rates consistent with past growth.</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often cut prices. The result can be a price war, which drives many of the most inefficient organizations into bankruptcy, which is enough to deter any new entry.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5671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Mature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market in mature stage is totally saturated. Demand is limited to replacement demand and growth is low or zero.</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maturity, barriers to entry increase, and the threat of entry from potential competitors decreases.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Industry mature surviving organizations are those that have brand loyalty and efficient low-cost operations.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in the maturity stage have consolidated and become oligopolies.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mature industries, organizations tend to recognize their interdependence and try to avoid price wars.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3143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Declining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enter a decline stage. Within a declining industry, the degree of rivalry among established organizations usually increases.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Depending on the speed of the decline and the height of exit barriers, competitive pressures can become as fierce as in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main problem in a declining industry is that falling demand leads to the emergence of excess capacity.</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greater the exit barriers, the harder it is for organizations to reduce capacity and the greater is the threat of severe price competition.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859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7273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cs-CZ" sz="2400" b="1" dirty="0" smtClean="0">
                <a:latin typeface="Times New Roman" panose="02020603050405020304" pitchFamily="18" charset="0"/>
                <a:cs typeface="Times New Roman" panose="02020603050405020304" pitchFamily="18" charset="0"/>
              </a:rPr>
              <a:t>M</a:t>
            </a:r>
            <a:r>
              <a:rPr lang="en-GB" sz="2400" b="1" dirty="0" err="1">
                <a:latin typeface="Times New Roman" panose="02020603050405020304" pitchFamily="18" charset="0"/>
                <a:cs typeface="Times New Roman" panose="02020603050405020304" pitchFamily="18" charset="0"/>
              </a:rPr>
              <a:t>arket</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consists of individuals and organizations which are interested and willing to buy a particular product to obtain benefits that will satisfy a specific need or want and who have the resources to engage in such a transaction</a:t>
            </a:r>
            <a:r>
              <a:rPr lang="cs-CZ"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organizational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competition</a:t>
            </a:r>
            <a:r>
              <a:rPr lang="cs-CZ" sz="2400" dirty="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publics</a:t>
            </a:r>
            <a:r>
              <a:rPr lang="cs-CZ" sz="2400" dirty="0" smtClean="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market is made up of individual consumers and costumers. They can be categorized by their buying habits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Consumers </a:t>
            </a:r>
            <a:r>
              <a:rPr lang="en-US" sz="2400" dirty="0">
                <a:latin typeface="Times New Roman" panose="02020603050405020304" pitchFamily="18" charset="0"/>
                <a:cs typeface="Times New Roman" panose="02020603050405020304" pitchFamily="18" charset="0"/>
              </a:rPr>
              <a:t>– buyers – are the individuals who use the products purchased for a household. </a:t>
            </a:r>
            <a:r>
              <a:rPr lang="en-US" sz="2400" b="1" dirty="0" smtClean="0">
                <a:latin typeface="Times New Roman" panose="02020603050405020304" pitchFamily="18" charset="0"/>
                <a:cs typeface="Times New Roman" panose="02020603050405020304" pitchFamily="18" charset="0"/>
              </a:rPr>
              <a:t>Customers </a:t>
            </a:r>
            <a:r>
              <a:rPr lang="en-US" sz="2400" dirty="0">
                <a:latin typeface="Times New Roman" panose="02020603050405020304" pitchFamily="18" charset="0"/>
                <a:cs typeface="Times New Roman" panose="02020603050405020304" pitchFamily="18" charset="0"/>
              </a:rPr>
              <a:t>– organizational buyers</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are companies that buy products and then resell them with or without reprocessing to other organizations or ultimate consumers.</a:t>
            </a:r>
          </a:p>
          <a:p>
            <a:pPr marL="342900" indent="-342900" algn="just">
              <a:spcBef>
                <a:spcPct val="0"/>
              </a:spcBef>
              <a:defRPr/>
            </a:pP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95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Task</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Industry</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Market </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466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Consumer</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consists of individuals and households that buy goods and services for personal consumption. Consumer is an end-user of goods and services. The world consumer market consists of more than 6 billion people.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is characterized by aggressive marketing campaigns, for consumers tend to be disloyal to brands and can easily switch from one to another.</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category several sub-types exist:</a:t>
            </a:r>
          </a:p>
          <a:p>
            <a:pPr marL="1028700" lvl="1" algn="just">
              <a:spcBef>
                <a:spcPct val="0"/>
              </a:spcBef>
              <a:defRPr/>
            </a:pPr>
            <a:r>
              <a:rPr lang="en-US" dirty="0">
                <a:latin typeface="Times New Roman" panose="02020603050405020304" pitchFamily="18" charset="0"/>
                <a:cs typeface="Times New Roman" panose="02020603050405020304" pitchFamily="18" charset="0"/>
              </a:rPr>
              <a:t>Fast-moving Consumer Goods (FMCGs) – generally high volume, low unit value goods that have a fast repurchase cycle;</a:t>
            </a:r>
          </a:p>
          <a:p>
            <a:pPr marL="1028700" lvl="1" algn="just">
              <a:spcBef>
                <a:spcPct val="0"/>
              </a:spcBef>
              <a:defRPr/>
            </a:pPr>
            <a:r>
              <a:rPr lang="en-US" dirty="0">
                <a:latin typeface="Times New Roman" panose="02020603050405020304" pitchFamily="18" charset="0"/>
                <a:cs typeface="Times New Roman" panose="02020603050405020304" pitchFamily="18" charset="0"/>
              </a:rPr>
              <a:t>Consumer durables – these goods have low volume but high unit value.</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117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Business </a:t>
            </a:r>
            <a:r>
              <a:rPr lang="cs-CZ" sz="2400" kern="0" dirty="0" err="1" smtClean="0">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400" dirty="0">
                <a:latin typeface="Times New Roman" panose="02020603050405020304" pitchFamily="18" charset="0"/>
                <a:cs typeface="Times New Roman" panose="02020603050405020304" pitchFamily="18" charset="0"/>
              </a:rPr>
              <a:t>Business buyers are divided into three different markets – industrial, reseller and government markets</a:t>
            </a:r>
            <a:r>
              <a:rPr lang="en-US" altLang="cs-CZ" sz="2400" dirty="0">
                <a:latin typeface="Times New Roman" panose="02020603050405020304" pitchFamily="18" charset="0"/>
                <a:cs typeface="Times New Roman" panose="02020603050405020304" pitchFamily="18" charset="0"/>
              </a:rPr>
              <a: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Industrial markets </a:t>
            </a:r>
            <a:r>
              <a:rPr lang="en-US" sz="2400" dirty="0">
                <a:latin typeface="Times New Roman" panose="02020603050405020304" pitchFamily="18" charset="0"/>
                <a:cs typeface="Times New Roman" panose="02020603050405020304" pitchFamily="18" charset="0"/>
              </a:rPr>
              <a:t>– industrial organizations in some way reprocess a product they buy before selling it again to the next buyer</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Reseller (business) </a:t>
            </a:r>
            <a:r>
              <a:rPr lang="en-US" sz="2400" b="1" dirty="0">
                <a:latin typeface="Times New Roman" panose="02020603050405020304" pitchFamily="18" charset="0"/>
                <a:cs typeface="Times New Roman" panose="02020603050405020304" pitchFamily="18" charset="0"/>
              </a:rPr>
              <a:t>markets </a:t>
            </a:r>
            <a:r>
              <a:rPr lang="en-US" sz="2400" dirty="0">
                <a:latin typeface="Times New Roman" panose="02020603050405020304" pitchFamily="18" charset="0"/>
                <a:cs typeface="Times New Roman" panose="02020603050405020304" pitchFamily="18" charset="0"/>
              </a:rPr>
              <a:t>– wholesalers and retailers who buy physical products and resell them again without any reprocessing are </a:t>
            </a:r>
            <a:r>
              <a:rPr lang="en-US" sz="2400" i="1" dirty="0">
                <a:latin typeface="Times New Roman" panose="02020603050405020304" pitchFamily="18" charset="0"/>
                <a:cs typeface="Times New Roman" panose="02020603050405020304" pitchFamily="18" charset="0"/>
              </a:rPr>
              <a:t>resellers</a:t>
            </a:r>
            <a:r>
              <a:rPr lang="en-US"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Government markets </a:t>
            </a:r>
            <a:r>
              <a:rPr lang="en-US" sz="2400" i="1" dirty="0">
                <a:latin typeface="Times New Roman" panose="02020603050405020304" pitchFamily="18" charset="0"/>
                <a:cs typeface="Times New Roman" panose="02020603050405020304" pitchFamily="18" charset="0"/>
              </a:rPr>
              <a:t>–</a:t>
            </a:r>
            <a:r>
              <a:rPr lang="en-US" sz="2400" b="1"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government units are the state and local agencies that buy products for the constituents they serve</a:t>
            </a:r>
            <a:r>
              <a:rPr lang="en-US" altLang="cs-CZ" sz="2400" dirty="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74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9681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Structures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Economists classify market structures by the number of organizations within the market: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Perfect competition </a:t>
            </a:r>
            <a:r>
              <a:rPr lang="en-US" altLang="cs-CZ" sz="2400" dirty="0">
                <a:latin typeface="Times New Roman" panose="02020603050405020304" pitchFamily="18" charset="0"/>
                <a:cs typeface="Times New Roman" panose="02020603050405020304" pitchFamily="18" charset="0"/>
              </a:rPr>
              <a:t>– this is a market when no producer has an advantage over any other producers. There are many producers and also a large number of buyers.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Monopolistic competition </a:t>
            </a:r>
            <a:r>
              <a:rPr lang="en-US" altLang="cs-CZ" sz="2400" dirty="0">
                <a:latin typeface="Times New Roman" panose="02020603050405020304" pitchFamily="18" charset="0"/>
                <a:cs typeface="Times New Roman" panose="02020603050405020304" pitchFamily="18" charset="0"/>
              </a:rPr>
              <a:t>– many organizations will compete in a market, but each will sell a slightly different product.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Monopoly</a:t>
            </a:r>
            <a:r>
              <a:rPr lang="en-US" altLang="cs-CZ" sz="2400" dirty="0">
                <a:latin typeface="Times New Roman" panose="02020603050405020304" pitchFamily="18" charset="0"/>
                <a:cs typeface="Times New Roman" panose="02020603050405020304" pitchFamily="18" charset="0"/>
              </a:rPr>
              <a:t> – a organization has a monopoly if it is the only organization supplying the market. </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Oligopoly</a:t>
            </a:r>
            <a:r>
              <a:rPr lang="en-US" altLang="cs-CZ" sz="2400" dirty="0">
                <a:latin typeface="Times New Roman" panose="02020603050405020304" pitchFamily="18" charset="0"/>
                <a:cs typeface="Times New Roman" panose="02020603050405020304" pitchFamily="18" charset="0"/>
              </a:rPr>
              <a:t> – it exists when a few large producers control a market between them. The number of organizations may vary between two and about a dozen, and the products can be homogenous or diversified.</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356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Buyers</a:t>
            </a:r>
            <a:r>
              <a:rPr lang="en-GB" sz="2400" dirty="0">
                <a:latin typeface="Times New Roman" panose="02020603050405020304" pitchFamily="18" charset="0"/>
                <a:cs typeface="Times New Roman" panose="02020603050405020304" pitchFamily="18" charset="0"/>
              </a:rPr>
              <a:t> – ultimate consumers – are the individuals who use the products purchased for a household.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Organizational buyers </a:t>
            </a:r>
            <a:r>
              <a:rPr lang="en-GB" sz="2400" dirty="0">
                <a:latin typeface="Times New Roman" panose="02020603050405020304" pitchFamily="18" charset="0"/>
                <a:cs typeface="Times New Roman" panose="02020603050405020304" pitchFamily="18" charset="0"/>
              </a:rPr>
              <a:t>– customers – are companies that buy products and then resell them with or without reprocessing to other organizations or ultimate consumers.</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69875" indent="-269875" algn="just">
              <a:spcBef>
                <a:spcPct val="0"/>
              </a:spcBef>
              <a:defRPr/>
            </a:pPr>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0579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indent="-279400" algn="just"/>
            <a:r>
              <a:rPr lang="en-US" sz="2400" b="1" dirty="0" smtClean="0">
                <a:latin typeface="Times New Roman" panose="02020603050405020304" pitchFamily="18" charset="0"/>
                <a:cs typeface="Times New Roman" panose="02020603050405020304" pitchFamily="18" charset="0"/>
              </a:rPr>
              <a:t>Publics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 organization can be viewed as a resource-conversion machine in which certain input publics (donors, suppliers) supply resources that are converted by internal publics (staff, board of directors) into useful goods and services that are carried by intermediary publics (advertising agencies) to consuming publics (media, consumers). Not all publics are equally active or important to an organization.</a:t>
            </a:r>
            <a:endParaRPr lang="cs-CZ"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971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lvl="0" indent="-279400" algn="just"/>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79400" lvl="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sz="2400" b="1" dirty="0">
                <a:latin typeface="Times New Roman" panose="02020603050405020304" pitchFamily="18" charset="0"/>
                <a:cs typeface="Times New Roman" panose="02020603050405020304" pitchFamily="18" charset="0"/>
              </a:rPr>
              <a:t>Publics</a:t>
            </a:r>
            <a:r>
              <a:rPr lang="en-US" sz="2400" dirty="0">
                <a:latin typeface="Times New Roman" panose="02020603050405020304" pitchFamily="18" charset="0"/>
                <a:cs typeface="Times New Roman" panose="02020603050405020304" pitchFamily="18" charset="0"/>
              </a:rPr>
              <a:t> 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220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3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Measurement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gn="just"/>
            <a:r>
              <a:rPr lang="en-GB" sz="2200" dirty="0" smtClean="0">
                <a:latin typeface="Times New Roman" panose="02020603050405020304" pitchFamily="18" charset="0"/>
                <a:cs typeface="Times New Roman" panose="02020603050405020304" pitchFamily="18" charset="0"/>
              </a:rPr>
              <a:t>Market </a:t>
            </a:r>
            <a:r>
              <a:rPr lang="en-GB" sz="2200" dirty="0">
                <a:latin typeface="Times New Roman" panose="02020603050405020304" pitchFamily="18" charset="0"/>
                <a:cs typeface="Times New Roman" panose="02020603050405020304" pitchFamily="18" charset="0"/>
              </a:rPr>
              <a:t>is usually measured by dollar (euro) sales and/or unit sales for a defined product-market and specified time period. </a:t>
            </a:r>
            <a:endParaRPr lang="cs-CZ" sz="2200" dirty="0" smtClean="0">
              <a:latin typeface="Times New Roman" panose="02020603050405020304" pitchFamily="18" charset="0"/>
              <a:cs typeface="Times New Roman" panose="02020603050405020304" pitchFamily="18" charset="0"/>
            </a:endParaRPr>
          </a:p>
          <a:p>
            <a:pPr marL="355600" indent="-355600" algn="just"/>
            <a:endParaRPr lang="cs-CZ" sz="2200" dirty="0">
              <a:latin typeface="Times New Roman" panose="02020603050405020304" pitchFamily="18" charset="0"/>
              <a:cs typeface="Times New Roman" panose="02020603050405020304" pitchFamily="18" charset="0"/>
            </a:endParaRPr>
          </a:p>
          <a:p>
            <a:pPr marL="355600" indent="-355600" algn="just"/>
            <a:r>
              <a:rPr lang="en-GB" sz="2200" dirty="0" smtClean="0">
                <a:latin typeface="Times New Roman" panose="02020603050405020304" pitchFamily="18" charset="0"/>
                <a:cs typeface="Times New Roman" panose="02020603050405020304" pitchFamily="18" charset="0"/>
              </a:rPr>
              <a:t>For </a:t>
            </a:r>
            <a:r>
              <a:rPr lang="en-GB" sz="2200" dirty="0">
                <a:latin typeface="Times New Roman" panose="02020603050405020304" pitchFamily="18" charset="0"/>
                <a:cs typeface="Times New Roman" panose="02020603050405020304" pitchFamily="18" charset="0"/>
              </a:rPr>
              <a:t>measurement of market we can use these three measures: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potential </a:t>
            </a:r>
            <a:r>
              <a:rPr lang="en-GB" sz="2200" dirty="0">
                <a:latin typeface="Times New Roman" panose="02020603050405020304" pitchFamily="18" charset="0"/>
                <a:cs typeface="Times New Roman" panose="02020603050405020304" pitchFamily="18" charset="0"/>
              </a:rPr>
              <a:t>is an estimate of the maximum possible sales of a product, a group of products or a service for an entire industry during a specified time period.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size </a:t>
            </a:r>
            <a:r>
              <a:rPr lang="en-GB" sz="2200" dirty="0">
                <a:latin typeface="Times New Roman" panose="02020603050405020304" pitchFamily="18" charset="0"/>
                <a:cs typeface="Times New Roman" panose="02020603050405020304" pitchFamily="18" charset="0"/>
              </a:rPr>
              <a:t>(market capacity) is total sales of product, a group of product or a service of the defined industry during a specified time period.</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share </a:t>
            </a:r>
            <a:r>
              <a:rPr lang="en-GB" sz="2200" dirty="0">
                <a:latin typeface="Times New Roman" panose="02020603050405020304" pitchFamily="18" charset="0"/>
                <a:cs typeface="Times New Roman" panose="02020603050405020304" pitchFamily="18" charset="0"/>
              </a:rPr>
              <a:t>is defined as the sales of product, a group of product or a service of the particular company in the defined industry during a specified time period.</a:t>
            </a: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809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55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Segments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Market segments </a:t>
            </a:r>
            <a:r>
              <a:rPr lang="en-US" altLang="cs-CZ" sz="2400" dirty="0">
                <a:latin typeface="Times New Roman" panose="02020603050405020304" pitchFamily="18" charset="0"/>
                <a:cs typeface="Times New Roman" panose="02020603050405020304" pitchFamily="18" charset="0"/>
              </a:rPr>
              <a:t>are distinct groups of customers within a market that can be differentiated from each other on the basis of their distinct attributes and specific demands.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Each segment contains people who are relatively homogenous in their needs, wants and the product benefits they seek. Also, each segment seeks a different set of benefits from the same product category.</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aim of segmentation is to identify groups within a heterogeneous market who share distinctive needs, preferences and behaviors.</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4401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923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Segmentation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sz="2300" dirty="0">
                <a:latin typeface="Times New Roman" panose="02020603050405020304" pitchFamily="18" charset="0"/>
                <a:cs typeface="Times New Roman" panose="02020603050405020304" pitchFamily="18" charset="0"/>
              </a:rPr>
              <a:t>Segmentation aims to identify broad groups for whom specific offers can be developed</a:t>
            </a:r>
            <a:r>
              <a:rPr lang="en-US" altLang="cs-CZ" sz="2300" dirty="0">
                <a:latin typeface="Times New Roman" panose="02020603050405020304" pitchFamily="18" charset="0"/>
                <a:cs typeface="Times New Roman" panose="02020603050405020304" pitchFamily="18" charset="0"/>
              </a:rPr>
              <a:t>.</a:t>
            </a:r>
          </a:p>
          <a:p>
            <a:pPr marL="285750" indent="-285750">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Steps in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Marketing research;</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Identifying bases for segmenting the market;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Developing profiles of resulting segments.</a:t>
            </a:r>
          </a:p>
          <a:p>
            <a:pPr marL="285750" indent="-285750">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Criteria for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Mutual exclusivity;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Exhaustiveness;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Measurability;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Substantiality;</a:t>
            </a:r>
          </a:p>
          <a:p>
            <a:pPr marL="1028700" lvl="1">
              <a:spcBef>
                <a:spcPct val="0"/>
              </a:spcBef>
              <a:defRPr/>
            </a:pPr>
            <a:r>
              <a:rPr lang="en-US" altLang="cs-CZ" sz="2300" dirty="0" err="1">
                <a:latin typeface="Times New Roman" panose="02020603050405020304" pitchFamily="18" charset="0"/>
                <a:cs typeface="Times New Roman" panose="02020603050405020304" pitchFamily="18" charset="0"/>
              </a:rPr>
              <a:t>Actionability</a:t>
            </a:r>
            <a:r>
              <a:rPr lang="en-US" altLang="cs-CZ" sz="2300" dirty="0">
                <a:latin typeface="Times New Roman" panose="02020603050405020304" pitchFamily="18" charset="0"/>
                <a:cs typeface="Times New Roman" panose="02020603050405020304" pitchFamily="18" charset="0"/>
              </a:rPr>
              <a: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Quantity decisions;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Quality decisions; </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Timing decisions.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91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external environment is composed of all the outside factors or influences that impact the operation of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dirty="0" err="1" smtClean="0">
                <a:latin typeface="Times New Roman" panose="02020603050405020304" pitchFamily="18" charset="0"/>
                <a:cs typeface="Times New Roman" panose="02020603050405020304" pitchFamily="18" charset="0"/>
              </a:rPr>
              <a:t>Task</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environment involves those aspects which may require day-to-day or regular decisions and actions.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a:t>
            </a:r>
            <a:r>
              <a:rPr lang="cs-CZ" altLang="cs-CZ" sz="2400" dirty="0" err="1" smtClean="0">
                <a:solidFill>
                  <a:prstClr val="black"/>
                </a:solidFill>
                <a:latin typeface="Times New Roman" panose="02020603050405020304" pitchFamily="18" charset="0"/>
                <a:cs typeface="Times New Roman" panose="02020603050405020304" pitchFamily="18" charset="0"/>
              </a:rPr>
              <a:t>task</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environment consists of the actors close to the organization that affect its ability to serve its customers.</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a:t>
            </a:r>
            <a:r>
              <a:rPr lang="cs-CZ" altLang="cs-CZ" sz="2400" dirty="0" err="1" smtClean="0">
                <a:solidFill>
                  <a:prstClr val="black"/>
                </a:solidFill>
                <a:latin typeface="Times New Roman" panose="02020603050405020304" pitchFamily="18" charset="0"/>
                <a:cs typeface="Times New Roman" panose="02020603050405020304" pitchFamily="18" charset="0"/>
              </a:rPr>
              <a:t>task</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environment covers the forces relevant to an individual organization within an industry and market. These include customers, suppliers, competitors, and organizations.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Task</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altLang="cs-CZ" sz="2300" dirty="0" err="1">
                <a:latin typeface="Times New Roman" panose="02020603050405020304" pitchFamily="18" charset="0"/>
                <a:cs typeface="Times New Roman" panose="02020603050405020304" pitchFamily="18" charset="0"/>
              </a:rPr>
              <a:t>Task</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microenvironment</a:t>
            </a:r>
            <a:r>
              <a:rPr lang="cs-CZ" altLang="cs-CZ" sz="2300" dirty="0">
                <a:latin typeface="Times New Roman" panose="02020603050405020304" pitchFamily="18" charset="0"/>
                <a:cs typeface="Times New Roman" panose="02020603050405020304" pitchFamily="18" charset="0"/>
              </a:rPr>
              <a:t>, market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 t</a:t>
            </a:r>
            <a:r>
              <a:rPr lang="en-US" sz="2300" dirty="0">
                <a:latin typeface="Times New Roman" panose="02020603050405020304" pitchFamily="18" charset="0"/>
                <a:cs typeface="Times New Roman" panose="02020603050405020304" pitchFamily="18" charset="0"/>
              </a:rPr>
              <a:t>his environment has an immediate and firsthand impact upon the organization.</a:t>
            </a:r>
            <a:r>
              <a:rPr lang="cs-CZ" sz="2300"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Directly interactive forces include owners, customers, suppliers, competitors, employees, employee unions</a:t>
            </a:r>
            <a:r>
              <a:rPr lang="cs-CZ" sz="2300" dirty="0">
                <a:latin typeface="Times New Roman" panose="02020603050405020304" pitchFamily="18" charset="0"/>
                <a:cs typeface="Times New Roman" panose="02020603050405020304" pitchFamily="18" charset="0"/>
              </a:rPr>
              <a:t>, and public</a:t>
            </a:r>
            <a:r>
              <a:rPr lang="en-US" sz="2300" dirty="0">
                <a:latin typeface="Times New Roman" panose="02020603050405020304" pitchFamily="18" charset="0"/>
                <a:cs typeface="Times New Roman" panose="02020603050405020304" pitchFamily="18" charset="0"/>
              </a:rPr>
              <a:t>. Management has a responsibility to each of these groups. </a:t>
            </a:r>
            <a:endParaRPr lang="en-GB"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The </a:t>
            </a:r>
            <a:r>
              <a:rPr lang="en-US" altLang="cs-CZ" sz="2300" dirty="0">
                <a:latin typeface="Times New Roman" panose="02020603050405020304" pitchFamily="18" charset="0"/>
                <a:cs typeface="Times New Roman" panose="02020603050405020304" pitchFamily="18" charset="0"/>
              </a:rPr>
              <a:t>task environment includes those elements or groups that directly affect a corporation and,</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turn, are affected by it. </a:t>
            </a: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sz="2300" dirty="0">
                <a:latin typeface="Times New Roman" panose="02020603050405020304" pitchFamily="18" charset="0"/>
                <a:cs typeface="Times New Roman" panose="02020603050405020304" pitchFamily="18" charset="0"/>
              </a:rPr>
              <a:t>These are governments, local communities, suppliers, competitors,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customers, creditors, employees/labor unions, special-interest groups, and trade associations.</a:t>
            </a:r>
            <a:r>
              <a:rPr lang="cs-CZ" altLang="cs-CZ" sz="2300" dirty="0">
                <a:latin typeface="Times New Roman" panose="02020603050405020304" pitchFamily="18" charset="0"/>
                <a:cs typeface="Times New Roman" panose="02020603050405020304" pitchFamily="18" charset="0"/>
              </a:rPr>
              <a:t> </a:t>
            </a:r>
          </a:p>
          <a:p>
            <a:pPr lvl="1" indent="0" algn="just">
              <a:spcBef>
                <a:spcPct val="0"/>
              </a:spcBef>
              <a:buNone/>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A corporation’s task environment is typically the </a:t>
            </a:r>
            <a:r>
              <a:rPr lang="cs-CZ" altLang="cs-CZ" sz="2300" dirty="0" err="1">
                <a:latin typeface="Times New Roman" panose="02020603050405020304" pitchFamily="18" charset="0"/>
                <a:cs typeface="Times New Roman" panose="02020603050405020304" pitchFamily="18" charset="0"/>
              </a:rPr>
              <a:t>environment</a:t>
            </a:r>
            <a:r>
              <a:rPr lang="en-US" altLang="cs-CZ" sz="2300" dirty="0">
                <a:latin typeface="Times New Roman" panose="02020603050405020304" pitchFamily="18" charset="0"/>
                <a:cs typeface="Times New Roman" panose="02020603050405020304" pitchFamily="18" charset="0"/>
              </a:rPr>
              <a:t> within which the firm operates.</a:t>
            </a:r>
            <a:endParaRPr lang="cs-CZ" alt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i</a:t>
            </a:r>
            <a:r>
              <a:rPr lang="en-US" altLang="cs-CZ" sz="2300" dirty="0" err="1" smtClean="0">
                <a:latin typeface="Times New Roman" panose="02020603050405020304" pitchFamily="18" charset="0"/>
                <a:cs typeface="Times New Roman" panose="02020603050405020304" pitchFamily="18" charset="0"/>
              </a:rPr>
              <a:t>ndustry</a:t>
            </a:r>
            <a:r>
              <a:rPr lang="cs-CZ" altLang="cs-CZ" sz="2300" dirty="0" smtClean="0">
                <a:latin typeface="Times New Roman" panose="02020603050405020304" pitchFamily="18" charset="0"/>
                <a:cs typeface="Times New Roman" panose="02020603050405020304" pitchFamily="18" charset="0"/>
              </a:rPr>
              <a:t>;</a:t>
            </a:r>
            <a:endParaRPr lang="cs-CZ" alt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m</a:t>
            </a:r>
            <a:r>
              <a:rPr lang="cs-CZ" altLang="cs-CZ" sz="2300" dirty="0" smtClean="0">
                <a:latin typeface="Times New Roman" panose="02020603050405020304" pitchFamily="18" charset="0"/>
                <a:cs typeface="Times New Roman" panose="02020603050405020304" pitchFamily="18" charset="0"/>
              </a:rPr>
              <a:t>arket.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413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Task</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98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Task</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096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An </a:t>
            </a:r>
            <a:r>
              <a:rPr lang="en-US" altLang="cs-CZ" sz="2400" b="1" dirty="0">
                <a:latin typeface="Times New Roman" panose="02020603050405020304" pitchFamily="18" charset="0"/>
                <a:cs typeface="Times New Roman" panose="02020603050405020304" pitchFamily="18" charset="0"/>
              </a:rPr>
              <a:t>industry</a:t>
            </a:r>
            <a:r>
              <a:rPr lang="en-US" altLang="cs-CZ" sz="2400" dirty="0">
                <a:latin typeface="Times New Roman" panose="02020603050405020304" pitchFamily="18" charset="0"/>
                <a:cs typeface="Times New Roman" panose="02020603050405020304" pitchFamily="18" charset="0"/>
              </a:rPr>
              <a:t> is a group of firms that produces a similar product or service, such as soft drinks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financial services. An examination of the important stakeholder groups, such as suppliers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customers, in a particular corporation’s task environment is a part of industry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exists to serve a market. </a:t>
            </a:r>
            <a:r>
              <a:rPr lang="en-US" altLang="cs-CZ" sz="2400" dirty="0" smtClean="0">
                <a:latin typeface="Times New Roman" panose="02020603050405020304" pitchFamily="18" charset="0"/>
                <a:cs typeface="Times New Roman" panose="02020603050405020304" pitchFamily="18" charset="0"/>
              </a:rPr>
              <a:t>An </a:t>
            </a:r>
            <a:r>
              <a:rPr lang="en-US" altLang="cs-CZ" sz="2400" dirty="0">
                <a:latin typeface="Times New Roman" panose="02020603050405020304" pitchFamily="18" charset="0"/>
                <a:cs typeface="Times New Roman" panose="02020603050405020304" pitchFamily="18" charset="0"/>
              </a:rPr>
              <a:t>industry is a group of organizations that are similar in terms of their primary business activities. </a:t>
            </a: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Dozens </a:t>
            </a:r>
            <a:r>
              <a:rPr lang="en-US" altLang="cs-CZ" sz="2400" dirty="0">
                <a:latin typeface="Times New Roman" panose="02020603050405020304" pitchFamily="18" charset="0"/>
                <a:cs typeface="Times New Roman" panose="02020603050405020304" pitchFamily="18" charset="0"/>
              </a:rPr>
              <a:t>of industry classifications exist, and these are typically grouped into larger categories known as sectors.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operating in the same industry can also be compared to each other to evaluate the relative attractiveness of a organization within that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52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Typology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smtClean="0">
                <a:latin typeface="Times New Roman" panose="02020603050405020304" pitchFamily="18" charset="0"/>
                <a:cs typeface="Times New Roman" panose="02020603050405020304" pitchFamily="18" charset="0"/>
              </a:rPr>
              <a:t>Industries </a:t>
            </a:r>
            <a:r>
              <a:rPr lang="en-US" altLang="cs-CZ" sz="2400" b="1" i="1" dirty="0">
                <a:latin typeface="Times New Roman" panose="02020603050405020304" pitchFamily="18" charset="0"/>
                <a:cs typeface="Times New Roman" panose="02020603050405020304" pitchFamily="18" charset="0"/>
              </a:rPr>
              <a:t>according to dependence on the economic cy</a:t>
            </a:r>
            <a:r>
              <a:rPr lang="en-US" altLang="cs-CZ" sz="2400" dirty="0">
                <a:latin typeface="Times New Roman" panose="02020603050405020304" pitchFamily="18" charset="0"/>
                <a:cs typeface="Times New Roman" panose="02020603050405020304" pitchFamily="18" charset="0"/>
              </a:rPr>
              <a:t>cle: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Anti-cyclical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Neutral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intensity of production factors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Labor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Capitally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Investment intensive.</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number of available competitive advantages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Volumetric</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 an impasse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Fragmented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Specialized.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664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and </a:t>
            </a: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sectors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smtClean="0">
                <a:latin typeface="Times New Roman" panose="02020603050405020304" pitchFamily="18" charset="0"/>
                <a:cs typeface="Times New Roman" panose="02020603050405020304" pitchFamily="18" charset="0"/>
              </a:rPr>
              <a:t>Dozens </a:t>
            </a:r>
            <a:r>
              <a:rPr lang="en-US" altLang="cs-CZ" sz="2400" dirty="0">
                <a:latin typeface="Times New Roman" panose="02020603050405020304" pitchFamily="18" charset="0"/>
                <a:cs typeface="Times New Roman" panose="02020603050405020304" pitchFamily="18" charset="0"/>
              </a:rPr>
              <a:t>of industry classifications exist, and these are typically grouped into larger categories known as sectors. A sector is a group of closely related industries.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sectors: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Primary sector </a:t>
            </a:r>
            <a:r>
              <a:rPr lang="en-US" altLang="cs-CZ" dirty="0">
                <a:latin typeface="Times New Roman" panose="02020603050405020304" pitchFamily="18" charset="0"/>
                <a:cs typeface="Times New Roman" panose="02020603050405020304" pitchFamily="18" charset="0"/>
              </a:rPr>
              <a:t>– agriculture, mining and other natural resource industries;</a:t>
            </a:r>
          </a:p>
          <a:p>
            <a:pPr marL="1028700" lvl="1" algn="just">
              <a:spcBef>
                <a:spcPct val="0"/>
              </a:spcBef>
              <a:defRPr/>
            </a:pPr>
            <a:r>
              <a:rPr lang="en-US" altLang="cs-CZ" b="1" i="1" dirty="0" smtClean="0">
                <a:latin typeface="Times New Roman" panose="02020603050405020304" pitchFamily="18" charset="0"/>
                <a:cs typeface="Times New Roman" panose="02020603050405020304" pitchFamily="18" charset="0"/>
              </a:rPr>
              <a:t>Secondary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covering manufacturing, engineering and construction;</a:t>
            </a:r>
          </a:p>
          <a:p>
            <a:pPr marL="1028700" lvl="1" algn="just">
              <a:spcBef>
                <a:spcPct val="0"/>
              </a:spcBef>
              <a:defRPr/>
            </a:pPr>
            <a:r>
              <a:rPr lang="en-US" altLang="cs-CZ" b="1" i="1" dirty="0" smtClean="0">
                <a:latin typeface="Times New Roman" panose="02020603050405020304" pitchFamily="18" charset="0"/>
                <a:cs typeface="Times New Roman" panose="02020603050405020304" pitchFamily="18" charset="0"/>
              </a:rPr>
              <a:t>Tertiary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service industries;</a:t>
            </a:r>
          </a:p>
          <a:p>
            <a:pPr marL="1028700" lvl="1" algn="just">
              <a:spcBef>
                <a:spcPct val="0"/>
              </a:spcBef>
              <a:defRPr/>
            </a:pPr>
            <a:r>
              <a:rPr lang="en-US" altLang="cs-CZ" b="1" i="1" dirty="0" err="1" smtClean="0">
                <a:latin typeface="Times New Roman" panose="02020603050405020304" pitchFamily="18" charset="0"/>
                <a:cs typeface="Times New Roman" panose="02020603050405020304" pitchFamily="18" charset="0"/>
              </a:rPr>
              <a:t>Quarternary</a:t>
            </a:r>
            <a:r>
              <a:rPr lang="en-US" altLang="cs-CZ" b="1" i="1" dirty="0" smtClean="0">
                <a:latin typeface="Times New Roman" panose="02020603050405020304" pitchFamily="18" charset="0"/>
                <a:cs typeface="Times New Roman" panose="02020603050405020304" pitchFamily="18" charset="0"/>
              </a:rPr>
              <a:t>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intellectual activities involving education and research;</a:t>
            </a:r>
          </a:p>
          <a:p>
            <a:pPr marL="1028700" lvl="1" algn="just">
              <a:spcBef>
                <a:spcPct val="0"/>
              </a:spcBef>
              <a:defRPr/>
            </a:pPr>
            <a:r>
              <a:rPr lang="en-US" altLang="cs-CZ" b="1" i="1" dirty="0" err="1" smtClean="0">
                <a:latin typeface="Times New Roman" panose="02020603050405020304" pitchFamily="18" charset="0"/>
                <a:cs typeface="Times New Roman" panose="02020603050405020304" pitchFamily="18" charset="0"/>
              </a:rPr>
              <a:t>Quinary</a:t>
            </a:r>
            <a:r>
              <a:rPr lang="en-US" altLang="cs-CZ" b="1" i="1" dirty="0" smtClean="0">
                <a:latin typeface="Times New Roman" panose="02020603050405020304" pitchFamily="18" charset="0"/>
                <a:cs typeface="Times New Roman" panose="02020603050405020304" pitchFamily="18" charset="0"/>
              </a:rPr>
              <a:t>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high level decision makers in government and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46681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2519</Words>
  <Application>Microsoft Office PowerPoint</Application>
  <PresentationFormat>Širokoúhlá obrazovka</PresentationFormat>
  <Paragraphs>236</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Times New Roman</vt:lpstr>
      <vt:lpstr>Motiv Office</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182</cp:revision>
  <dcterms:created xsi:type="dcterms:W3CDTF">2016-11-25T20:36:16Z</dcterms:created>
  <dcterms:modified xsi:type="dcterms:W3CDTF">2021-03-08T16:23:16Z</dcterms:modified>
</cp:coreProperties>
</file>