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92" r:id="rId4"/>
    <p:sldId id="288" r:id="rId5"/>
    <p:sldId id="289" r:id="rId6"/>
    <p:sldId id="290" r:id="rId7"/>
    <p:sldId id="291" r:id="rId8"/>
    <p:sldId id="293" r:id="rId9"/>
    <p:sldId id="294" r:id="rId10"/>
    <p:sldId id="295" r:id="rId11"/>
    <p:sldId id="287" r:id="rId12"/>
    <p:sldId id="296" r:id="rId13"/>
    <p:sldId id="311" r:id="rId14"/>
    <p:sldId id="297" r:id="rId15"/>
    <p:sldId id="309" r:id="rId16"/>
    <p:sldId id="310" r:id="rId17"/>
    <p:sldId id="298" r:id="rId18"/>
    <p:sldId id="299" r:id="rId19"/>
    <p:sldId id="300" r:id="rId20"/>
    <p:sldId id="301" r:id="rId21"/>
    <p:sldId id="307" r:id="rId22"/>
    <p:sldId id="308" r:id="rId23"/>
    <p:sldId id="302" r:id="rId24"/>
    <p:sldId id="306" r:id="rId25"/>
    <p:sldId id="303" r:id="rId26"/>
    <p:sldId id="304" r:id="rId27"/>
    <p:sldId id="305"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15.03.2021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15.03.2021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15.03.2021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15.03.2021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15.03.2021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15.03.2021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15.03.2021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15.03.2021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cs-CZ" sz="5333" b="1" dirty="0" err="1" smtClean="0">
                <a:solidFill>
                  <a:schemeClr val="bg1"/>
                </a:solidFill>
                <a:latin typeface="Times New Roman" panose="02020603050405020304" pitchFamily="18" charset="0"/>
                <a:cs typeface="Times New Roman" panose="02020603050405020304" pitchFamily="18" charset="0"/>
              </a:rPr>
              <a:t>Internal</a:t>
            </a:r>
            <a:r>
              <a:rPr lang="cs-CZ" sz="5333" b="1" dirty="0" smtClean="0">
                <a:solidFill>
                  <a:schemeClr val="bg1"/>
                </a:solidFill>
                <a:latin typeface="Times New Roman" panose="02020603050405020304" pitchFamily="18" charset="0"/>
                <a:cs typeface="Times New Roman" panose="02020603050405020304" pitchFamily="18" charset="0"/>
              </a:rPr>
              <a:t> Business </a:t>
            </a:r>
            <a:r>
              <a:rPr lang="cs-CZ" sz="5333" b="1" dirty="0" err="1" smtClean="0">
                <a:solidFill>
                  <a:schemeClr val="bg1"/>
                </a:solidFill>
                <a:latin typeface="Times New Roman" panose="02020603050405020304" pitchFamily="18" charset="0"/>
                <a:cs typeface="Times New Roman" panose="02020603050405020304" pitchFamily="18" charset="0"/>
              </a:rPr>
              <a:t>Environment</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cs-CZ" sz="1867" dirty="0" smtClean="0">
                <a:solidFill>
                  <a:schemeClr val="bg1"/>
                </a:solidFill>
                <a:latin typeface="Times New Roman" panose="02020603050405020304" pitchFamily="18" charset="0"/>
                <a:cs typeface="Times New Roman" panose="02020603050405020304" pitchFamily="18" charset="0"/>
              </a:rPr>
              <a:t>4. </a:t>
            </a:r>
            <a:r>
              <a:rPr lang="cs-CZ" sz="1867" dirty="0" err="1" smtClean="0">
                <a:solidFill>
                  <a:schemeClr val="bg1"/>
                </a:solidFill>
                <a:latin typeface="Times New Roman" panose="02020603050405020304" pitchFamily="18" charset="0"/>
                <a:cs typeface="Times New Roman" panose="02020603050405020304" pitchFamily="18" charset="0"/>
              </a:rPr>
              <a:t>lecture</a:t>
            </a: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296977" y="4965171"/>
            <a:ext cx="3666051"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smtClean="0">
                <a:solidFill>
                  <a:srgbClr val="307871"/>
                </a:solidFill>
                <a:latin typeface="Times New Roman" panose="02020603050405020304" pitchFamily="18" charset="0"/>
                <a:cs typeface="Times New Roman" panose="02020603050405020304" pitchFamily="18" charset="0"/>
              </a:rPr>
              <a:t>Ing. Šárka Zapletalová,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smtClean="0">
                <a:solidFill>
                  <a:srgbClr val="307871"/>
                </a:solidFill>
                <a:latin typeface="Times New Roman" panose="02020603050405020304" pitchFamily="18" charset="0"/>
                <a:cs typeface="Times New Roman" panose="02020603050405020304" pitchFamily="18" charset="0"/>
              </a:rPr>
              <a:t>Department </a:t>
            </a:r>
            <a:r>
              <a:rPr lang="cs-CZ" altLang="cs-CZ" sz="1200" dirty="0" err="1" smtClean="0">
                <a:solidFill>
                  <a:srgbClr val="307871"/>
                </a:solidFill>
                <a:latin typeface="Times New Roman" panose="02020603050405020304" pitchFamily="18" charset="0"/>
                <a:cs typeface="Times New Roman" panose="02020603050405020304" pitchFamily="18" charset="0"/>
              </a:rPr>
              <a:t>of</a:t>
            </a:r>
            <a:r>
              <a:rPr lang="cs-CZ" altLang="cs-CZ" sz="1200" dirty="0" smtClean="0">
                <a:solidFill>
                  <a:srgbClr val="307871"/>
                </a:solidFill>
                <a:latin typeface="Times New Roman" panose="02020603050405020304" pitchFamily="18" charset="0"/>
                <a:cs typeface="Times New Roman" panose="02020603050405020304" pitchFamily="18" charset="0"/>
              </a:rPr>
              <a:t> Business </a:t>
            </a:r>
            <a:r>
              <a:rPr lang="cs-CZ" altLang="cs-CZ" sz="1200" dirty="0" err="1" smtClean="0">
                <a:solidFill>
                  <a:srgbClr val="307871"/>
                </a:solidFill>
                <a:latin typeface="Times New Roman" panose="02020603050405020304" pitchFamily="18" charset="0"/>
                <a:cs typeface="Times New Roman" panose="02020603050405020304" pitchFamily="18" charset="0"/>
              </a:rPr>
              <a:t>Economics</a:t>
            </a:r>
            <a:r>
              <a:rPr lang="cs-CZ" altLang="cs-CZ" sz="1200" dirty="0" smtClean="0">
                <a:solidFill>
                  <a:srgbClr val="307871"/>
                </a:solidFill>
                <a:latin typeface="Times New Roman" panose="02020603050405020304" pitchFamily="18" charset="0"/>
                <a:cs typeface="Times New Roman" panose="02020603050405020304" pitchFamily="18" charset="0"/>
              </a:rPr>
              <a:t> and Management</a:t>
            </a:r>
          </a:p>
          <a:p>
            <a:pPr algn="r"/>
            <a:r>
              <a:rPr lang="cs-CZ" altLang="cs-CZ" sz="1200" dirty="0" smtClean="0">
                <a:solidFill>
                  <a:srgbClr val="307871"/>
                </a:solidFill>
                <a:latin typeface="Times New Roman" panose="02020603050405020304" pitchFamily="18" charset="0"/>
                <a:cs typeface="Times New Roman" panose="02020603050405020304" pitchFamily="18" charset="0"/>
              </a:rPr>
              <a:t>BUSINESS ENVIRONMENT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1174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Types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competitive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advantages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smtClean="0">
                <a:latin typeface="Times New Roman" panose="02020603050405020304" pitchFamily="18" charset="0"/>
                <a:cs typeface="Times New Roman" panose="02020603050405020304" pitchFamily="18" charset="0"/>
              </a:rPr>
              <a:t>Comparative </a:t>
            </a:r>
            <a:r>
              <a:rPr lang="en-US" sz="2400" b="1" i="1" dirty="0">
                <a:latin typeface="Times New Roman" panose="02020603050405020304" pitchFamily="18" charset="0"/>
                <a:cs typeface="Times New Roman" panose="02020603050405020304" pitchFamily="18" charset="0"/>
              </a:rPr>
              <a:t>advantage </a:t>
            </a:r>
            <a:r>
              <a:rPr lang="en-US" sz="2400" dirty="0">
                <a:latin typeface="Times New Roman" panose="02020603050405020304" pitchFamily="18" charset="0"/>
                <a:cs typeface="Times New Roman" panose="02020603050405020304" pitchFamily="18" charset="0"/>
              </a:rPr>
              <a:t>is a organization´ s ability to produce goods or services at a lower cost than its competitors, which gives the firm the ability to sell its goods or services at a lower price than its competition or to generate a larger margin on sales. Organization uses its resources to specialize in the production of those products that are most productive and profitable.</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Differential advantage </a:t>
            </a:r>
            <a:r>
              <a:rPr lang="en-US" sz="2400" dirty="0">
                <a:latin typeface="Times New Roman" panose="02020603050405020304" pitchFamily="18" charset="0"/>
                <a:cs typeface="Times New Roman" panose="02020603050405020304" pitchFamily="18" charset="0"/>
              </a:rPr>
              <a:t>is created when a organization´s products or services differ from its competitors and are seen as better than a competitor's products </a:t>
            </a:r>
            <a:r>
              <a:rPr lang="en-US" sz="2400" dirty="0" smtClean="0">
                <a:latin typeface="Times New Roman" panose="02020603050405020304" pitchFamily="18" charset="0"/>
                <a:cs typeface="Times New Roman" panose="02020603050405020304" pitchFamily="18" charset="0"/>
              </a:rPr>
              <a:t>by</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customers.</a:t>
            </a:r>
            <a:endParaRPr 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476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Internal environmental factors are events that occur within an organization. </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We distinguish between two groups of internal environmental factors:</a:t>
            </a:r>
          </a:p>
          <a:p>
            <a:pPr marL="0" indent="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Strategic factors</a:t>
            </a:r>
          </a:p>
          <a:p>
            <a:pPr marL="1485900" lvl="2" indent="-342900" algn="just">
              <a:spcBef>
                <a:spcPct val="0"/>
              </a:spcBef>
              <a:defRPr/>
            </a:pPr>
            <a:r>
              <a:rPr lang="cs-CZ" altLang="cs-CZ" sz="2400" dirty="0" smtClean="0">
                <a:solidFill>
                  <a:prstClr val="black"/>
                </a:solidFill>
                <a:latin typeface="Times New Roman" panose="02020603050405020304" pitchFamily="18" charset="0"/>
                <a:cs typeface="Times New Roman" panose="02020603050405020304" pitchFamily="18" charset="0"/>
              </a:rPr>
              <a:t>s</a:t>
            </a:r>
            <a:r>
              <a:rPr lang="en-US" altLang="cs-CZ" sz="2400" dirty="0" err="1" smtClean="0">
                <a:solidFill>
                  <a:prstClr val="black"/>
                </a:solidFill>
                <a:latin typeface="Times New Roman" panose="02020603050405020304" pitchFamily="18" charset="0"/>
                <a:cs typeface="Times New Roman" panose="02020603050405020304" pitchFamily="18" charset="0"/>
              </a:rPr>
              <a:t>trategy</a:t>
            </a:r>
            <a:r>
              <a:rPr lang="en-US" altLang="cs-CZ" sz="2400" dirty="0">
                <a:solidFill>
                  <a:prstClr val="black"/>
                </a:solidFill>
                <a:latin typeface="Times New Roman" panose="02020603050405020304" pitchFamily="18" charset="0"/>
                <a:cs typeface="Times New Roman" panose="02020603050405020304" pitchFamily="18" charset="0"/>
              </a:rPr>
              <a:t>;</a:t>
            </a:r>
          </a:p>
          <a:p>
            <a:pPr marL="1485900" lvl="2" indent="-342900" algn="just">
              <a:spcBef>
                <a:spcPct val="0"/>
              </a:spcBef>
              <a:defRPr/>
            </a:pPr>
            <a:r>
              <a:rPr lang="cs-CZ" altLang="cs-CZ" sz="2400" dirty="0" smtClean="0">
                <a:solidFill>
                  <a:prstClr val="black"/>
                </a:solidFill>
                <a:latin typeface="Times New Roman" panose="02020603050405020304" pitchFamily="18" charset="0"/>
                <a:cs typeface="Times New Roman" panose="02020603050405020304" pitchFamily="18" charset="0"/>
              </a:rPr>
              <a:t>o</a:t>
            </a:r>
            <a:r>
              <a:rPr lang="en-US" altLang="cs-CZ" sz="2400" dirty="0" err="1" smtClean="0">
                <a:solidFill>
                  <a:prstClr val="black"/>
                </a:solidFill>
                <a:latin typeface="Times New Roman" panose="02020603050405020304" pitchFamily="18" charset="0"/>
                <a:cs typeface="Times New Roman" panose="02020603050405020304" pitchFamily="18" charset="0"/>
              </a:rPr>
              <a:t>rganizational</a:t>
            </a:r>
            <a:r>
              <a:rPr lang="en-US" altLang="cs-CZ" sz="2400" dirty="0" smtClean="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structure;</a:t>
            </a:r>
          </a:p>
          <a:p>
            <a:pPr marL="1485900" lvl="2" indent="-342900" algn="just">
              <a:spcBef>
                <a:spcPct val="0"/>
              </a:spcBef>
              <a:defRPr/>
            </a:pPr>
            <a:r>
              <a:rPr lang="cs-CZ" altLang="cs-CZ" sz="2400" dirty="0" smtClean="0">
                <a:solidFill>
                  <a:prstClr val="black"/>
                </a:solidFill>
                <a:latin typeface="Times New Roman" panose="02020603050405020304" pitchFamily="18" charset="0"/>
                <a:cs typeface="Times New Roman" panose="02020603050405020304" pitchFamily="18" charset="0"/>
              </a:rPr>
              <a:t>c</a:t>
            </a:r>
            <a:r>
              <a:rPr lang="en-US" altLang="cs-CZ" sz="2400" dirty="0" err="1" smtClean="0">
                <a:solidFill>
                  <a:prstClr val="black"/>
                </a:solidFill>
                <a:latin typeface="Times New Roman" panose="02020603050405020304" pitchFamily="18" charset="0"/>
                <a:cs typeface="Times New Roman" panose="02020603050405020304" pitchFamily="18" charset="0"/>
              </a:rPr>
              <a:t>ompetitiveness</a:t>
            </a:r>
            <a:r>
              <a:rPr lang="en-US" altLang="cs-CZ" sz="2400" dirty="0">
                <a:solidFill>
                  <a:prstClr val="black"/>
                </a:solidFill>
                <a:latin typeface="Times New Roman" panose="02020603050405020304" pitchFamily="18" charset="0"/>
                <a:cs typeface="Times New Roman" panose="02020603050405020304" pitchFamily="18" charset="0"/>
              </a:rPr>
              <a:t>.</a:t>
            </a:r>
          </a:p>
          <a:p>
            <a:pPr marL="1485900" lvl="2" indent="-342900" algn="just">
              <a:spcBef>
                <a:spcPct val="0"/>
              </a:spcBef>
              <a:buNone/>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1085850" lvl="1" indent="-342900" algn="just">
              <a:spcBef>
                <a:spcPct val="0"/>
              </a:spcBef>
              <a:defRPr/>
            </a:pPr>
            <a:r>
              <a:rPr lang="en-US" altLang="cs-CZ" b="1" i="1" dirty="0">
                <a:solidFill>
                  <a:prstClr val="black"/>
                </a:solidFill>
                <a:latin typeface="Times New Roman" panose="02020603050405020304" pitchFamily="18" charset="0"/>
                <a:cs typeface="Times New Roman" panose="02020603050405020304" pitchFamily="18" charset="0"/>
              </a:rPr>
              <a:t>Organizational factors</a:t>
            </a:r>
          </a:p>
          <a:p>
            <a:pPr marL="1485900" lvl="2" indent="-342900" algn="just">
              <a:spcBef>
                <a:spcPct val="0"/>
              </a:spcBef>
              <a:defRPr/>
            </a:pPr>
            <a:r>
              <a:rPr lang="cs-CZ" altLang="cs-CZ" sz="2400" dirty="0" smtClean="0">
                <a:solidFill>
                  <a:prstClr val="black"/>
                </a:solidFill>
                <a:latin typeface="Times New Roman" panose="02020603050405020304" pitchFamily="18" charset="0"/>
                <a:cs typeface="Times New Roman" panose="02020603050405020304" pitchFamily="18" charset="0"/>
              </a:rPr>
              <a:t>m</a:t>
            </a:r>
            <a:r>
              <a:rPr lang="en-US" altLang="cs-CZ" sz="2400" dirty="0" err="1" smtClean="0">
                <a:solidFill>
                  <a:prstClr val="black"/>
                </a:solidFill>
                <a:latin typeface="Times New Roman" panose="02020603050405020304" pitchFamily="18" charset="0"/>
                <a:cs typeface="Times New Roman" panose="02020603050405020304" pitchFamily="18" charset="0"/>
              </a:rPr>
              <a:t>anagerial</a:t>
            </a:r>
            <a:r>
              <a:rPr lang="en-US" altLang="cs-CZ" sz="2400" dirty="0" smtClean="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team;</a:t>
            </a:r>
          </a:p>
          <a:p>
            <a:pPr marL="1485900" lvl="2" indent="-342900" algn="just">
              <a:spcBef>
                <a:spcPct val="0"/>
              </a:spcBef>
              <a:defRPr/>
            </a:pPr>
            <a:r>
              <a:rPr lang="cs-CZ" altLang="cs-CZ" sz="2400" dirty="0" smtClean="0">
                <a:solidFill>
                  <a:prstClr val="black"/>
                </a:solidFill>
                <a:latin typeface="Times New Roman" panose="02020603050405020304" pitchFamily="18" charset="0"/>
                <a:cs typeface="Times New Roman" panose="02020603050405020304" pitchFamily="18" charset="0"/>
              </a:rPr>
              <a:t>o</a:t>
            </a:r>
            <a:r>
              <a:rPr lang="en-US" altLang="cs-CZ" sz="2400" dirty="0" err="1" smtClean="0">
                <a:solidFill>
                  <a:prstClr val="black"/>
                </a:solidFill>
                <a:latin typeface="Times New Roman" panose="02020603050405020304" pitchFamily="18" charset="0"/>
                <a:cs typeface="Times New Roman" panose="02020603050405020304" pitchFamily="18" charset="0"/>
              </a:rPr>
              <a:t>rganizational</a:t>
            </a:r>
            <a:r>
              <a:rPr lang="en-US" altLang="cs-CZ" sz="2400" dirty="0" smtClean="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resources; </a:t>
            </a:r>
          </a:p>
          <a:p>
            <a:pPr marL="1485900" lvl="2" indent="-342900" algn="just">
              <a:spcBef>
                <a:spcPct val="0"/>
              </a:spcBef>
              <a:defRPr/>
            </a:pPr>
            <a:r>
              <a:rPr lang="cs-CZ" altLang="cs-CZ" sz="2400" dirty="0" err="1" smtClean="0">
                <a:solidFill>
                  <a:prstClr val="black"/>
                </a:solidFill>
                <a:latin typeface="Times New Roman" panose="02020603050405020304" pitchFamily="18" charset="0"/>
                <a:cs typeface="Times New Roman" panose="02020603050405020304" pitchFamily="18" charset="0"/>
              </a:rPr>
              <a:t>organizational</a:t>
            </a:r>
            <a:r>
              <a:rPr lang="en-US" altLang="cs-CZ" sz="2400" dirty="0" smtClean="0">
                <a:solidFill>
                  <a:prstClr val="black"/>
                </a:solidFill>
                <a:latin typeface="Times New Roman" panose="02020603050405020304" pitchFamily="18" charset="0"/>
                <a:cs typeface="Times New Roman" panose="02020603050405020304" pitchFamily="18" charset="0"/>
              </a:rPr>
              <a:t> </a:t>
            </a:r>
            <a:r>
              <a:rPr lang="en-US" altLang="cs-CZ" sz="2400" dirty="0">
                <a:solidFill>
                  <a:prstClr val="black"/>
                </a:solidFill>
                <a:latin typeface="Times New Roman" panose="02020603050405020304" pitchFamily="18" charset="0"/>
                <a:cs typeface="Times New Roman" panose="02020603050405020304" pitchFamily="18" charset="0"/>
              </a:rPr>
              <a:t>culture.</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5413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Strategy</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smtClean="0">
                <a:latin typeface="Times New Roman" panose="02020603050405020304" pitchFamily="18" charset="0"/>
                <a:cs typeface="Times New Roman" panose="02020603050405020304" pitchFamily="18" charset="0"/>
              </a:rPr>
              <a:t>Strategy</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is a process that can allow an organization to concentrate its resources on the optimal opportunities with the objectives of increasing sales and achieving a sustainable competitive advantage.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Strategy is a specific group of decisions that managers take to maximize their companies´ performance. There are different levels of such decisions: </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Mission</a:t>
            </a:r>
            <a:r>
              <a:rPr lang="en-US" altLang="cs-CZ" dirty="0">
                <a:latin typeface="Times New Roman" panose="02020603050405020304" pitchFamily="18" charset="0"/>
                <a:cs typeface="Times New Roman" panose="02020603050405020304" pitchFamily="18" charset="0"/>
              </a:rPr>
              <a:t> – a guideline stating what the </a:t>
            </a:r>
            <a:r>
              <a:rPr lang="en-US" altLang="cs-CZ" dirty="0" err="1" smtClean="0">
                <a:latin typeface="Times New Roman" panose="02020603050405020304" pitchFamily="18" charset="0"/>
                <a:cs typeface="Times New Roman" panose="02020603050405020304" pitchFamily="18" charset="0"/>
              </a:rPr>
              <a:t>organizat</a:t>
            </a:r>
            <a:r>
              <a:rPr lang="cs-CZ" altLang="cs-CZ" dirty="0" smtClean="0">
                <a:latin typeface="Times New Roman" panose="02020603050405020304" pitchFamily="18" charset="0"/>
                <a:cs typeface="Times New Roman" panose="02020603050405020304" pitchFamily="18" charset="0"/>
              </a:rPr>
              <a:t>i</a:t>
            </a:r>
            <a:r>
              <a:rPr lang="en-US" altLang="cs-CZ" dirty="0" smtClean="0">
                <a:latin typeface="Times New Roman" panose="02020603050405020304" pitchFamily="18" charset="0"/>
                <a:cs typeface="Times New Roman" panose="02020603050405020304" pitchFamily="18" charset="0"/>
              </a:rPr>
              <a:t>on </a:t>
            </a:r>
            <a:r>
              <a:rPr lang="en-US" altLang="cs-CZ" dirty="0">
                <a:latin typeface="Times New Roman" panose="02020603050405020304" pitchFamily="18" charset="0"/>
                <a:cs typeface="Times New Roman" panose="02020603050405020304" pitchFamily="18" charset="0"/>
              </a:rPr>
              <a:t>seeks to do and become/achieve over the long term. A mission is set by senior managers or organization´s founder.</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Strategic intent </a:t>
            </a:r>
            <a:r>
              <a:rPr lang="en-US" altLang="cs-CZ" dirty="0">
                <a:latin typeface="Times New Roman" panose="02020603050405020304" pitchFamily="18" charset="0"/>
                <a:cs typeface="Times New Roman" panose="02020603050405020304" pitchFamily="18" charset="0"/>
              </a:rPr>
              <a:t>– consists of the goals that stretch the organization´s performance credibly. Employees believe that the goals can be reached and will work toward their achievement.</a:t>
            </a:r>
          </a:p>
          <a:p>
            <a:pPr marL="1028700" lvl="1" algn="just">
              <a:spcBef>
                <a:spcPct val="0"/>
              </a:spcBef>
              <a:defRPr/>
            </a:pPr>
            <a:r>
              <a:rPr lang="en-US" altLang="cs-CZ" b="1" i="1" dirty="0">
                <a:latin typeface="Times New Roman" panose="02020603050405020304" pitchFamily="18" charset="0"/>
                <a:cs typeface="Times New Roman" panose="02020603050405020304" pitchFamily="18" charset="0"/>
              </a:rPr>
              <a:t>Objectives</a:t>
            </a:r>
            <a:r>
              <a:rPr lang="en-US" altLang="cs-CZ" dirty="0">
                <a:latin typeface="Times New Roman" panose="02020603050405020304" pitchFamily="18" charset="0"/>
                <a:cs typeface="Times New Roman" panose="02020603050405020304" pitchFamily="18" charset="0"/>
              </a:rPr>
              <a:t> – are specific performance targets. Mission and strategic intent in turn set objectives. </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4709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smtClean="0">
                <a:latin typeface="Times New Roman" panose="02020603050405020304" pitchFamily="18" charset="0"/>
                <a:cs typeface="Times New Roman" panose="02020603050405020304" pitchFamily="18" charset="0"/>
              </a:rPr>
              <a:t>Strategy</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Levels</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of</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strategies</a:t>
            </a:r>
            <a:endParaRPr lang="cs-CZ" sz="23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Corporate strategy </a:t>
            </a:r>
            <a:r>
              <a:rPr lang="en-US" sz="2300" dirty="0">
                <a:latin typeface="Times New Roman" panose="02020603050405020304" pitchFamily="18" charset="0"/>
                <a:cs typeface="Times New Roman" panose="02020603050405020304" pitchFamily="18" charset="0"/>
              </a:rPr>
              <a:t>applies at the level of a organization engaged in different business segments. It essentially defines the portfolio of businesses in which the organization wants to be and the resource allocation patterns among those businesses. At this level businesses need to ask the question: „Which business should we be in?“</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Business strategy </a:t>
            </a:r>
            <a:r>
              <a:rPr lang="en-US" sz="2300" dirty="0">
                <a:latin typeface="Times New Roman" panose="02020603050405020304" pitchFamily="18" charset="0"/>
                <a:cs typeface="Times New Roman" panose="02020603050405020304" pitchFamily="18" charset="0"/>
              </a:rPr>
              <a:t>is then used as an umbrella term to denote the broad range of strategic options open to the organization, including both organizational and functional management strategy, product/market strategies, and diversification strategies.  At this level the businesses need to ask the question: „How do we compete?“</a:t>
            </a:r>
          </a:p>
          <a:p>
            <a:pPr marL="285750" indent="-285750" algn="just">
              <a:spcBef>
                <a:spcPct val="0"/>
              </a:spcBef>
              <a:defRPr/>
            </a:pPr>
            <a:endParaRPr lang="en-US" sz="23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b="1" i="1" dirty="0">
                <a:latin typeface="Times New Roman" panose="02020603050405020304" pitchFamily="18" charset="0"/>
                <a:cs typeface="Times New Roman" panose="02020603050405020304" pitchFamily="18" charset="0"/>
              </a:rPr>
              <a:t>Functional strategy </a:t>
            </a:r>
            <a:r>
              <a:rPr lang="en-US" sz="2300" dirty="0">
                <a:latin typeface="Times New Roman" panose="02020603050405020304" pitchFamily="18" charset="0"/>
                <a:cs typeface="Times New Roman" panose="02020603050405020304" pitchFamily="18" charset="0"/>
              </a:rPr>
              <a:t>is an area of operational management based on a specific department or discipline within an organization, such as human resources, finance or marketing.</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0149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structure</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Organizational structure refers to the way that an organization arranges people and jobs so that its work can be performed and its goals can be met.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Organizational structure determines how the roles, power and responsibilities are assigned, controlled and coordinated, and how information flows between the different levels of management.</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centralized structure, the top layer of management has most of the decision-making power and has tight control over departments and divisions.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In a decentralized structure, the decision-making power is distributed and the departments and divisions may have different degrees of independence.</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1271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structure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Factors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influencing</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structure</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organizational structure of any organization depends on many factors including:</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work it does;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Its size in terms of employees;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Revenue;</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geographic dispersion of its facilities;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The range of its businesses;</a:t>
            </a:r>
          </a:p>
          <a:p>
            <a:pPr marL="1028700" lvl="1" algn="just">
              <a:spcBef>
                <a:spcPct val="0"/>
              </a:spcBef>
              <a:defRPr/>
            </a:pPr>
            <a:endParaRPr lang="en-US" dirty="0">
              <a:latin typeface="Times New Roman" panose="02020603050405020304" pitchFamily="18" charset="0"/>
              <a:cs typeface="Times New Roman" panose="02020603050405020304" pitchFamily="18" charset="0"/>
            </a:endParaRPr>
          </a:p>
          <a:p>
            <a:pPr marL="1028700" lvl="1" algn="just">
              <a:spcBef>
                <a:spcPct val="0"/>
              </a:spcBef>
              <a:defRPr/>
            </a:pPr>
            <a:r>
              <a:rPr lang="en-US" dirty="0">
                <a:latin typeface="Times New Roman" panose="02020603050405020304" pitchFamily="18" charset="0"/>
                <a:cs typeface="Times New Roman" panose="02020603050405020304" pitchFamily="18" charset="0"/>
              </a:rPr>
              <a:t> Organization´s objectives and strategy.</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1391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300" b="1" dirty="0" err="1" smtClean="0">
                <a:latin typeface="Times New Roman" panose="02020603050405020304" pitchFamily="18" charset="0"/>
                <a:cs typeface="Times New Roman" panose="02020603050405020304" pitchFamily="18" charset="0"/>
              </a:rPr>
              <a:t>Organizational</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structure</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Types</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of</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organizational</a:t>
            </a:r>
            <a:r>
              <a:rPr lang="cs-CZ" sz="2300" b="1" dirty="0" smtClean="0">
                <a:latin typeface="Times New Roman" panose="02020603050405020304" pitchFamily="18" charset="0"/>
                <a:cs typeface="Times New Roman" panose="02020603050405020304" pitchFamily="18" charset="0"/>
              </a:rPr>
              <a:t> </a:t>
            </a:r>
            <a:r>
              <a:rPr lang="cs-CZ" sz="2300" b="1" dirty="0" err="1" smtClean="0">
                <a:latin typeface="Times New Roman" panose="02020603050405020304" pitchFamily="18" charset="0"/>
                <a:cs typeface="Times New Roman" panose="02020603050405020304" pitchFamily="18" charset="0"/>
              </a:rPr>
              <a:t>structures</a:t>
            </a:r>
            <a:endParaRPr lang="cs-CZ" sz="23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3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300" dirty="0">
                <a:latin typeface="Times New Roman" panose="02020603050405020304" pitchFamily="18" charset="0"/>
                <a:cs typeface="Times New Roman" panose="02020603050405020304" pitchFamily="18" charset="0"/>
              </a:rPr>
              <a:t>There are multiple structural variations that organizations can take on, but there are a few basic principles that apply and a small number of common patterns:</a:t>
            </a:r>
            <a:endParaRPr lang="cs-CZ" sz="23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Traditional organizational structure</a:t>
            </a:r>
          </a:p>
          <a:p>
            <a:pPr marL="1428750" lvl="2" algn="just">
              <a:spcBef>
                <a:spcPct val="0"/>
              </a:spcBef>
              <a:defRPr/>
            </a:pPr>
            <a:r>
              <a:rPr lang="en-US" sz="2300" dirty="0">
                <a:latin typeface="Times New Roman" panose="02020603050405020304" pitchFamily="18" charset="0"/>
                <a:cs typeface="Times New Roman" panose="02020603050405020304" pitchFamily="18" charset="0"/>
              </a:rPr>
              <a:t>Line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Line and staff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Functional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Geographic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Product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428750" lvl="2" algn="just">
              <a:spcBef>
                <a:spcPct val="0"/>
              </a:spcBef>
              <a:defRPr/>
            </a:pPr>
            <a:r>
              <a:rPr lang="en-US" sz="2300" dirty="0">
                <a:latin typeface="Times New Roman" panose="02020603050405020304" pitchFamily="18" charset="0"/>
                <a:cs typeface="Times New Roman" panose="02020603050405020304" pitchFamily="18" charset="0"/>
              </a:rPr>
              <a:t>Customer/market organizational structure</a:t>
            </a:r>
            <a:r>
              <a:rPr lang="cs-CZ" sz="2300" dirty="0">
                <a:latin typeface="Times New Roman" panose="02020603050405020304" pitchFamily="18" charset="0"/>
                <a:cs typeface="Times New Roman" panose="02020603050405020304" pitchFamily="18" charset="0"/>
              </a:rPr>
              <a:t>,</a:t>
            </a:r>
            <a:endParaRPr lang="en-US" sz="2300"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Project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Matrix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Committee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Divisional organizational structure</a:t>
            </a:r>
            <a:r>
              <a:rPr lang="cs-CZ" sz="2300" b="1" i="1" dirty="0">
                <a:latin typeface="Times New Roman" panose="02020603050405020304" pitchFamily="18" charset="0"/>
                <a:cs typeface="Times New Roman" panose="02020603050405020304" pitchFamily="18" charset="0"/>
              </a:rPr>
              <a:t>;</a:t>
            </a:r>
            <a:endParaRPr lang="en-US" sz="2300" b="1" i="1" dirty="0">
              <a:latin typeface="Times New Roman" panose="02020603050405020304" pitchFamily="18" charset="0"/>
              <a:cs typeface="Times New Roman" panose="02020603050405020304" pitchFamily="18" charset="0"/>
            </a:endParaRPr>
          </a:p>
          <a:p>
            <a:pPr marL="1028700" lvl="1" algn="just">
              <a:spcBef>
                <a:spcPct val="0"/>
              </a:spcBef>
              <a:defRPr/>
            </a:pPr>
            <a:r>
              <a:rPr lang="en-US" sz="2300" b="1" i="1" dirty="0">
                <a:latin typeface="Times New Roman" panose="02020603050405020304" pitchFamily="18" charset="0"/>
                <a:cs typeface="Times New Roman" panose="02020603050405020304" pitchFamily="18" charset="0"/>
              </a:rPr>
              <a:t>Hybrid organizational structure.</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629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Competitiveness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Competitiveness refers to the ability of organizations to compete in domestic and global markets.</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Competitiveness is an ability of a organization or a nation to offer products that meet the quality standards of the local and world markets at prices that are competitive and provide adequate returns on the resources employed or consumed in producing them.</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Competitiveness is a holistic concept which takes a whole set of issues and concerns from the ultimate output to the users to the processes that generate that output and in due course takes cognizance of the basic inputs.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8002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Competitiveness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Levels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competitiveness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Country competitiveness </a:t>
            </a:r>
            <a:r>
              <a:rPr lang="en-US" sz="2400" dirty="0">
                <a:latin typeface="Times New Roman" panose="02020603050405020304" pitchFamily="18" charset="0"/>
                <a:cs typeface="Times New Roman" panose="02020603050405020304" pitchFamily="18" charset="0"/>
              </a:rPr>
              <a:t>– the goal of competitiveness is to maintain and increase the real income of its citizens, usually reflected in the standard of living of the country.</a:t>
            </a:r>
          </a:p>
          <a:p>
            <a:pPr marL="285750" indent="-285750" algn="just">
              <a:spcBef>
                <a:spcPct val="0"/>
              </a:spcBef>
              <a:buNone/>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Industry competitiveness </a:t>
            </a:r>
            <a:r>
              <a:rPr lang="en-US" sz="2400" dirty="0">
                <a:latin typeface="Times New Roman" panose="02020603050405020304" pitchFamily="18" charset="0"/>
                <a:cs typeface="Times New Roman" panose="02020603050405020304" pitchFamily="18" charset="0"/>
              </a:rPr>
              <a:t>– focuses on collective circumstances in particular industry and on the behaviors of companies in that particular industry.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Company competitiveness </a:t>
            </a:r>
            <a:r>
              <a:rPr lang="en-US" sz="2400" dirty="0">
                <a:latin typeface="Times New Roman" panose="02020603050405020304" pitchFamily="18" charset="0"/>
                <a:cs typeface="Times New Roman" panose="02020603050405020304" pitchFamily="18" charset="0"/>
              </a:rPr>
              <a:t>– focuses on individual organizations and their strategies for operations, resource positions etc.</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6079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Competitiveness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Pillars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competitiveness</a:t>
            </a:r>
            <a:endParaRPr lang="cs-CZ" sz="2400" b="1" dirty="0" smtClean="0">
              <a:latin typeface="Times New Roman" panose="02020603050405020304" pitchFamily="18" charset="0"/>
              <a:cs typeface="Times New Roman" panose="02020603050405020304" pitchFamily="18" charset="0"/>
            </a:endParaRPr>
          </a:p>
          <a:p>
            <a:pPr marL="0" indent="0" algn="just">
              <a:spcBef>
                <a:spcPct val="0"/>
              </a:spcBef>
              <a:buNone/>
              <a:defRPr/>
            </a:pP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Assets</a:t>
            </a:r>
            <a:r>
              <a:rPr lang="en-US" sz="2400" dirty="0">
                <a:latin typeface="Times New Roman" panose="02020603050405020304" pitchFamily="18" charset="0"/>
                <a:cs typeface="Times New Roman" panose="02020603050405020304" pitchFamily="18" charset="0"/>
              </a:rPr>
              <a:t> – brand, reputation, culture, systems, human resources, technology, tangible resources.</a:t>
            </a:r>
          </a:p>
          <a:p>
            <a:pPr marL="285750" indent="-285750" algn="just">
              <a:spcBef>
                <a:spcPct val="0"/>
              </a:spcBef>
              <a:buNone/>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Processes</a:t>
            </a:r>
            <a:r>
              <a:rPr lang="en-US" sz="2400" dirty="0">
                <a:latin typeface="Times New Roman" panose="02020603050405020304" pitchFamily="18" charset="0"/>
                <a:cs typeface="Times New Roman" panose="02020603050405020304" pitchFamily="18" charset="0"/>
              </a:rPr>
              <a:t> – strategy, innovations, quality, flexibility, adaptability, persuasion power, IT applications, managing relationships, design and deploy talents, marketing, manufacturing.</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Performance</a:t>
            </a:r>
            <a:r>
              <a:rPr lang="en-US" sz="2400" dirty="0">
                <a:latin typeface="Times New Roman" panose="02020603050405020304" pitchFamily="18" charset="0"/>
                <a:cs typeface="Times New Roman" panose="02020603050405020304" pitchFamily="18" charset="0"/>
              </a:rPr>
              <a:t> – profitability, price, cost, variety, range, productivity, market share, customer satisfaction, value creation.</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5471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smtClean="0">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20" y="1078225"/>
            <a:ext cx="10066762" cy="45539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Internal business environment refers to the environment within the organization.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Internal business environment  (internal environmental factors) is within the control of organization. The environment is related to the core competencies and competitive advantages of organization.</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internal environment, associated with the employees of the organization, defines the relation between the organization as a social system and the organizational members with their individual attributes. The internal business environment is composed of strategic factors and organizational factors.</a:t>
            </a: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9488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Managerial</a:t>
            </a:r>
            <a:r>
              <a:rPr lang="cs-CZ" sz="2400" b="1" dirty="0" smtClean="0">
                <a:latin typeface="Times New Roman" panose="02020603050405020304" pitchFamily="18" charset="0"/>
                <a:cs typeface="Times New Roman" panose="02020603050405020304" pitchFamily="18" charset="0"/>
              </a:rPr>
              <a:t> team</a:t>
            </a: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Manage</a:t>
            </a:r>
            <a:r>
              <a:rPr lang="cs-CZ" sz="2400" dirty="0" err="1" smtClean="0">
                <a:latin typeface="Times New Roman" panose="02020603050405020304" pitchFamily="18" charset="0"/>
                <a:cs typeface="Times New Roman" panose="02020603050405020304" pitchFamily="18" charset="0"/>
              </a:rPr>
              <a:t>rial</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team is generally a team of individuals at the highest level of organizational management who have the day-to-day responsibilities of managing a organization.</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smtClean="0">
                <a:latin typeface="Times New Roman" panose="02020603050405020304" pitchFamily="18" charset="0"/>
                <a:cs typeface="Times New Roman" panose="02020603050405020304" pitchFamily="18" charset="0"/>
              </a:rPr>
              <a:t>Manage</a:t>
            </a:r>
            <a:r>
              <a:rPr lang="cs-CZ" sz="2400" dirty="0" err="1" smtClean="0">
                <a:latin typeface="Times New Roman" panose="02020603050405020304" pitchFamily="18" charset="0"/>
                <a:cs typeface="Times New Roman" panose="02020603050405020304" pitchFamily="18" charset="0"/>
              </a:rPr>
              <a:t>rial</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team is chosen and appointed by the board of directors.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a:t>
            </a:r>
            <a:r>
              <a:rPr lang="en-US" sz="2400" dirty="0" smtClean="0">
                <a:latin typeface="Times New Roman" panose="02020603050405020304" pitchFamily="18" charset="0"/>
                <a:cs typeface="Times New Roman" panose="02020603050405020304" pitchFamily="18" charset="0"/>
              </a:rPr>
              <a:t>manage</a:t>
            </a:r>
            <a:r>
              <a:rPr lang="cs-CZ" sz="2400" dirty="0" err="1" smtClean="0">
                <a:latin typeface="Times New Roman" panose="02020603050405020304" pitchFamily="18" charset="0"/>
                <a:cs typeface="Times New Roman" panose="02020603050405020304" pitchFamily="18" charset="0"/>
              </a:rPr>
              <a:t>rial</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team works in the business whilst the board works on the business.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6506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Managerial</a:t>
            </a:r>
            <a:r>
              <a:rPr lang="cs-CZ" sz="2400" b="1" dirty="0" smtClean="0">
                <a:latin typeface="Times New Roman" panose="02020603050405020304" pitchFamily="18" charset="0"/>
                <a:cs typeface="Times New Roman" panose="02020603050405020304" pitchFamily="18" charset="0"/>
              </a:rPr>
              <a:t> team: </a:t>
            </a:r>
            <a:r>
              <a:rPr lang="cs-CZ" sz="2400" b="1" dirty="0" err="1" smtClean="0">
                <a:latin typeface="Times New Roman" panose="02020603050405020304" pitchFamily="18" charset="0"/>
                <a:cs typeface="Times New Roman" panose="02020603050405020304" pitchFamily="18" charset="0"/>
              </a:rPr>
              <a:t>Positions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at</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the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managerial</a:t>
            </a:r>
            <a:r>
              <a:rPr lang="cs-CZ" sz="2400" b="1" dirty="0" smtClean="0">
                <a:latin typeface="Times New Roman" panose="02020603050405020304" pitchFamily="18" charset="0"/>
                <a:cs typeface="Times New Roman" panose="02020603050405020304" pitchFamily="18" charset="0"/>
              </a:rPr>
              <a:t> team</a:t>
            </a: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Executive Officer CEO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Financial Officer CFO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Marketing Officer CMO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Security Officer CSO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Information Officer CIO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General Counsel</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Operations Officer COO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Procurement Officer CPO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Revenue Officer CRO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Technology Officer CTO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Visionary Officer CVO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Human Resources Officer CHRO</a:t>
            </a: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Chief Learning Officer CLO</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02818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Managerial</a:t>
            </a:r>
            <a:r>
              <a:rPr lang="cs-CZ" sz="2400" b="1" dirty="0" smtClean="0">
                <a:latin typeface="Times New Roman" panose="02020603050405020304" pitchFamily="18" charset="0"/>
                <a:cs typeface="Times New Roman" panose="02020603050405020304" pitchFamily="18" charset="0"/>
              </a:rPr>
              <a:t> team: Management </a:t>
            </a:r>
            <a:r>
              <a:rPr lang="cs-CZ" sz="2400" b="1" dirty="0" err="1" smtClean="0">
                <a:latin typeface="Times New Roman" panose="02020603050405020304" pitchFamily="18" charset="0"/>
                <a:cs typeface="Times New Roman" panose="02020603050405020304" pitchFamily="18" charset="0"/>
              </a:rPr>
              <a:t>competence</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Management competence is without doubt a key factor in developing strategies to further an organization´s mission, in achieving an organization´s objectives and in improving its performance.</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Business organization success is considered in terms of both financial and non-financial measures and is shown to depend upon the organization achieving certain critical success factors, which, in turn, depends upon the organization´s capacity to maintain and develop core competences. </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The effectiveness of teams depends upon both the competences and personalities of team members along with a wide range of organizational characteristics.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7393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These are all the physical or human inputs used in the organization to create outputs in the organization of product or services through a transformation process.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resources are all assets that are available to a business organization for use during the production process. </a:t>
            </a:r>
            <a:r>
              <a:rPr lang="en-US" altLang="cs-CZ" sz="2400" dirty="0">
                <a:latin typeface="Times New Roman" panose="02020603050405020304" pitchFamily="18" charset="0"/>
                <a:cs typeface="Times New Roman" panose="02020603050405020304" pitchFamily="18" charset="0"/>
              </a:rPr>
              <a:t>Organizational resources are combined, used and transformed into finished products during the production process </a:t>
            </a: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cost and availability of these resources are important factors that determine the success of an organizations policy and strategy. Organizational behavior demonstrates as a result of influences and forces operating in the internal environment of determine the ability or constraints in the usage of resources.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09212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resources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These are all the physical or human inputs used in the organization to create outputs in the organization of product or services through a transformation process.</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resources are all assets that are available to a business organization for use during the production process. </a:t>
            </a:r>
            <a:r>
              <a:rPr lang="en-US" altLang="cs-CZ" sz="2400" dirty="0">
                <a:latin typeface="Times New Roman" panose="02020603050405020304" pitchFamily="18" charset="0"/>
                <a:cs typeface="Times New Roman" panose="02020603050405020304" pitchFamily="18" charset="0"/>
              </a:rPr>
              <a:t>Organizational resources are combined, used and transformed into finished products during the production process </a:t>
            </a: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cost and availability of these resources are important factors that determine the success of an organizations policy and strategy. Organizational behavior demonstrates as a result of influences and forces operating in the internal environment of determine the ability or constraints in the usage of resources.</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07525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culture</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Organizational culture defines employee behavior in the internal environment and shows how well the organization will adapt to the external environment.</a:t>
            </a:r>
          </a:p>
          <a:p>
            <a:pPr marL="285750" indent="-285750" algn="just">
              <a:spcBef>
                <a:spcPct val="0"/>
              </a:spcBef>
              <a:buNone/>
              <a:defRPr/>
            </a:pPr>
            <a:endParaRPr lang="en-US"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culture can be defined as the set of key values, beliefs, understanding and norms shared by members of an organization.</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The concept of organizational culture helps managers understand hidden and complex aspects of organizational life.</a:t>
            </a:r>
          </a:p>
          <a:p>
            <a:pPr marL="342900" indent="-342900" algn="just">
              <a:spcBef>
                <a:spcPct val="0"/>
              </a:spcBef>
              <a:defRPr/>
            </a:pPr>
            <a:endParaRPr lang="en-US" altLang="cs-CZ" sz="2400" dirty="0">
              <a:solidFill>
                <a:prstClr val="black"/>
              </a:solidFill>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solidFill>
                  <a:prstClr val="black"/>
                </a:solidFill>
                <a:latin typeface="Times New Roman" panose="02020603050405020304" pitchFamily="18" charset="0"/>
                <a:cs typeface="Times New Roman" panose="02020603050405020304" pitchFamily="18" charset="0"/>
              </a:rPr>
              <a:t>Organizational culture is a pattern of shared values and assumptions about how things are done within the organization. This pattern is learned by members as they cope with external and internal problems and is taught to new members as a suitable way to perceive, think and feel.</a:t>
            </a: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5486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culture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Elements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levels</a:t>
            </a:r>
            <a:r>
              <a:rPr lang="cs-CZ" sz="2400" b="1" dirty="0" smtClean="0">
                <a:latin typeface="Times New Roman" panose="02020603050405020304" pitchFamily="18" charset="0"/>
                <a:cs typeface="Times New Roman" panose="02020603050405020304" pitchFamily="18" charset="0"/>
              </a:rPr>
              <a:t> and </a:t>
            </a:r>
            <a:r>
              <a:rPr lang="cs-CZ" sz="2400" b="1" dirty="0" err="1" smtClean="0">
                <a:latin typeface="Times New Roman" panose="02020603050405020304" pitchFamily="18" charset="0"/>
                <a:cs typeface="Times New Roman" panose="02020603050405020304" pitchFamily="18" charset="0"/>
              </a:rPr>
              <a:t>dimension</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culure</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Organizational culture includes these elements:</a:t>
            </a:r>
          </a:p>
          <a:p>
            <a:pPr marL="1028700" lvl="1" algn="just">
              <a:spcBef>
                <a:spcPct val="0"/>
              </a:spcBef>
              <a:defRPr/>
            </a:pPr>
            <a:r>
              <a:rPr lang="en-US" altLang="cs-CZ" i="1" dirty="0">
                <a:latin typeface="Times New Roman" panose="02020603050405020304" pitchFamily="18" charset="0"/>
                <a:cs typeface="Times New Roman" panose="02020603050405020304" pitchFamily="18" charset="0"/>
              </a:rPr>
              <a:t>Habits</a:t>
            </a:r>
            <a:r>
              <a:rPr lang="cs-CZ" altLang="cs-CZ" i="1" dirty="0">
                <a:latin typeface="Times New Roman" panose="02020603050405020304" pitchFamily="18" charset="0"/>
                <a:cs typeface="Times New Roman" panose="02020603050405020304" pitchFamily="18" charset="0"/>
              </a:rPr>
              <a:t>;</a:t>
            </a:r>
            <a:endParaRPr lang="en-US" altLang="cs-CZ" i="1"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Attitudes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Deep-seated values of the business organization</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Levels of organizational culture are: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Artifacts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Espoused values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Basic underlying assumptions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i="1" dirty="0">
                <a:latin typeface="Times New Roman" panose="02020603050405020304" pitchFamily="18" charset="0"/>
                <a:cs typeface="Times New Roman" panose="02020603050405020304" pitchFamily="18" charset="0"/>
              </a:rPr>
              <a:t>Two dimensions of organizational culture:</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Climate-morale</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Involvement</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6772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25461"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Internal Environmental Factors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culture</a:t>
            </a:r>
            <a:r>
              <a:rPr lang="cs-CZ" sz="2400" b="1" dirty="0" smtClean="0">
                <a:latin typeface="Times New Roman" panose="02020603050405020304" pitchFamily="18" charset="0"/>
                <a:cs typeface="Times New Roman" panose="02020603050405020304" pitchFamily="18" charset="0"/>
              </a:rPr>
              <a:t>: Major </a:t>
            </a:r>
            <a:r>
              <a:rPr lang="cs-CZ" sz="2400" b="1" dirty="0" err="1" smtClean="0">
                <a:latin typeface="Times New Roman" panose="02020603050405020304" pitchFamily="18" charset="0"/>
                <a:cs typeface="Times New Roman" panose="02020603050405020304" pitchFamily="18" charset="0"/>
              </a:rPr>
              <a:t>resources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organizational</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culure</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Beliefs, values and assumptions of the founders of organizations.</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Learning experiences of group members as organizations change.</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New beliefs, values and assumptions introduced into the organization by new members or leaders</a:t>
            </a:r>
            <a:r>
              <a:rPr lang="cs-CZ" altLang="cs-CZ" sz="2400" dirty="0">
                <a:latin typeface="Times New Roman" panose="02020603050405020304" pitchFamily="18" charset="0"/>
                <a:cs typeface="Times New Roman" panose="02020603050405020304" pitchFamily="18" charset="0"/>
              </a:rPr>
              <a:t>.</a:t>
            </a: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5211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141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Resources and Capabilities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Resources are an organization’s assets and are thus the basic building blocks of the organization.</a:t>
            </a:r>
            <a:r>
              <a:rPr lang="cs-CZ" altLang="cs-CZ" sz="240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They include </a:t>
            </a:r>
            <a:r>
              <a:rPr lang="en-US" altLang="cs-CZ" sz="2400" b="1" dirty="0">
                <a:latin typeface="Times New Roman" panose="02020603050405020304" pitchFamily="18" charset="0"/>
                <a:cs typeface="Times New Roman" panose="02020603050405020304" pitchFamily="18" charset="0"/>
              </a:rPr>
              <a:t>tangible assets</a:t>
            </a:r>
            <a:r>
              <a:rPr lang="en-US" altLang="cs-CZ" sz="2400" dirty="0">
                <a:latin typeface="Times New Roman" panose="02020603050405020304" pitchFamily="18" charset="0"/>
                <a:cs typeface="Times New Roman" panose="02020603050405020304" pitchFamily="18" charset="0"/>
              </a:rPr>
              <a:t>, such as its </a:t>
            </a:r>
            <a:r>
              <a:rPr lang="en-US" altLang="cs-CZ" sz="2400" i="1" dirty="0">
                <a:latin typeface="Times New Roman" panose="02020603050405020304" pitchFamily="18" charset="0"/>
                <a:cs typeface="Times New Roman" panose="02020603050405020304" pitchFamily="18" charset="0"/>
              </a:rPr>
              <a:t>plant, equipment, finances, and location, human</a:t>
            </a:r>
            <a:r>
              <a:rPr lang="cs-CZ" altLang="cs-CZ" sz="2400" i="1" dirty="0">
                <a:latin typeface="Times New Roman" panose="02020603050405020304" pitchFamily="18" charset="0"/>
                <a:cs typeface="Times New Roman" panose="02020603050405020304" pitchFamily="18" charset="0"/>
              </a:rPr>
              <a:t> </a:t>
            </a:r>
            <a:r>
              <a:rPr lang="en-US" altLang="cs-CZ" sz="2400" i="1" dirty="0">
                <a:latin typeface="Times New Roman" panose="02020603050405020304" pitchFamily="18" charset="0"/>
                <a:cs typeface="Times New Roman" panose="02020603050405020304" pitchFamily="18" charset="0"/>
              </a:rPr>
              <a:t>assets, in terms of the number of employees, their skills, and motivation</a:t>
            </a:r>
            <a:r>
              <a:rPr lang="en-US" altLang="cs-CZ" sz="2400" dirty="0">
                <a:latin typeface="Times New Roman" panose="02020603050405020304" pitchFamily="18" charset="0"/>
                <a:cs typeface="Times New Roman" panose="02020603050405020304" pitchFamily="18" charset="0"/>
              </a:rPr>
              <a:t>, and </a:t>
            </a:r>
            <a:r>
              <a:rPr lang="en-US" altLang="cs-CZ" sz="2400" b="1" dirty="0">
                <a:latin typeface="Times New Roman" panose="02020603050405020304" pitchFamily="18" charset="0"/>
                <a:cs typeface="Times New Roman" panose="02020603050405020304" pitchFamily="18" charset="0"/>
              </a:rPr>
              <a:t>intangible assets</a:t>
            </a:r>
            <a:r>
              <a:rPr lang="en-US" altLang="cs-CZ" sz="2400" dirty="0">
                <a:latin typeface="Times New Roman" panose="02020603050405020304" pitchFamily="18" charset="0"/>
                <a:cs typeface="Times New Roman" panose="02020603050405020304" pitchFamily="18" charset="0"/>
              </a:rPr>
              <a:t>,</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such as its </a:t>
            </a:r>
            <a:r>
              <a:rPr lang="en-US" altLang="cs-CZ" sz="2400" i="1" dirty="0">
                <a:latin typeface="Times New Roman" panose="02020603050405020304" pitchFamily="18" charset="0"/>
                <a:cs typeface="Times New Roman" panose="02020603050405020304" pitchFamily="18" charset="0"/>
              </a:rPr>
              <a:t>technology (patents and copyrights), culture, and reputation</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Capabilities</a:t>
            </a:r>
            <a:r>
              <a:rPr lang="en-US" altLang="cs-CZ" sz="2400" dirty="0">
                <a:latin typeface="Times New Roman" panose="02020603050405020304" pitchFamily="18" charset="0"/>
                <a:cs typeface="Times New Roman" panose="02020603050405020304" pitchFamily="18" charset="0"/>
              </a:rPr>
              <a:t> refer to</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 corporation’s ability to exploit its resources. </a:t>
            </a:r>
            <a:endParaRPr lang="cs-CZ"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altLang="cs-CZ" sz="2400" dirty="0">
              <a:latin typeface="Times New Roman" panose="02020603050405020304" pitchFamily="18" charset="0"/>
              <a:cs typeface="Times New Roman" panose="02020603050405020304" pitchFamily="18" charset="0"/>
            </a:endParaRPr>
          </a:p>
          <a:p>
            <a:pPr marL="269875" lvl="1" indent="-269875" algn="just">
              <a:spcBef>
                <a:spcPct val="0"/>
              </a:spcBef>
              <a:defRPr/>
            </a:pPr>
            <a:r>
              <a:rPr lang="en-US" altLang="cs-CZ" dirty="0">
                <a:latin typeface="Times New Roman" panose="02020603050405020304" pitchFamily="18" charset="0"/>
                <a:cs typeface="Times New Roman" panose="02020603050405020304" pitchFamily="18" charset="0"/>
              </a:rPr>
              <a:t>A capability is functionally based and is resident in a</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particular function. Thus, there are marketing capabilities, manufacturing capabilities, and human</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resource management capabilities. When these capabilities are constantly being changed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and reconfigured to make them more adaptive to an uncertain environment, they are called</a:t>
            </a:r>
            <a:r>
              <a:rPr lang="cs-CZ" altLang="cs-CZ" dirty="0">
                <a:latin typeface="Times New Roman" panose="02020603050405020304" pitchFamily="18" charset="0"/>
                <a:cs typeface="Times New Roman" panose="02020603050405020304" pitchFamily="18" charset="0"/>
              </a:rPr>
              <a:t> </a:t>
            </a:r>
            <a:r>
              <a:rPr lang="en-US" altLang="cs-CZ" b="1" dirty="0">
                <a:latin typeface="Times New Roman" panose="02020603050405020304" pitchFamily="18" charset="0"/>
                <a:cs typeface="Times New Roman" panose="02020603050405020304" pitchFamily="18" charset="0"/>
              </a:rPr>
              <a:t>dynamic capabilities.</a:t>
            </a:r>
            <a:endParaRPr lang="cs-CZ" altLang="cs-CZ" b="1"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8109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514104"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Resources and Capabilities</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Four factors help a company to build and sustain c</a:t>
            </a:r>
            <a:r>
              <a:rPr lang="en-US" altLang="cs-CZ" sz="2400" b="1" dirty="0">
                <a:latin typeface="Times New Roman" panose="02020603050405020304" pitchFamily="18" charset="0"/>
                <a:cs typeface="Times New Roman" panose="02020603050405020304" pitchFamily="18" charset="0"/>
              </a:rPr>
              <a:t>ompetitive advantage</a:t>
            </a:r>
            <a:r>
              <a:rPr lang="cs-CZ" altLang="cs-CZ" sz="2400" dirty="0">
                <a:latin typeface="Times New Roman" panose="02020603050405020304" pitchFamily="18" charset="0"/>
                <a:cs typeface="Times New Roman" panose="02020603050405020304" pitchFamily="18" charset="0"/>
              </a:rPr>
              <a:t> - </a:t>
            </a:r>
            <a:r>
              <a:rPr lang="en-US" altLang="cs-CZ" sz="2400" b="1" i="1" dirty="0">
                <a:latin typeface="Times New Roman" panose="02020603050405020304" pitchFamily="18" charset="0"/>
                <a:cs typeface="Times New Roman" panose="02020603050405020304" pitchFamily="18" charset="0"/>
              </a:rPr>
              <a:t>superior efficiency,</a:t>
            </a:r>
            <a:r>
              <a:rPr lang="cs-CZ" altLang="cs-CZ" sz="2400" b="1" i="1" dirty="0">
                <a:latin typeface="Times New Roman" panose="02020603050405020304" pitchFamily="18" charset="0"/>
                <a:cs typeface="Times New Roman" panose="02020603050405020304" pitchFamily="18" charset="0"/>
              </a:rPr>
              <a:t> </a:t>
            </a:r>
            <a:r>
              <a:rPr lang="en-US" altLang="cs-CZ" sz="2400" b="1" i="1" dirty="0">
                <a:latin typeface="Times New Roman" panose="02020603050405020304" pitchFamily="18" charset="0"/>
                <a:cs typeface="Times New Roman" panose="02020603050405020304" pitchFamily="18" charset="0"/>
              </a:rPr>
              <a:t>quality, innovation, and customer responsiveness</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durability of a company’s competitive advantage depends upon the </a:t>
            </a:r>
            <a:r>
              <a:rPr lang="en-US" altLang="cs-CZ" sz="2400" b="1" dirty="0">
                <a:latin typeface="Times New Roman" panose="02020603050405020304" pitchFamily="18" charset="0"/>
                <a:cs typeface="Times New Roman" panose="02020603050405020304" pitchFamily="18" charset="0"/>
              </a:rPr>
              <a:t>height of</a:t>
            </a:r>
            <a:r>
              <a:rPr lang="cs-CZ" altLang="cs-CZ" sz="2400" b="1"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barriers to imitation</a:t>
            </a:r>
            <a:r>
              <a:rPr lang="en-US" altLang="cs-CZ" sz="2400"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the capability of competitors to imitate its innovation</a:t>
            </a:r>
            <a:r>
              <a:rPr lang="en-US" altLang="cs-CZ" sz="2400" dirty="0">
                <a:latin typeface="Times New Roman" panose="02020603050405020304" pitchFamily="18" charset="0"/>
                <a:cs typeface="Times New Roman" panose="02020603050405020304" pitchFamily="18" charset="0"/>
              </a:rPr>
              <a:t>, and the</a:t>
            </a:r>
            <a:r>
              <a:rPr lang="cs-CZ" altLang="cs-CZ" sz="2400" dirty="0">
                <a:latin typeface="Times New Roman" panose="02020603050405020304" pitchFamily="18" charset="0"/>
                <a:cs typeface="Times New Roman" panose="02020603050405020304" pitchFamily="18" charset="0"/>
              </a:rPr>
              <a:t> </a:t>
            </a:r>
            <a:r>
              <a:rPr lang="en-US" altLang="cs-CZ" sz="2400" b="1" dirty="0">
                <a:latin typeface="Times New Roman" panose="02020603050405020304" pitchFamily="18" charset="0"/>
                <a:cs typeface="Times New Roman" panose="02020603050405020304" pitchFamily="18" charset="0"/>
              </a:rPr>
              <a:t>general level of dynamism in the industry environment</a:t>
            </a:r>
            <a:r>
              <a:rPr lang="en-US" altLang="cs-CZ" sz="2400" dirty="0">
                <a:latin typeface="Times New Roman" panose="02020603050405020304" pitchFamily="18" charset="0"/>
                <a:cs typeface="Times New Roman" panose="02020603050405020304" pitchFamily="18" charset="0"/>
              </a:rPr>
              <a:t>.</a:t>
            </a:r>
            <a:endParaRPr lang="cs-CZ" altLang="cs-CZ" sz="2400" dirty="0">
              <a:latin typeface="Times New Roman" panose="02020603050405020304" pitchFamily="18" charset="0"/>
              <a:cs typeface="Times New Roman" panose="02020603050405020304" pitchFamily="18" charset="0"/>
            </a:endParaRPr>
          </a:p>
          <a:p>
            <a:pPr marL="342900" indent="-342900" algn="just">
              <a:spcBef>
                <a:spcPct val="0"/>
              </a:spcBef>
              <a:defRPr/>
            </a:pPr>
            <a:r>
              <a:rPr lang="en-US" altLang="cs-CZ" sz="2400" dirty="0">
                <a:latin typeface="Times New Roman" panose="02020603050405020304" pitchFamily="18" charset="0"/>
                <a:cs typeface="Times New Roman" panose="02020603050405020304" pitchFamily="18" charset="0"/>
              </a:rPr>
              <a:t>The </a:t>
            </a:r>
            <a:r>
              <a:rPr lang="en-US" altLang="cs-CZ" sz="2400" b="1" dirty="0">
                <a:latin typeface="Times New Roman" panose="02020603050405020304" pitchFamily="18" charset="0"/>
                <a:cs typeface="Times New Roman" panose="02020603050405020304" pitchFamily="18" charset="0"/>
              </a:rPr>
              <a:t>distinctive competencies </a:t>
            </a:r>
            <a:r>
              <a:rPr lang="en-US" altLang="cs-CZ" sz="2400" dirty="0">
                <a:latin typeface="Times New Roman" panose="02020603050405020304" pitchFamily="18" charset="0"/>
                <a:cs typeface="Times New Roman" panose="02020603050405020304" pitchFamily="18" charset="0"/>
              </a:rPr>
              <a:t>of an organization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arise from its </a:t>
            </a:r>
            <a:r>
              <a:rPr lang="en-US" altLang="cs-CZ" sz="2400" i="1" dirty="0">
                <a:latin typeface="Times New Roman" panose="02020603050405020304" pitchFamily="18" charset="0"/>
                <a:cs typeface="Times New Roman" panose="02020603050405020304" pitchFamily="18" charset="0"/>
              </a:rPr>
              <a:t>resources</a:t>
            </a:r>
            <a:r>
              <a:rPr lang="en-US" altLang="cs-CZ" sz="2400" dirty="0">
                <a:latin typeface="Times New Roman" panose="02020603050405020304" pitchFamily="18" charset="0"/>
                <a:cs typeface="Times New Roman" panose="02020603050405020304" pitchFamily="18" charset="0"/>
              </a:rPr>
              <a:t> (its financial, physical, human,</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technological, and organizational assets)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a:t>
            </a:r>
            <a:r>
              <a:rPr lang="en-US" altLang="cs-CZ" sz="2400" i="1" dirty="0">
                <a:latin typeface="Times New Roman" panose="02020603050405020304" pitchFamily="18" charset="0"/>
                <a:cs typeface="Times New Roman" panose="02020603050405020304" pitchFamily="18" charset="0"/>
              </a:rPr>
              <a:t>capabilities</a:t>
            </a:r>
            <a:r>
              <a:rPr lang="en-US" altLang="cs-CZ" sz="2400" dirty="0">
                <a:latin typeface="Times New Roman" panose="02020603050405020304" pitchFamily="18" charset="0"/>
                <a:cs typeface="Times New Roman" panose="02020603050405020304" pitchFamily="18" charset="0"/>
              </a:rPr>
              <a:t> (its skills at coordinating resources</a:t>
            </a:r>
            <a:r>
              <a:rPr lang="cs-CZ" altLang="cs-CZ" sz="2400" dirty="0">
                <a:latin typeface="Times New Roman" panose="02020603050405020304" pitchFamily="18" charset="0"/>
                <a:cs typeface="Times New Roman" panose="02020603050405020304" pitchFamily="18" charset="0"/>
              </a:rPr>
              <a:t> </a:t>
            </a:r>
            <a:r>
              <a:rPr lang="en-US" altLang="cs-CZ" sz="2400" dirty="0">
                <a:latin typeface="Times New Roman" panose="02020603050405020304" pitchFamily="18" charset="0"/>
                <a:cs typeface="Times New Roman" panose="02020603050405020304" pitchFamily="18" charset="0"/>
              </a:rPr>
              <a:t>and putting them to productive use).</a:t>
            </a:r>
            <a:endParaRPr lang="cs-CZ" altLang="cs-CZ" sz="2400" dirty="0">
              <a:latin typeface="Times New Roman" panose="02020603050405020304" pitchFamily="18" charset="0"/>
              <a:cs typeface="Times New Roman" panose="02020603050405020304" pitchFamily="18" charset="0"/>
            </a:endParaRPr>
          </a:p>
          <a:p>
            <a:pPr marL="355600" lvl="1" indent="-355600" algn="just">
              <a:spcBef>
                <a:spcPct val="0"/>
              </a:spcBef>
              <a:defRPr/>
            </a:pPr>
            <a:r>
              <a:rPr lang="en-US" altLang="cs-CZ" dirty="0">
                <a:latin typeface="Times New Roman" panose="02020603050405020304" pitchFamily="18" charset="0"/>
                <a:cs typeface="Times New Roman" panose="02020603050405020304" pitchFamily="18" charset="0"/>
              </a:rPr>
              <a:t>If a company’s managers are to perform a good</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internal analysis, they need to be able to analyze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the financial performance of their company, identifying</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how the strategies of the company relate</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to its profitability, as measured by the return on</a:t>
            </a:r>
            <a:r>
              <a:rPr lang="cs-CZ" altLang="cs-CZ" dirty="0">
                <a:latin typeface="Times New Roman" panose="02020603050405020304" pitchFamily="18" charset="0"/>
                <a:cs typeface="Times New Roman" panose="02020603050405020304" pitchFamily="18" charset="0"/>
              </a:rPr>
              <a:t> </a:t>
            </a:r>
            <a:r>
              <a:rPr lang="en-US" altLang="cs-CZ" dirty="0">
                <a:latin typeface="Times New Roman" panose="02020603050405020304" pitchFamily="18" charset="0"/>
                <a:cs typeface="Times New Roman" panose="02020603050405020304" pitchFamily="18" charset="0"/>
              </a:rPr>
              <a:t>invested capital.</a:t>
            </a:r>
            <a:endParaRPr lang="cs-CZ" altLang="cs-CZ"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6358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49436"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Resources</a:t>
            </a:r>
            <a:endParaRPr kumimoji="0" lang="en-GB" sz="1800" b="0" i="0" u="none" strike="noStrike" kern="0" cap="none" spc="0" normalizeH="0" baseline="0" dirty="0">
              <a:ln>
                <a:noFill/>
              </a:ln>
              <a:solidFill>
                <a:sysClr val="windowText" lastClr="000000"/>
              </a:solidFill>
              <a:effectLst/>
              <a:uLnTx/>
              <a:uFillTx/>
            </a:endParaRPr>
          </a:p>
        </p:txBody>
      </p:sp>
      <p:pic>
        <p:nvPicPr>
          <p:cNvPr id="6" name="Zástupný symbol pro obsah 3" descr="resource-based-view-model.png"/>
          <p:cNvPicPr>
            <a:picLocks noChangeAspect="1"/>
          </p:cNvPicPr>
          <p:nvPr/>
        </p:nvPicPr>
        <p:blipFill>
          <a:blip r:embed="rId3" cstate="print"/>
          <a:stretch>
            <a:fillRect/>
          </a:stretch>
        </p:blipFill>
        <p:spPr>
          <a:xfrm>
            <a:off x="2196068" y="1232034"/>
            <a:ext cx="6924269" cy="4697128"/>
          </a:xfrm>
          <a:prstGeom prst="rect">
            <a:avLst/>
          </a:prstGeom>
        </p:spPr>
      </p:pic>
    </p:spTree>
    <p:extLst>
      <p:ext uri="{BB962C8B-B14F-4D97-AF65-F5344CB8AC3E}">
        <p14:creationId xmlns:p14="http://schemas.microsoft.com/office/powerpoint/2010/main" val="1621373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2539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Core Competencies and 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altLang="cs-CZ" sz="2400" b="1" dirty="0">
                <a:latin typeface="Times New Roman" panose="02020603050405020304" pitchFamily="18" charset="0"/>
                <a:cs typeface="Times New Roman" panose="02020603050405020304" pitchFamily="18" charset="0"/>
              </a:rPr>
              <a:t>Core competencies </a:t>
            </a:r>
            <a:r>
              <a:rPr lang="en-US" altLang="cs-CZ" sz="2400" dirty="0">
                <a:latin typeface="Times New Roman" panose="02020603050405020304" pitchFamily="18" charset="0"/>
                <a:cs typeface="Times New Roman" panose="02020603050405020304" pitchFamily="18" charset="0"/>
              </a:rPr>
              <a:t>are those assets that are valuable for improving business, are difficult for competitors to imitate and can be extended as a value-creating capability for use in other product or geographic markets. </a:t>
            </a: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altLang="cs-CZ" sz="2400" dirty="0">
                <a:latin typeface="Times New Roman" panose="02020603050405020304" pitchFamily="18" charset="0"/>
                <a:cs typeface="Times New Roman" panose="02020603050405020304" pitchFamily="18" charset="0"/>
              </a:rPr>
              <a:t>Core competencies are usually classified into one of three basic groups:</a:t>
            </a: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Superior technological know-how</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Reliable innovative processes</a:t>
            </a:r>
            <a:r>
              <a:rPr lang="cs-CZ" altLang="cs-CZ" dirty="0">
                <a:latin typeface="Times New Roman" panose="02020603050405020304" pitchFamily="18" charset="0"/>
                <a:cs typeface="Times New Roman" panose="02020603050405020304" pitchFamily="18" charset="0"/>
              </a:rPr>
              <a:t>;</a:t>
            </a:r>
            <a:endParaRPr lang="en-US" altLang="cs-CZ" dirty="0">
              <a:latin typeface="Times New Roman" panose="02020603050405020304" pitchFamily="18" charset="0"/>
              <a:cs typeface="Times New Roman" panose="02020603050405020304" pitchFamily="18" charset="0"/>
            </a:endParaRPr>
          </a:p>
          <a:p>
            <a:pPr marL="1028700" lvl="1" algn="just">
              <a:spcBef>
                <a:spcPct val="0"/>
              </a:spcBef>
              <a:defRPr/>
            </a:pPr>
            <a:r>
              <a:rPr lang="en-US" altLang="cs-CZ" dirty="0">
                <a:latin typeface="Times New Roman" panose="02020603050405020304" pitchFamily="18" charset="0"/>
                <a:cs typeface="Times New Roman" panose="02020603050405020304" pitchFamily="18" charset="0"/>
              </a:rPr>
              <a:t>Close relationships with external parties.</a:t>
            </a:r>
          </a:p>
          <a:p>
            <a:pPr marL="800100" lvl="1" indent="0" algn="just">
              <a:spcBef>
                <a:spcPct val="0"/>
              </a:spcBef>
              <a:buNone/>
              <a:defRPr/>
            </a:pPr>
            <a:endParaRPr lang="en-US" altLang="cs-CZ"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dirty="0">
                <a:latin typeface="Times New Roman" panose="02020603050405020304" pitchFamily="18" charset="0"/>
                <a:cs typeface="Times New Roman" panose="02020603050405020304" pitchFamily="18" charset="0"/>
              </a:rPr>
              <a:t>Competitive advantage </a:t>
            </a:r>
            <a:r>
              <a:rPr lang="en-US" sz="2400" dirty="0">
                <a:latin typeface="Times New Roman" panose="02020603050405020304" pitchFamily="18" charset="0"/>
                <a:cs typeface="Times New Roman" panose="02020603050405020304" pitchFamily="18" charset="0"/>
              </a:rPr>
              <a:t>is an advantage that a organization has over its competitors, allowing it to generate greater sales or margins and/or retain more customers than its competition.</a:t>
            </a:r>
          </a:p>
          <a:p>
            <a:pPr marL="285750" indent="-285750" algn="just">
              <a:spcBef>
                <a:spcPct val="0"/>
              </a:spcBef>
              <a:defRPr/>
            </a:pP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dirty="0">
                <a:latin typeface="Times New Roman" panose="02020603050405020304" pitchFamily="18" charset="0"/>
                <a:cs typeface="Times New Roman" panose="02020603050405020304" pitchFamily="18" charset="0"/>
              </a:rPr>
              <a:t>Competitive advantage is a sustainable advantage. The advantage is sustainable for long term.</a:t>
            </a:r>
          </a:p>
          <a:p>
            <a:pPr marL="285750" indent="-285750" algn="just">
              <a:spcBef>
                <a:spcPct val="0"/>
              </a:spcBef>
              <a:defRPr/>
            </a:pPr>
            <a:endParaRPr lang="en-GB" altLang="cs-CZ"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4444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125395"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Core Competencies and Competitive Advantage</a:t>
            </a:r>
            <a:endParaRPr kumimoji="0" lang="en-GB" sz="1800" b="0" i="0" u="none" strike="noStrike" kern="0" cap="none" spc="0" normalizeH="0" baseline="0" dirty="0">
              <a:ln>
                <a:noFill/>
              </a:ln>
              <a:solidFill>
                <a:sysClr val="windowText" lastClr="000000"/>
              </a:solidFill>
              <a:effectLst/>
              <a:uLnTx/>
              <a:uFillTx/>
            </a:endParaRPr>
          </a:p>
        </p:txBody>
      </p:sp>
      <p:graphicFrame>
        <p:nvGraphicFramePr>
          <p:cNvPr id="6" name="Tabulka 5"/>
          <p:cNvGraphicFramePr>
            <a:graphicFrameLocks noGrp="1"/>
          </p:cNvGraphicFramePr>
          <p:nvPr>
            <p:extLst>
              <p:ext uri="{D42A27DB-BD31-4B8C-83A1-F6EECF244321}">
                <p14:modId xmlns:p14="http://schemas.microsoft.com/office/powerpoint/2010/main" val="59286774"/>
              </p:ext>
            </p:extLst>
          </p:nvPr>
        </p:nvGraphicFramePr>
        <p:xfrm>
          <a:off x="251520" y="1588169"/>
          <a:ext cx="10106525" cy="4114800"/>
        </p:xfrm>
        <a:graphic>
          <a:graphicData uri="http://schemas.openxmlformats.org/drawingml/2006/table">
            <a:tbl>
              <a:tblPr firstRow="1" bandRow="1">
                <a:tableStyleId>{5C22544A-7EE6-4342-B048-85BDC9FD1C3A}</a:tableStyleId>
              </a:tblPr>
              <a:tblGrid>
                <a:gridCol w="1823539">
                  <a:extLst>
                    <a:ext uri="{9D8B030D-6E8A-4147-A177-3AD203B41FA5}">
                      <a16:colId xmlns:a16="http://schemas.microsoft.com/office/drawing/2014/main" val="2404547861"/>
                    </a:ext>
                  </a:extLst>
                </a:gridCol>
                <a:gridCol w="4914144">
                  <a:extLst>
                    <a:ext uri="{9D8B030D-6E8A-4147-A177-3AD203B41FA5}">
                      <a16:colId xmlns:a16="http://schemas.microsoft.com/office/drawing/2014/main" val="3810881565"/>
                    </a:ext>
                  </a:extLst>
                </a:gridCol>
                <a:gridCol w="3368842">
                  <a:extLst>
                    <a:ext uri="{9D8B030D-6E8A-4147-A177-3AD203B41FA5}">
                      <a16:colId xmlns:a16="http://schemas.microsoft.com/office/drawing/2014/main" val="1366273372"/>
                    </a:ext>
                  </a:extLst>
                </a:gridCol>
              </a:tblGrid>
              <a:tr h="370840">
                <a:tc>
                  <a:txBody>
                    <a:bodyPr/>
                    <a:lstStyle/>
                    <a:p>
                      <a:pPr algn="just"/>
                      <a:r>
                        <a:rPr lang="cs-CZ" sz="2000" dirty="0" err="1">
                          <a:latin typeface="Times New Roman" panose="02020603050405020304" pitchFamily="18" charset="0"/>
                          <a:cs typeface="Times New Roman" panose="02020603050405020304" pitchFamily="18" charset="0"/>
                        </a:rPr>
                        <a:t>Company</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Core</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competencies</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Application</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examples</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434436873"/>
                  </a:ext>
                </a:extLst>
              </a:tr>
              <a:tr h="370840">
                <a:tc>
                  <a:txBody>
                    <a:bodyPr/>
                    <a:lstStyle/>
                    <a:p>
                      <a:pPr algn="just"/>
                      <a:r>
                        <a:rPr lang="cs-CZ" sz="2000" dirty="0">
                          <a:latin typeface="Times New Roman" panose="02020603050405020304" pitchFamily="18" charset="0"/>
                          <a:cs typeface="Times New Roman" panose="02020603050405020304" pitchFamily="18" charset="0"/>
                        </a:rPr>
                        <a:t>Amazon.com</a:t>
                      </a:r>
                    </a:p>
                  </a:txBody>
                  <a:tcPr/>
                </a:tc>
                <a:tc>
                  <a:txBody>
                    <a:bodyPr/>
                    <a:lstStyle/>
                    <a:p>
                      <a:pPr algn="just"/>
                      <a:r>
                        <a:rPr lang="cs-CZ" sz="2000" dirty="0">
                          <a:latin typeface="Times New Roman" panose="02020603050405020304" pitchFamily="18" charset="0"/>
                          <a:cs typeface="Times New Roman" panose="02020603050405020304" pitchFamily="18" charset="0"/>
                        </a:rPr>
                        <a:t>Superior IT </a:t>
                      </a:r>
                      <a:r>
                        <a:rPr lang="cs-CZ" sz="2000" dirty="0" err="1">
                          <a:latin typeface="Times New Roman" panose="02020603050405020304" pitchFamily="18" charset="0"/>
                          <a:cs typeface="Times New Roman" panose="02020603050405020304" pitchFamily="18" charset="0"/>
                        </a:rPr>
                        <a:t>capabilities</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a:latin typeface="Times New Roman" panose="02020603050405020304" pitchFamily="18" charset="0"/>
                          <a:cs typeface="Times New Roman" panose="02020603050405020304" pitchFamily="18" charset="0"/>
                        </a:rPr>
                        <a:t>Online </a:t>
                      </a:r>
                      <a:r>
                        <a:rPr lang="cs-CZ" sz="2000" dirty="0" err="1">
                          <a:latin typeface="Times New Roman" panose="02020603050405020304" pitchFamily="18" charset="0"/>
                          <a:cs typeface="Times New Roman" panose="02020603050405020304" pitchFamily="18" charset="0"/>
                        </a:rPr>
                        <a:t>retailing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largest</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selection</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of</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items</a:t>
                      </a:r>
                      <a:r>
                        <a:rPr lang="cs-CZ" sz="2000" dirty="0">
                          <a:latin typeface="Times New Roman" panose="02020603050405020304" pitchFamily="18" charset="0"/>
                          <a:cs typeface="Times New Roman" panose="02020603050405020304" pitchFamily="18" charset="0"/>
                        </a:rPr>
                        <a:t> online</a:t>
                      </a:r>
                    </a:p>
                  </a:txBody>
                  <a:tcPr/>
                </a:tc>
                <a:extLst>
                  <a:ext uri="{0D108BD9-81ED-4DB2-BD59-A6C34878D82A}">
                    <a16:rowId xmlns:a16="http://schemas.microsoft.com/office/drawing/2014/main" val="377046012"/>
                  </a:ext>
                </a:extLst>
              </a:tr>
              <a:tr h="370840">
                <a:tc>
                  <a:txBody>
                    <a:bodyPr/>
                    <a:lstStyle/>
                    <a:p>
                      <a:pPr algn="just"/>
                      <a:r>
                        <a:rPr lang="cs-CZ" sz="2000" dirty="0">
                          <a:latin typeface="Times New Roman" panose="02020603050405020304" pitchFamily="18" charset="0"/>
                          <a:cs typeface="Times New Roman" panose="02020603050405020304" pitchFamily="18" charset="0"/>
                        </a:rPr>
                        <a:t>Apple</a:t>
                      </a:r>
                    </a:p>
                  </a:txBody>
                  <a:tcPr/>
                </a:tc>
                <a:tc>
                  <a:txBody>
                    <a:bodyPr/>
                    <a:lstStyle/>
                    <a:p>
                      <a:pPr algn="just"/>
                      <a:r>
                        <a:rPr lang="cs-CZ" sz="2000" dirty="0">
                          <a:latin typeface="Times New Roman" panose="02020603050405020304" pitchFamily="18" charset="0"/>
                          <a:cs typeface="Times New Roman" panose="02020603050405020304" pitchFamily="18" charset="0"/>
                        </a:rPr>
                        <a:t>Superior marketing and </a:t>
                      </a:r>
                      <a:r>
                        <a:rPr lang="cs-CZ" sz="2000" dirty="0" err="1">
                          <a:latin typeface="Times New Roman" panose="02020603050405020304" pitchFamily="18" charset="0"/>
                          <a:cs typeface="Times New Roman" panose="02020603050405020304" pitchFamily="18" charset="0"/>
                        </a:rPr>
                        <a:t>retailing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experience</a:t>
                      </a:r>
                      <a:endParaRPr lang="cs-CZ" sz="2000" dirty="0">
                        <a:latin typeface="Times New Roman" panose="02020603050405020304" pitchFamily="18" charset="0"/>
                        <a:cs typeface="Times New Roman" panose="02020603050405020304" pitchFamily="18" charset="0"/>
                      </a:endParaRPr>
                    </a:p>
                    <a:p>
                      <a:pPr algn="just"/>
                      <a:r>
                        <a:rPr lang="cs-CZ" sz="2000" dirty="0">
                          <a:latin typeface="Times New Roman" panose="02020603050405020304" pitchFamily="18" charset="0"/>
                          <a:cs typeface="Times New Roman" panose="02020603050405020304" pitchFamily="18" charset="0"/>
                        </a:rPr>
                        <a:t>Superior </a:t>
                      </a:r>
                      <a:r>
                        <a:rPr lang="cs-CZ" sz="2000" dirty="0" err="1">
                          <a:latin typeface="Times New Roman" panose="02020603050405020304" pitchFamily="18" charset="0"/>
                          <a:cs typeface="Times New Roman" panose="02020603050405020304" pitchFamily="18" charset="0"/>
                        </a:rPr>
                        <a:t>industrial</a:t>
                      </a:r>
                      <a:r>
                        <a:rPr lang="cs-CZ" sz="2000" dirty="0">
                          <a:latin typeface="Times New Roman" panose="02020603050405020304" pitchFamily="18" charset="0"/>
                          <a:cs typeface="Times New Roman" panose="02020603050405020304" pitchFamily="18" charset="0"/>
                        </a:rPr>
                        <a:t> design</a:t>
                      </a:r>
                      <a:r>
                        <a:rPr lang="cs-CZ" sz="2000" baseline="0" dirty="0">
                          <a:latin typeface="Times New Roman" panose="02020603050405020304" pitchFamily="18" charset="0"/>
                          <a:cs typeface="Times New Roman" panose="02020603050405020304" pitchFamily="18" charset="0"/>
                        </a:rPr>
                        <a:t> in </a:t>
                      </a:r>
                      <a:r>
                        <a:rPr lang="cs-CZ" sz="2000" baseline="0" dirty="0" err="1">
                          <a:latin typeface="Times New Roman" panose="02020603050405020304" pitchFamily="18" charset="0"/>
                          <a:cs typeface="Times New Roman" panose="02020603050405020304" pitchFamily="18" charset="0"/>
                        </a:rPr>
                        <a:t>integration</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of</a:t>
                      </a:r>
                      <a:r>
                        <a:rPr lang="cs-CZ" sz="2000" baseline="0" dirty="0">
                          <a:latin typeface="Times New Roman" panose="02020603050405020304" pitchFamily="18" charset="0"/>
                          <a:cs typeface="Times New Roman" panose="02020603050405020304" pitchFamily="18" charset="0"/>
                        </a:rPr>
                        <a:t> hardware and software</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Creation</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of</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innovative</a:t>
                      </a:r>
                      <a:r>
                        <a:rPr lang="cs-CZ" sz="2000" baseline="0" dirty="0">
                          <a:latin typeface="Times New Roman" panose="02020603050405020304" pitchFamily="18" charset="0"/>
                          <a:cs typeface="Times New Roman" panose="02020603050405020304" pitchFamily="18" charset="0"/>
                        </a:rPr>
                        <a:t> and </a:t>
                      </a:r>
                      <a:r>
                        <a:rPr lang="cs-CZ" sz="2000" baseline="0" dirty="0" err="1">
                          <a:latin typeface="Times New Roman" panose="02020603050405020304" pitchFamily="18" charset="0"/>
                          <a:cs typeface="Times New Roman" panose="02020603050405020304" pitchFamily="18" charset="0"/>
                        </a:rPr>
                        <a:t>category-defining</a:t>
                      </a:r>
                      <a:r>
                        <a:rPr lang="cs-CZ" sz="2000" baseline="0" dirty="0">
                          <a:latin typeface="Times New Roman" panose="02020603050405020304" pitchFamily="18" charset="0"/>
                          <a:cs typeface="Times New Roman" panose="02020603050405020304" pitchFamily="18" charset="0"/>
                        </a:rPr>
                        <a:t> mobile </a:t>
                      </a:r>
                      <a:r>
                        <a:rPr lang="cs-CZ" sz="2000" baseline="0" dirty="0" err="1">
                          <a:latin typeface="Times New Roman" panose="02020603050405020304" pitchFamily="18" charset="0"/>
                          <a:cs typeface="Times New Roman" panose="02020603050405020304" pitchFamily="18" charset="0"/>
                        </a:rPr>
                        <a:t>devices</a:t>
                      </a:r>
                      <a:r>
                        <a:rPr lang="cs-CZ" sz="2000" baseline="0" dirty="0">
                          <a:latin typeface="Times New Roman" panose="02020603050405020304" pitchFamily="18" charset="0"/>
                          <a:cs typeface="Times New Roman" panose="02020603050405020304" pitchFamily="18" charset="0"/>
                        </a:rPr>
                        <a:t> and software </a:t>
                      </a:r>
                      <a:r>
                        <a:rPr lang="cs-CZ" sz="2000" baseline="0" dirty="0" err="1">
                          <a:latin typeface="Times New Roman" panose="02020603050405020304" pitchFamily="18" charset="0"/>
                          <a:cs typeface="Times New Roman" panose="02020603050405020304" pitchFamily="18" charset="0"/>
                        </a:rPr>
                        <a:t>services</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45628729"/>
                  </a:ext>
                </a:extLst>
              </a:tr>
              <a:tr h="370840">
                <a:tc>
                  <a:txBody>
                    <a:bodyPr/>
                    <a:lstStyle/>
                    <a:p>
                      <a:pPr algn="just"/>
                      <a:r>
                        <a:rPr lang="cs-CZ" sz="2000" dirty="0">
                          <a:latin typeface="Times New Roman" panose="02020603050405020304" pitchFamily="18" charset="0"/>
                          <a:cs typeface="Times New Roman" panose="02020603050405020304" pitchFamily="18" charset="0"/>
                        </a:rPr>
                        <a:t>Coca-Cola</a:t>
                      </a:r>
                    </a:p>
                  </a:txBody>
                  <a:tcPr/>
                </a:tc>
                <a:tc>
                  <a:txBody>
                    <a:bodyPr/>
                    <a:lstStyle/>
                    <a:p>
                      <a:pPr algn="just"/>
                      <a:r>
                        <a:rPr lang="cs-CZ" sz="2000" dirty="0">
                          <a:latin typeface="Times New Roman" panose="02020603050405020304" pitchFamily="18" charset="0"/>
                          <a:cs typeface="Times New Roman" panose="02020603050405020304" pitchFamily="18" charset="0"/>
                        </a:rPr>
                        <a:t>Superior marketing and </a:t>
                      </a:r>
                      <a:r>
                        <a:rPr lang="cs-CZ" sz="2000" dirty="0" err="1">
                          <a:latin typeface="Times New Roman" panose="02020603050405020304" pitchFamily="18" charset="0"/>
                          <a:cs typeface="Times New Roman" panose="02020603050405020304" pitchFamily="18" charset="0"/>
                        </a:rPr>
                        <a:t>distribution</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Leveraging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one</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of</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the</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world´s</a:t>
                      </a:r>
                      <a:r>
                        <a:rPr lang="cs-CZ" sz="2000" dirty="0">
                          <a:latin typeface="Times New Roman" panose="02020603050405020304" pitchFamily="18" charset="0"/>
                          <a:cs typeface="Times New Roman" panose="02020603050405020304" pitchFamily="18" charset="0"/>
                        </a:rPr>
                        <a:t> most </a:t>
                      </a:r>
                      <a:r>
                        <a:rPr lang="cs-CZ" sz="2000" dirty="0" err="1">
                          <a:latin typeface="Times New Roman" panose="02020603050405020304" pitchFamily="18" charset="0"/>
                          <a:cs typeface="Times New Roman" panose="02020603050405020304" pitchFamily="18" charset="0"/>
                        </a:rPr>
                        <a:t>recognized</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brands</a:t>
                      </a:r>
                      <a:endParaRPr lang="cs-CZ" sz="2000" dirty="0">
                        <a:latin typeface="Times New Roman" panose="02020603050405020304" pitchFamily="18" charset="0"/>
                        <a:cs typeface="Times New Roman" panose="02020603050405020304" pitchFamily="18" charset="0"/>
                      </a:endParaRPr>
                    </a:p>
                    <a:p>
                      <a:pPr algn="just"/>
                      <a:r>
                        <a:rPr lang="cs-CZ" sz="2000" dirty="0" err="1">
                          <a:latin typeface="Times New Roman" panose="02020603050405020304" pitchFamily="18" charset="0"/>
                          <a:cs typeface="Times New Roman" panose="02020603050405020304" pitchFamily="18" charset="0"/>
                        </a:rPr>
                        <a:t>Gloal</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availability</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of</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products</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46340392"/>
                  </a:ext>
                </a:extLst>
              </a:tr>
              <a:tr h="370840">
                <a:tc>
                  <a:txBody>
                    <a:bodyPr/>
                    <a:lstStyle/>
                    <a:p>
                      <a:pPr algn="just"/>
                      <a:r>
                        <a:rPr lang="cs-CZ" sz="2000" dirty="0">
                          <a:latin typeface="Times New Roman" panose="02020603050405020304" pitchFamily="18" charset="0"/>
                          <a:cs typeface="Times New Roman" panose="02020603050405020304" pitchFamily="18" charset="0"/>
                        </a:rPr>
                        <a:t>Honda</a:t>
                      </a:r>
                    </a:p>
                  </a:txBody>
                  <a:tcPr/>
                </a:tc>
                <a:tc>
                  <a:txBody>
                    <a:bodyPr/>
                    <a:lstStyle/>
                    <a:p>
                      <a:pPr algn="just"/>
                      <a:r>
                        <a:rPr lang="cs-CZ" sz="2000" dirty="0">
                          <a:latin typeface="Times New Roman" panose="02020603050405020304" pitchFamily="18" charset="0"/>
                          <a:cs typeface="Times New Roman" panose="02020603050405020304" pitchFamily="18" charset="0"/>
                        </a:rPr>
                        <a:t>Superior</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engineering</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of</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small</a:t>
                      </a:r>
                      <a:r>
                        <a:rPr lang="cs-CZ" sz="2000" baseline="0" dirty="0">
                          <a:latin typeface="Times New Roman" panose="02020603050405020304" pitchFamily="18" charset="0"/>
                          <a:cs typeface="Times New Roman" panose="02020603050405020304" pitchFamily="18" charset="0"/>
                        </a:rPr>
                        <a:t> but </a:t>
                      </a:r>
                      <a:r>
                        <a:rPr lang="cs-CZ" sz="2000" baseline="0" dirty="0" err="1">
                          <a:latin typeface="Times New Roman" panose="02020603050405020304" pitchFamily="18" charset="0"/>
                          <a:cs typeface="Times New Roman" panose="02020603050405020304" pitchFamily="18" charset="0"/>
                        </a:rPr>
                        <a:t>powerful</a:t>
                      </a:r>
                      <a:r>
                        <a:rPr lang="cs-CZ" sz="2000" baseline="0" dirty="0">
                          <a:latin typeface="Times New Roman" panose="02020603050405020304" pitchFamily="18" charset="0"/>
                          <a:cs typeface="Times New Roman" panose="02020603050405020304" pitchFamily="18" charset="0"/>
                        </a:rPr>
                        <a:t> and </a:t>
                      </a:r>
                      <a:r>
                        <a:rPr lang="cs-CZ" sz="2000" baseline="0" dirty="0" err="1">
                          <a:latin typeface="Times New Roman" panose="02020603050405020304" pitchFamily="18" charset="0"/>
                          <a:cs typeface="Times New Roman" panose="02020603050405020304" pitchFamily="18" charset="0"/>
                        </a:rPr>
                        <a:t>highly</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reliable</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internal</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combustion</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enegines</a:t>
                      </a:r>
                      <a:endParaRPr lang="cs-CZ" sz="2000" dirty="0">
                        <a:latin typeface="Times New Roman" panose="02020603050405020304" pitchFamily="18" charset="0"/>
                        <a:cs typeface="Times New Roman" panose="02020603050405020304" pitchFamily="18" charset="0"/>
                      </a:endParaRPr>
                    </a:p>
                  </a:txBody>
                  <a:tcPr/>
                </a:tc>
                <a:tc>
                  <a:txBody>
                    <a:bodyPr/>
                    <a:lstStyle/>
                    <a:p>
                      <a:pPr algn="just"/>
                      <a:r>
                        <a:rPr lang="cs-CZ" sz="2000" dirty="0" err="1">
                          <a:latin typeface="Times New Roman" panose="02020603050405020304" pitchFamily="18" charset="0"/>
                          <a:cs typeface="Times New Roman" panose="02020603050405020304" pitchFamily="18" charset="0"/>
                        </a:rPr>
                        <a:t>Motorcycles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cars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sporting</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boats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snowmobiles</a:t>
                      </a:r>
                      <a:r>
                        <a:rPr lang="cs-CZ" sz="2000" dirty="0">
                          <a:latin typeface="Times New Roman" panose="02020603050405020304" pitchFamily="18" charset="0"/>
                          <a:cs typeface="Times New Roman" panose="02020603050405020304" pitchFamily="18" charset="0"/>
                        </a:rPr>
                        <a:t>, </a:t>
                      </a:r>
                      <a:r>
                        <a:rPr lang="cs-CZ" sz="2000" dirty="0" err="1">
                          <a:latin typeface="Times New Roman" panose="02020603050405020304" pitchFamily="18" charset="0"/>
                          <a:cs typeface="Times New Roman" panose="02020603050405020304" pitchFamily="18" charset="0"/>
                        </a:rPr>
                        <a:t>small</a:t>
                      </a:r>
                      <a:r>
                        <a:rPr lang="cs-CZ" sz="2000" baseline="0" dirty="0">
                          <a:latin typeface="Times New Roman" panose="02020603050405020304" pitchFamily="18" charset="0"/>
                          <a:cs typeface="Times New Roman" panose="02020603050405020304" pitchFamily="18" charset="0"/>
                        </a:rPr>
                        <a:t> </a:t>
                      </a:r>
                      <a:r>
                        <a:rPr lang="cs-CZ" sz="2000" baseline="0" dirty="0" err="1">
                          <a:latin typeface="Times New Roman" panose="02020603050405020304" pitchFamily="18" charset="0"/>
                          <a:cs typeface="Times New Roman" panose="02020603050405020304" pitchFamily="18" charset="0"/>
                        </a:rPr>
                        <a:t>aircraft</a:t>
                      </a:r>
                      <a:endParaRPr lang="cs-CZ"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81544547"/>
                  </a:ext>
                </a:extLst>
              </a:tr>
            </a:tbl>
          </a:graphicData>
        </a:graphic>
      </p:graphicFrame>
      <p:sp>
        <p:nvSpPr>
          <p:cNvPr id="2" name="Obdélník 1"/>
          <p:cNvSpPr/>
          <p:nvPr/>
        </p:nvSpPr>
        <p:spPr>
          <a:xfrm>
            <a:off x="251520" y="978727"/>
            <a:ext cx="4253921" cy="461665"/>
          </a:xfrm>
          <a:prstGeom prst="rect">
            <a:avLst/>
          </a:prstGeom>
        </p:spPr>
        <p:txBody>
          <a:bodyPr wrap="none">
            <a:spAutoFit/>
          </a:bodyPr>
          <a:lstStyle/>
          <a:p>
            <a:pPr algn="just">
              <a:spcBef>
                <a:spcPct val="0"/>
              </a:spcBef>
              <a:defRPr/>
            </a:pPr>
            <a:r>
              <a:rPr lang="en-US" altLang="cs-CZ" sz="2400" b="1" dirty="0">
                <a:latin typeface="Times New Roman" panose="02020603050405020304" pitchFamily="18" charset="0"/>
                <a:cs typeface="Times New Roman" panose="02020603050405020304" pitchFamily="18" charset="0"/>
              </a:rPr>
              <a:t>Examples of core competencies</a:t>
            </a:r>
          </a:p>
        </p:txBody>
      </p:sp>
    </p:spTree>
    <p:extLst>
      <p:ext uri="{BB962C8B-B14F-4D97-AF65-F5344CB8AC3E}">
        <p14:creationId xmlns:p14="http://schemas.microsoft.com/office/powerpoint/2010/main" val="1070582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1174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When a organization has permanent competitive advantage, its resources and capabilities are durable, hard to identify and hard to copy</a:t>
            </a:r>
            <a:r>
              <a:rPr lang="en-US" altLang="cs-CZ" sz="205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A organization chooses to pursue one of two types of competitive advantage, either via lower costs than its competition or by differentiating itself along dimensions valued by customers to command a higher price</a:t>
            </a:r>
            <a:r>
              <a:rPr lang="en-US" sz="2050" dirty="0" smtClean="0">
                <a:latin typeface="Times New Roman" panose="02020603050405020304" pitchFamily="18" charset="0"/>
                <a:cs typeface="Times New Roman" panose="02020603050405020304" pitchFamily="18" charset="0"/>
              </a:rPr>
              <a:t>.</a:t>
            </a: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The sources of competitive advantage differ widely among industries and even within industry segments.</a:t>
            </a:r>
          </a:p>
          <a:p>
            <a:pPr marL="285750" indent="-285750" algn="just">
              <a:spcBef>
                <a:spcPct val="0"/>
              </a:spcBef>
              <a:defRPr/>
            </a:pPr>
            <a:endParaRPr lang="en-US"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Globalization competitors do not negate the role of the home nation in a competitive advantage but do change its character.</a:t>
            </a:r>
          </a:p>
          <a:p>
            <a:pPr marL="285750" indent="-285750" algn="just">
              <a:spcBef>
                <a:spcPct val="0"/>
              </a:spcBef>
              <a:defRPr/>
            </a:pPr>
            <a:endParaRPr lang="en-US"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The innovations that lead to the competitive advantage involve an accumulation of small steps and protective efforts as much as dramatic breakthroughs</a:t>
            </a:r>
            <a:r>
              <a:rPr lang="en-US" altLang="cs-CZ" sz="2050" dirty="0">
                <a:latin typeface="Times New Roman" panose="02020603050405020304" pitchFamily="18" charset="0"/>
                <a:cs typeface="Times New Roman" panose="02020603050405020304" pitchFamily="18" charset="0"/>
              </a:rPr>
              <a:t>. </a:t>
            </a:r>
          </a:p>
          <a:p>
            <a:pPr marL="285750" indent="-285750" algn="just">
              <a:spcBef>
                <a:spcPct val="0"/>
              </a:spcBef>
              <a:defRPr/>
            </a:pP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Organization gains advantage initially through altering the basis of competition.</a:t>
            </a:r>
          </a:p>
          <a:p>
            <a:pPr marL="285750" indent="-285750" algn="just">
              <a:spcBef>
                <a:spcPct val="0"/>
              </a:spcBef>
              <a:defRPr/>
            </a:pPr>
            <a:endParaRPr lang="en-US" sz="205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050" dirty="0">
                <a:latin typeface="Times New Roman" panose="02020603050405020304" pitchFamily="18" charset="0"/>
                <a:cs typeface="Times New Roman" panose="02020603050405020304" pitchFamily="18" charset="0"/>
              </a:rPr>
              <a:t>Organizations sustain competitive advantage through improving fast enough to stay ahead.</a:t>
            </a: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05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0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624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11749"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2400" kern="0" dirty="0" smtClean="0">
                <a:solidFill>
                  <a:srgbClr val="307871"/>
                </a:solidFill>
                <a:latin typeface="Times New Roman"/>
                <a:ea typeface="+mj-ea"/>
                <a:cs typeface="+mj-cs"/>
              </a:rPr>
              <a:t>Competitive Advantage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251519" y="957040"/>
            <a:ext cx="10028261" cy="434215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0"/>
              </a:spcBef>
              <a:buNone/>
              <a:defRPr/>
            </a:pPr>
            <a:r>
              <a:rPr lang="cs-CZ" sz="2400" b="1" dirty="0" err="1" smtClean="0">
                <a:latin typeface="Times New Roman" panose="02020603050405020304" pitchFamily="18" charset="0"/>
                <a:cs typeface="Times New Roman" panose="02020603050405020304" pitchFamily="18" charset="0"/>
              </a:rPr>
              <a:t>Types</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of</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competitive</a:t>
            </a:r>
            <a:r>
              <a:rPr lang="cs-CZ" sz="2400" b="1" dirty="0" smtClean="0">
                <a:latin typeface="Times New Roman" panose="02020603050405020304" pitchFamily="18" charset="0"/>
                <a:cs typeface="Times New Roman" panose="02020603050405020304" pitchFamily="18" charset="0"/>
              </a:rPr>
              <a:t> </a:t>
            </a:r>
            <a:r>
              <a:rPr lang="cs-CZ" sz="2400" b="1" dirty="0" err="1" smtClean="0">
                <a:latin typeface="Times New Roman" panose="02020603050405020304" pitchFamily="18" charset="0"/>
                <a:cs typeface="Times New Roman" panose="02020603050405020304" pitchFamily="18" charset="0"/>
              </a:rPr>
              <a:t>advantages</a:t>
            </a:r>
            <a:endParaRPr lang="cs-CZ" sz="2400" b="1" dirty="0" smtClean="0">
              <a:latin typeface="Times New Roman" panose="02020603050405020304" pitchFamily="18" charset="0"/>
              <a:cs typeface="Times New Roman" panose="02020603050405020304" pitchFamily="18" charset="0"/>
            </a:endParaRPr>
          </a:p>
          <a:p>
            <a:pPr marL="285750" indent="-285750" algn="just">
              <a:spcBef>
                <a:spcPct val="0"/>
              </a:spcBef>
              <a:defRPr/>
            </a:pPr>
            <a:endParaRPr lang="cs-CZ" sz="2400" b="1" i="1" dirty="0" smtClean="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smtClean="0">
                <a:latin typeface="Times New Roman" panose="02020603050405020304" pitchFamily="18" charset="0"/>
                <a:cs typeface="Times New Roman" panose="02020603050405020304" pitchFamily="18" charset="0"/>
              </a:rPr>
              <a:t>Comparative </a:t>
            </a:r>
            <a:r>
              <a:rPr lang="en-US" sz="2400" b="1" i="1" dirty="0">
                <a:latin typeface="Times New Roman" panose="02020603050405020304" pitchFamily="18" charset="0"/>
                <a:cs typeface="Times New Roman" panose="02020603050405020304" pitchFamily="18" charset="0"/>
              </a:rPr>
              <a:t>advantage </a:t>
            </a:r>
            <a:r>
              <a:rPr lang="en-US" sz="2400" dirty="0">
                <a:latin typeface="Times New Roman" panose="02020603050405020304" pitchFamily="18" charset="0"/>
                <a:cs typeface="Times New Roman" panose="02020603050405020304" pitchFamily="18" charset="0"/>
              </a:rPr>
              <a:t>is a organization´ s ability to produce goods or services at a lower cost than its competitors, which gives the firm the ability to sell its goods or services at a lower price than its competition or to generate a larger margin on sales. Organization uses its resources to specialize in the production of those products that are most productive and profitable.</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r>
              <a:rPr lang="en-US" sz="2400" b="1" i="1" dirty="0">
                <a:latin typeface="Times New Roman" panose="02020603050405020304" pitchFamily="18" charset="0"/>
                <a:cs typeface="Times New Roman" panose="02020603050405020304" pitchFamily="18" charset="0"/>
              </a:rPr>
              <a:t>Differential advantage </a:t>
            </a:r>
            <a:r>
              <a:rPr lang="en-US" sz="2400" dirty="0">
                <a:latin typeface="Times New Roman" panose="02020603050405020304" pitchFamily="18" charset="0"/>
                <a:cs typeface="Times New Roman" panose="02020603050405020304" pitchFamily="18" charset="0"/>
              </a:rPr>
              <a:t>is created when a organization´s products or services differ from its competitors and are seen as better than a competitor's products </a:t>
            </a:r>
            <a:r>
              <a:rPr lang="en-US" sz="2400" dirty="0" smtClean="0">
                <a:latin typeface="Times New Roman" panose="02020603050405020304" pitchFamily="18" charset="0"/>
                <a:cs typeface="Times New Roman" panose="02020603050405020304" pitchFamily="18" charset="0"/>
              </a:rPr>
              <a:t>by</a:t>
            </a:r>
            <a:r>
              <a:rPr lang="cs-CZ"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customers.</a:t>
            </a:r>
            <a:endParaRPr lang="cs-CZ" sz="2400" dirty="0" smtClean="0">
              <a:latin typeface="Times New Roman" panose="02020603050405020304" pitchFamily="18" charset="0"/>
              <a:cs typeface="Times New Roman" panose="02020603050405020304" pitchFamily="18" charset="0"/>
            </a:endParaRPr>
          </a:p>
          <a:p>
            <a:pPr marL="0" indent="0" algn="just">
              <a:spcBef>
                <a:spcPct val="0"/>
              </a:spcBef>
              <a:buNone/>
              <a:defRPr/>
            </a:pP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US" altLang="cs-CZ" sz="2400" dirty="0">
              <a:latin typeface="Times New Roman" panose="02020603050405020304" pitchFamily="18" charset="0"/>
              <a:cs typeface="Times New Roman" panose="02020603050405020304" pitchFamily="18" charset="0"/>
            </a:endParaRPr>
          </a:p>
          <a:p>
            <a:pPr marL="285750" indent="-285750" algn="just">
              <a:spcBef>
                <a:spcPct val="0"/>
              </a:spcBef>
              <a:defRPr/>
            </a:pPr>
            <a:endParaRPr lang="en-GB" altLang="cs-CZ"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056083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739</TotalTime>
  <Words>2448</Words>
  <Application>Microsoft Office PowerPoint</Application>
  <PresentationFormat>Širokoúhlá obrazovka</PresentationFormat>
  <Paragraphs>259</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27</vt:i4>
      </vt:variant>
    </vt:vector>
  </HeadingPairs>
  <TitlesOfParts>
    <vt:vector size="32" baseType="lpstr">
      <vt:lpstr>Arial</vt:lpstr>
      <vt:lpstr>Calibri</vt:lpstr>
      <vt:lpstr>Calibri Light</vt:lpstr>
      <vt:lpstr>Times New Roman</vt:lpstr>
      <vt:lpstr>Motiv Office</vt:lpstr>
      <vt:lpstr>Internal Business Environment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zap0046</cp:lastModifiedBy>
  <cp:revision>218</cp:revision>
  <dcterms:created xsi:type="dcterms:W3CDTF">2016-11-25T20:36:16Z</dcterms:created>
  <dcterms:modified xsi:type="dcterms:W3CDTF">2021-03-15T17:49:15Z</dcterms:modified>
</cp:coreProperties>
</file>