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92" r:id="rId5"/>
    <p:sldId id="293" r:id="rId6"/>
    <p:sldId id="294" r:id="rId7"/>
    <p:sldId id="296" r:id="rId8"/>
    <p:sldId id="295" r:id="rId9"/>
    <p:sldId id="298" r:id="rId10"/>
    <p:sldId id="297"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11.04.2021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11.04.2021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11.04.2021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11.04.2021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Analytical</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Methods</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of</a:t>
            </a:r>
            <a:r>
              <a:rPr lang="cs-CZ" sz="5333" b="1" dirty="0" smtClean="0">
                <a:solidFill>
                  <a:schemeClr val="bg1"/>
                </a:solidFill>
                <a:latin typeface="Times New Roman" panose="02020603050405020304" pitchFamily="18" charset="0"/>
                <a:cs typeface="Times New Roman" panose="02020603050405020304" pitchFamily="18" charset="0"/>
              </a:rPr>
              <a:t> 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err="1" smtClean="0">
                <a:solidFill>
                  <a:schemeClr val="bg1"/>
                </a:solidFill>
                <a:latin typeface="Times New Roman" panose="02020603050405020304" pitchFamily="18" charset="0"/>
                <a:cs typeface="Times New Roman" panose="02020603050405020304" pitchFamily="18" charset="0"/>
              </a:rPr>
              <a:t>Analytical</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Methods</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of</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Task</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Environment</a:t>
            </a:r>
            <a:endParaRPr lang="cs-CZ" sz="1867"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7. </a:t>
            </a:r>
            <a:r>
              <a:rPr lang="cs-CZ" sz="1867"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Competitive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rivalry</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degree of rivalry is increased when:</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1028700" lvl="1" algn="just">
              <a:lnSpc>
                <a:spcPct val="100000"/>
              </a:lnSpc>
              <a:spcBef>
                <a:spcPct val="0"/>
              </a:spcBef>
              <a:spcAft>
                <a:spcPts val="600"/>
              </a:spcAft>
              <a:defRPr/>
            </a:pPr>
            <a:r>
              <a:rPr lang="en-US" altLang="cs-CZ" dirty="0">
                <a:latin typeface="Times New Roman" panose="02020603050405020304" pitchFamily="18" charset="0"/>
                <a:cs typeface="Times New Roman" panose="02020603050405020304" pitchFamily="18" charset="0"/>
              </a:rPr>
              <a:t>Competitors are of roughly equal size and power;</a:t>
            </a:r>
          </a:p>
          <a:p>
            <a:pPr marL="1028700" lvl="1" algn="just">
              <a:lnSpc>
                <a:spcPct val="100000"/>
              </a:lnSpc>
              <a:spcBef>
                <a:spcPct val="0"/>
              </a:spcBef>
              <a:spcAft>
                <a:spcPts val="600"/>
              </a:spcAft>
              <a:defRPr/>
            </a:pPr>
            <a:r>
              <a:rPr lang="en-US" altLang="cs-CZ" dirty="0" smtClean="0">
                <a:latin typeface="Times New Roman" panose="02020603050405020304" pitchFamily="18" charset="0"/>
                <a:cs typeface="Times New Roman" panose="02020603050405020304" pitchFamily="18" charset="0"/>
              </a:rPr>
              <a:t>Competitors </a:t>
            </a:r>
            <a:r>
              <a:rPr lang="en-US" altLang="cs-CZ" dirty="0">
                <a:latin typeface="Times New Roman" panose="02020603050405020304" pitchFamily="18" charset="0"/>
                <a:cs typeface="Times New Roman" panose="02020603050405020304" pitchFamily="18" charset="0"/>
              </a:rPr>
              <a:t>are aggressive in seeking leadership;</a:t>
            </a:r>
          </a:p>
          <a:p>
            <a:pPr marL="1028700" lvl="1" algn="just">
              <a:lnSpc>
                <a:spcPct val="100000"/>
              </a:lnSpc>
              <a:spcBef>
                <a:spcPct val="0"/>
              </a:spcBef>
              <a:spcAft>
                <a:spcPts val="600"/>
              </a:spcAft>
              <a:defRPr/>
            </a:pPr>
            <a:r>
              <a:rPr lang="en-US" altLang="cs-CZ" dirty="0" smtClean="0">
                <a:latin typeface="Times New Roman" panose="02020603050405020304" pitchFamily="18" charset="0"/>
                <a:cs typeface="Times New Roman" panose="02020603050405020304" pitchFamily="18" charset="0"/>
              </a:rPr>
              <a:t>The </a:t>
            </a:r>
            <a:r>
              <a:rPr lang="en-US" altLang="cs-CZ" dirty="0">
                <a:latin typeface="Times New Roman" panose="02020603050405020304" pitchFamily="18" charset="0"/>
                <a:cs typeface="Times New Roman" panose="02020603050405020304" pitchFamily="18" charset="0"/>
              </a:rPr>
              <a:t>industry is mature or declining, industry growth is slow;</a:t>
            </a:r>
          </a:p>
          <a:p>
            <a:pPr marL="1028700" lvl="1" algn="just">
              <a:lnSpc>
                <a:spcPct val="100000"/>
              </a:lnSpc>
              <a:spcBef>
                <a:spcPct val="0"/>
              </a:spcBef>
              <a:spcAft>
                <a:spcPts val="600"/>
              </a:spcAft>
              <a:defRPr/>
            </a:pPr>
            <a:r>
              <a:rPr lang="en-US" altLang="cs-CZ" dirty="0" smtClean="0">
                <a:latin typeface="Times New Roman" panose="02020603050405020304" pitchFamily="18" charset="0"/>
                <a:cs typeface="Times New Roman" panose="02020603050405020304" pitchFamily="18" charset="0"/>
              </a:rPr>
              <a:t>There </a:t>
            </a:r>
            <a:r>
              <a:rPr lang="en-US" altLang="cs-CZ" dirty="0">
                <a:latin typeface="Times New Roman" panose="02020603050405020304" pitchFamily="18" charset="0"/>
                <a:cs typeface="Times New Roman" panose="02020603050405020304" pitchFamily="18" charset="0"/>
              </a:rPr>
              <a:t>are high fixed costs and marginal costs are low;</a:t>
            </a:r>
          </a:p>
          <a:p>
            <a:pPr marL="1028700" lvl="1" algn="just">
              <a:lnSpc>
                <a:spcPct val="100000"/>
              </a:lnSpc>
              <a:spcBef>
                <a:spcPct val="0"/>
              </a:spcBef>
              <a:spcAft>
                <a:spcPts val="600"/>
              </a:spcAft>
              <a:defRPr/>
            </a:pPr>
            <a:r>
              <a:rPr lang="en-US" altLang="cs-CZ" dirty="0" smtClean="0">
                <a:latin typeface="Times New Roman" panose="02020603050405020304" pitchFamily="18" charset="0"/>
                <a:cs typeface="Times New Roman" panose="02020603050405020304" pitchFamily="18" charset="0"/>
              </a:rPr>
              <a:t>The </a:t>
            </a:r>
            <a:r>
              <a:rPr lang="en-US" altLang="cs-CZ" dirty="0">
                <a:latin typeface="Times New Roman" panose="02020603050405020304" pitchFamily="18" charset="0"/>
                <a:cs typeface="Times New Roman" panose="02020603050405020304" pitchFamily="18" charset="0"/>
              </a:rPr>
              <a:t>exit barriers are high;</a:t>
            </a:r>
          </a:p>
          <a:p>
            <a:pPr marL="1028700" lvl="1" algn="just">
              <a:lnSpc>
                <a:spcPct val="100000"/>
              </a:lnSpc>
              <a:spcBef>
                <a:spcPct val="0"/>
              </a:spcBef>
              <a:spcAft>
                <a:spcPts val="600"/>
              </a:spcAft>
              <a:defRPr/>
            </a:pPr>
            <a:r>
              <a:rPr lang="en-US" altLang="cs-CZ" dirty="0" smtClean="0">
                <a:latin typeface="Times New Roman" panose="02020603050405020304" pitchFamily="18" charset="0"/>
                <a:cs typeface="Times New Roman" panose="02020603050405020304" pitchFamily="18" charset="0"/>
              </a:rPr>
              <a:t>There </a:t>
            </a:r>
            <a:r>
              <a:rPr lang="en-US" altLang="cs-CZ" dirty="0">
                <a:latin typeface="Times New Roman" panose="02020603050405020304" pitchFamily="18" charset="0"/>
                <a:cs typeface="Times New Roman" panose="02020603050405020304" pitchFamily="18" charset="0"/>
              </a:rPr>
              <a:t>is a low level of differentiation or switching costs;</a:t>
            </a:r>
          </a:p>
          <a:p>
            <a:pPr marL="1028700" lvl="1" algn="just">
              <a:spcBef>
                <a:spcPct val="0"/>
              </a:spcBef>
              <a:defRPr/>
            </a:pPr>
            <a:r>
              <a:rPr lang="en-US" altLang="cs-CZ" dirty="0" smtClean="0">
                <a:latin typeface="Times New Roman" panose="02020603050405020304" pitchFamily="18" charset="0"/>
                <a:cs typeface="Times New Roman" panose="02020603050405020304" pitchFamily="18" charset="0"/>
              </a:rPr>
              <a:t>Capacity </a:t>
            </a:r>
            <a:r>
              <a:rPr lang="en-US" altLang="cs-CZ" dirty="0">
                <a:latin typeface="Times New Roman" panose="02020603050405020304" pitchFamily="18" charset="0"/>
                <a:cs typeface="Times New Roman" panose="02020603050405020304" pitchFamily="18" charset="0"/>
              </a:rPr>
              <a:t>must be expanded in large increments;</a:t>
            </a:r>
          </a:p>
          <a:p>
            <a:pPr marL="1028700" lvl="1" algn="just">
              <a:spcBef>
                <a:spcPct val="0"/>
              </a:spcBef>
              <a:defRPr/>
            </a:pPr>
            <a:r>
              <a:rPr lang="en-US" altLang="cs-CZ" dirty="0" smtClean="0">
                <a:latin typeface="Times New Roman" panose="02020603050405020304" pitchFamily="18" charset="0"/>
                <a:cs typeface="Times New Roman" panose="02020603050405020304" pitchFamily="18" charset="0"/>
              </a:rPr>
              <a:t>The </a:t>
            </a:r>
            <a:r>
              <a:rPr lang="en-US" altLang="cs-CZ" dirty="0">
                <a:latin typeface="Times New Roman" panose="02020603050405020304" pitchFamily="18" charset="0"/>
                <a:cs typeface="Times New Roman" panose="02020603050405020304" pitchFamily="18" charset="0"/>
              </a:rPr>
              <a:t>product is perishable.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752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Potential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entrants</a:t>
            </a:r>
            <a:r>
              <a:rPr lang="cs-CZ" altLang="cs-CZ" sz="2400" b="1" dirty="0" smtClean="0">
                <a:latin typeface="Times New Roman" panose="02020603050405020304" pitchFamily="18" charset="0"/>
                <a:cs typeface="Times New Roman" panose="02020603050405020304" pitchFamily="18" charset="0"/>
              </a:rPr>
              <a:t>/</a:t>
            </a:r>
            <a:r>
              <a:rPr lang="cs-CZ" altLang="cs-CZ" sz="2400" b="1" dirty="0" err="1" smtClean="0">
                <a:latin typeface="Times New Roman" panose="02020603050405020304" pitchFamily="18" charset="0"/>
                <a:cs typeface="Times New Roman" panose="02020603050405020304" pitchFamily="18" charset="0"/>
              </a:rPr>
              <a:t>new</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entrants</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The entry of new organizations (potential entrants) is another threat to established organizations in the industry. New entrants will be attracted into industries by the prospects of high profits and growth. </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New entrants to an industry bring new capacity and a desire to gain market share. The threat of new entry puts a cap on the profit potential of an industry. When the threat is high, profits cannot rise too high without attracting new competitors.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Entry increases the number of organizations and if it takes the form of greenfield investment, adds to industry capacity.  As a result, competition could become more intense. </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The probability of new entrants to the industry is dependent on the height of barriers to entry.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2730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Potential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entrants</a:t>
            </a:r>
            <a:r>
              <a:rPr lang="cs-CZ" altLang="cs-CZ" sz="2400" b="1" dirty="0" smtClean="0">
                <a:latin typeface="Times New Roman" panose="02020603050405020304" pitchFamily="18" charset="0"/>
                <a:cs typeface="Times New Roman" panose="02020603050405020304" pitchFamily="18" charset="0"/>
              </a:rPr>
              <a:t>/</a:t>
            </a:r>
            <a:r>
              <a:rPr lang="cs-CZ" altLang="cs-CZ" sz="2400" b="1" dirty="0" err="1" smtClean="0">
                <a:latin typeface="Times New Roman" panose="02020603050405020304" pitchFamily="18" charset="0"/>
                <a:cs typeface="Times New Roman" panose="02020603050405020304" pitchFamily="18" charset="0"/>
              </a:rPr>
              <a:t>new</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entrants</a:t>
            </a: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2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cs-CZ" altLang="cs-CZ" sz="2200" dirty="0" err="1" smtClean="0">
                <a:latin typeface="Times New Roman" panose="02020603050405020304" pitchFamily="18" charset="0"/>
                <a:cs typeface="Times New Roman" panose="02020603050405020304" pitchFamily="18" charset="0"/>
              </a:rPr>
              <a:t>Barriers</a:t>
            </a:r>
            <a:r>
              <a:rPr lang="cs-CZ" altLang="cs-CZ" sz="2200" dirty="0" smtClean="0">
                <a:latin typeface="Times New Roman" panose="02020603050405020304" pitchFamily="18" charset="0"/>
                <a:cs typeface="Times New Roman" panose="02020603050405020304" pitchFamily="18" charset="0"/>
              </a:rPr>
              <a:t> to </a:t>
            </a:r>
            <a:r>
              <a:rPr lang="cs-CZ" altLang="cs-CZ" sz="2200" dirty="0" err="1" smtClean="0">
                <a:latin typeface="Times New Roman" panose="02020603050405020304" pitchFamily="18" charset="0"/>
                <a:cs typeface="Times New Roman" panose="02020603050405020304" pitchFamily="18" charset="0"/>
              </a:rPr>
              <a:t>entry</a:t>
            </a:r>
            <a:endParaRPr lang="cs-CZ" altLang="cs-CZ" sz="22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150" i="1" dirty="0">
                <a:latin typeface="Times New Roman" panose="02020603050405020304" pitchFamily="18" charset="0"/>
                <a:cs typeface="Times New Roman" panose="02020603050405020304" pitchFamily="18" charset="0"/>
              </a:rPr>
              <a:t>Supply-side economies of scale </a:t>
            </a:r>
            <a:r>
              <a:rPr lang="en-US" altLang="cs-CZ" sz="2150" dirty="0">
                <a:latin typeface="Times New Roman" panose="02020603050405020304" pitchFamily="18" charset="0"/>
                <a:cs typeface="Times New Roman" panose="02020603050405020304" pitchFamily="18" charset="0"/>
              </a:rPr>
              <a:t>– these economies arise when organizations that produce at larger volumes enjoy lower costs per unit, organizations can spread  fixed costs over more units.</a:t>
            </a:r>
          </a:p>
          <a:p>
            <a:pPr marL="285750" indent="-285750" algn="just">
              <a:spcBef>
                <a:spcPct val="0"/>
              </a:spcBef>
              <a:defRPr/>
            </a:pPr>
            <a:r>
              <a:rPr lang="en-US" altLang="cs-CZ" sz="2150" i="1" dirty="0">
                <a:latin typeface="Times New Roman" panose="02020603050405020304" pitchFamily="18" charset="0"/>
                <a:cs typeface="Times New Roman" panose="02020603050405020304" pitchFamily="18" charset="0"/>
              </a:rPr>
              <a:t>Demand-side benefits of scale </a:t>
            </a:r>
            <a:r>
              <a:rPr lang="en-US" altLang="cs-CZ" sz="2150" dirty="0">
                <a:latin typeface="Times New Roman" panose="02020603050405020304" pitchFamily="18" charset="0"/>
                <a:cs typeface="Times New Roman" panose="02020603050405020304" pitchFamily="18" charset="0"/>
              </a:rPr>
              <a:t>– also known as network effects, they arise in industries where a buyer´s willingness to pay for a organization´s product increases with the number of other buyers who also patronize the organization.</a:t>
            </a:r>
          </a:p>
          <a:p>
            <a:pPr marL="285750" indent="-285750" algn="just">
              <a:spcBef>
                <a:spcPct val="0"/>
              </a:spcBef>
              <a:defRPr/>
            </a:pPr>
            <a:r>
              <a:rPr lang="en-US" altLang="cs-CZ" sz="2150" i="1" dirty="0">
                <a:latin typeface="Times New Roman" panose="02020603050405020304" pitchFamily="18" charset="0"/>
                <a:cs typeface="Times New Roman" panose="02020603050405020304" pitchFamily="18" charset="0"/>
              </a:rPr>
              <a:t>Customer switching costs </a:t>
            </a:r>
            <a:r>
              <a:rPr lang="en-US" altLang="cs-CZ" sz="2150" dirty="0">
                <a:latin typeface="Times New Roman" panose="02020603050405020304" pitchFamily="18" charset="0"/>
                <a:cs typeface="Times New Roman" panose="02020603050405020304" pitchFamily="18" charset="0"/>
              </a:rPr>
              <a:t>– switching costs are fixed costs that buyers face when they change suppliers.</a:t>
            </a:r>
          </a:p>
          <a:p>
            <a:pPr marL="285750" indent="-285750" algn="just">
              <a:spcBef>
                <a:spcPct val="0"/>
              </a:spcBef>
              <a:defRPr/>
            </a:pPr>
            <a:r>
              <a:rPr lang="en-US" altLang="cs-CZ" sz="2150" i="1" dirty="0">
                <a:latin typeface="Times New Roman" panose="02020603050405020304" pitchFamily="18" charset="0"/>
                <a:cs typeface="Times New Roman" panose="02020603050405020304" pitchFamily="18" charset="0"/>
              </a:rPr>
              <a:t>Capital requirements </a:t>
            </a:r>
            <a:r>
              <a:rPr lang="en-US" altLang="cs-CZ" sz="2150" dirty="0">
                <a:latin typeface="Times New Roman" panose="02020603050405020304" pitchFamily="18" charset="0"/>
                <a:cs typeface="Times New Roman" panose="02020603050405020304" pitchFamily="18" charset="0"/>
              </a:rPr>
              <a:t>– the need to invest large financial resources in order to compete creates a barrier to entry.</a:t>
            </a:r>
          </a:p>
          <a:p>
            <a:pPr marL="285750" indent="-285750" algn="just">
              <a:spcBef>
                <a:spcPct val="0"/>
              </a:spcBef>
              <a:defRPr/>
            </a:pPr>
            <a:r>
              <a:rPr lang="en-US" altLang="cs-CZ" sz="2150" i="1" dirty="0">
                <a:latin typeface="Times New Roman" panose="02020603050405020304" pitchFamily="18" charset="0"/>
                <a:cs typeface="Times New Roman" panose="02020603050405020304" pitchFamily="18" charset="0"/>
              </a:rPr>
              <a:t>Incumbency advantages independent of size </a:t>
            </a:r>
            <a:r>
              <a:rPr lang="en-US" altLang="cs-CZ" sz="2150" dirty="0">
                <a:latin typeface="Times New Roman" panose="02020603050405020304" pitchFamily="18" charset="0"/>
                <a:cs typeface="Times New Roman" panose="02020603050405020304" pitchFamily="18" charset="0"/>
              </a:rPr>
              <a:t>– incumbent organizations may have cost or quality advantages not available to potential rivals, no matter whatever is their size.</a:t>
            </a:r>
          </a:p>
          <a:p>
            <a:pPr marL="285750" indent="-285750" algn="just">
              <a:spcBef>
                <a:spcPct val="0"/>
              </a:spcBef>
              <a:defRPr/>
            </a:pPr>
            <a:r>
              <a:rPr lang="en-US" altLang="cs-CZ" sz="2150" i="1" dirty="0">
                <a:latin typeface="Times New Roman" panose="02020603050405020304" pitchFamily="18" charset="0"/>
                <a:cs typeface="Times New Roman" panose="02020603050405020304" pitchFamily="18" charset="0"/>
              </a:rPr>
              <a:t>Unequal access to distribution channels </a:t>
            </a:r>
            <a:r>
              <a:rPr lang="en-US" altLang="cs-CZ" sz="2150" dirty="0">
                <a:latin typeface="Times New Roman" panose="02020603050405020304" pitchFamily="18" charset="0"/>
                <a:cs typeface="Times New Roman" panose="02020603050405020304" pitchFamily="18" charset="0"/>
              </a:rPr>
              <a:t>– the newcomer on the block must secure distribution of its products.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547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Substitutes</a:t>
            </a: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Substitutes are goods or services produced by organizations in an apparently different industry and delivering a similar service to the customer but in a different way. Substitutes are easy to overlook because they may look very different from the industry´s product. Substitutes nearly always exist. In many times, one substitute is to do without a product, and another is for customers to perform a service for themselves.</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Threat from substitutes will be influenced by the cost and ease with which customers can switch to the substitute product.</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Substitute products deserving the most strategic attention are those that:</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Are subjects to trends improving their price-performance trade-off with the industry´s product,</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Are produced by industries reaping high profits that may erode with competition.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2165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200" b="1" dirty="0" err="1" smtClean="0">
                <a:latin typeface="Times New Roman" panose="02020603050405020304" pitchFamily="18" charset="0"/>
                <a:cs typeface="Times New Roman" panose="02020603050405020304" pitchFamily="18" charset="0"/>
              </a:rPr>
              <a:t>Porter´s</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five</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forces</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Buyers</a:t>
            </a:r>
            <a:endParaRPr lang="cs-CZ" altLang="cs-CZ" sz="2200"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200" dirty="0" smtClean="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200" dirty="0">
                <a:latin typeface="Times New Roman" panose="02020603050405020304" pitchFamily="18" charset="0"/>
                <a:cs typeface="Times New Roman" panose="02020603050405020304" pitchFamily="18" charset="0"/>
              </a:rPr>
              <a:t>Powerful buyers can force down prices, demand higher quality or more service, and play competitors off against each other, all at the expense of industry profits. Groups of buyers may differ in their bargaining power. </a:t>
            </a:r>
          </a:p>
          <a:p>
            <a:pPr marL="285750" indent="-285750">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200" dirty="0">
                <a:latin typeface="Times New Roman" panose="02020603050405020304" pitchFamily="18" charset="0"/>
                <a:cs typeface="Times New Roman" panose="02020603050405020304" pitchFamily="18" charset="0"/>
              </a:rPr>
              <a:t>Customers are powerful if:</a:t>
            </a:r>
          </a:p>
          <a:p>
            <a:pPr marL="1028700" lvl="1">
              <a:spcBef>
                <a:spcPct val="0"/>
              </a:spcBef>
              <a:defRPr/>
            </a:pPr>
            <a:r>
              <a:rPr lang="en-US" altLang="cs-CZ" sz="2200" dirty="0">
                <a:latin typeface="Times New Roman" panose="02020603050405020304" pitchFamily="18" charset="0"/>
                <a:cs typeface="Times New Roman" panose="02020603050405020304" pitchFamily="18" charset="0"/>
              </a:rPr>
              <a:t>they have clout relative to industry participants and especially;</a:t>
            </a:r>
          </a:p>
          <a:p>
            <a:pPr marL="1028700" lvl="1">
              <a:spcBef>
                <a:spcPct val="0"/>
              </a:spcBef>
              <a:defRPr/>
            </a:pPr>
            <a:r>
              <a:rPr lang="en-US" altLang="cs-CZ" sz="2200" dirty="0">
                <a:latin typeface="Times New Roman" panose="02020603050405020304" pitchFamily="18" charset="0"/>
                <a:cs typeface="Times New Roman" panose="02020603050405020304" pitchFamily="18" charset="0"/>
              </a:rPr>
              <a:t>they emphasize price reductions as the means to exercise their clout.</a:t>
            </a:r>
          </a:p>
          <a:p>
            <a:pPr marL="1028700" lvl="1">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200" dirty="0">
                <a:latin typeface="Times New Roman" panose="02020603050405020304" pitchFamily="18" charset="0"/>
                <a:cs typeface="Times New Roman" panose="02020603050405020304" pitchFamily="18" charset="0"/>
              </a:rPr>
              <a:t>Power relationships that organizations have with their customers depend on a combination of factors:</a:t>
            </a:r>
          </a:p>
          <a:p>
            <a:pPr marL="1028700" lvl="1">
              <a:spcBef>
                <a:spcPct val="0"/>
              </a:spcBef>
              <a:defRPr/>
            </a:pPr>
            <a:r>
              <a:rPr lang="en-US" altLang="cs-CZ" sz="2200" dirty="0">
                <a:latin typeface="Times New Roman" panose="02020603050405020304" pitchFamily="18" charset="0"/>
                <a:cs typeface="Times New Roman" panose="02020603050405020304" pitchFamily="18" charset="0"/>
              </a:rPr>
              <a:t>The number and size of organizations;</a:t>
            </a:r>
          </a:p>
          <a:p>
            <a:pPr marL="1028700" lvl="1">
              <a:spcBef>
                <a:spcPct val="0"/>
              </a:spcBef>
              <a:defRPr/>
            </a:pPr>
            <a:r>
              <a:rPr lang="en-US" altLang="cs-CZ" sz="2200" dirty="0">
                <a:latin typeface="Times New Roman" panose="02020603050405020304" pitchFamily="18" charset="0"/>
                <a:cs typeface="Times New Roman" panose="02020603050405020304" pitchFamily="18" charset="0"/>
              </a:rPr>
              <a:t>The proportion of customer costs constituted by the product;</a:t>
            </a:r>
          </a:p>
          <a:p>
            <a:pPr marL="1028700" lvl="1">
              <a:spcBef>
                <a:spcPct val="0"/>
              </a:spcBef>
              <a:defRPr/>
            </a:pPr>
            <a:r>
              <a:rPr lang="en-US" altLang="cs-CZ" sz="2200" dirty="0">
                <a:latin typeface="Times New Roman" panose="02020603050405020304" pitchFamily="18" charset="0"/>
                <a:cs typeface="Times New Roman" panose="02020603050405020304" pitchFamily="18" charset="0"/>
              </a:rPr>
              <a:t>The extent of product differentiation;</a:t>
            </a:r>
          </a:p>
          <a:p>
            <a:pPr marL="1028700" lvl="1">
              <a:spcBef>
                <a:spcPct val="0"/>
              </a:spcBef>
              <a:defRPr/>
            </a:pPr>
            <a:r>
              <a:rPr lang="en-US" altLang="cs-CZ" sz="2200" dirty="0">
                <a:latin typeface="Times New Roman" panose="02020603050405020304" pitchFamily="18" charset="0"/>
                <a:cs typeface="Times New Roman" panose="02020603050405020304" pitchFamily="18" charset="0"/>
              </a:rPr>
              <a:t>The ability of customers to integrate vertically.</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2489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Suppliers</a:t>
            </a: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Suppliers refer to organizations selling inputs, such as fuel, raw materials and components to the organizations in an industry. The position of suppliers can be analyzed in a similar way to those of buyers, but in reverse.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Suppliers can exert bargaining power by raising prices, shifting costs downstream to industry participants or limiting the quality of the products they provide.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Powerful suppliers can thereby squeeze profitability out of an industry that is unable to pass on cost increases in its own prices.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511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Suppliers</a:t>
            </a: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Power</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suppliers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An </a:t>
            </a:r>
            <a:r>
              <a:rPr lang="en-US" altLang="cs-CZ" sz="2400" dirty="0">
                <a:latin typeface="Times New Roman" panose="02020603050405020304" pitchFamily="18" charset="0"/>
                <a:cs typeface="Times New Roman" panose="02020603050405020304" pitchFamily="18" charset="0"/>
              </a:rPr>
              <a:t>industry will depend on multiple groups of suppliers. The power of each important supplier group depends on a number of structural characteristics of the industry. A supplier group is powerful if:</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It is more concentrated than the industry it sells to</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smtClean="0">
                <a:latin typeface="Times New Roman" panose="02020603050405020304" pitchFamily="18" charset="0"/>
                <a:cs typeface="Times New Roman" panose="02020603050405020304" pitchFamily="18" charset="0"/>
              </a:rPr>
              <a:t>Industry </a:t>
            </a:r>
            <a:r>
              <a:rPr lang="en-US" altLang="cs-CZ" dirty="0">
                <a:latin typeface="Times New Roman" panose="02020603050405020304" pitchFamily="18" charset="0"/>
                <a:cs typeface="Times New Roman" panose="02020603050405020304" pitchFamily="18" charset="0"/>
              </a:rPr>
              <a:t>participants face switching costs in changing suppliers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smtClean="0">
                <a:latin typeface="Times New Roman" panose="02020603050405020304" pitchFamily="18" charset="0"/>
                <a:cs typeface="Times New Roman" panose="02020603050405020304" pitchFamily="18" charset="0"/>
              </a:rPr>
              <a:t>Suppliers </a:t>
            </a:r>
            <a:r>
              <a:rPr lang="en-US" altLang="cs-CZ" dirty="0">
                <a:latin typeface="Times New Roman" panose="02020603050405020304" pitchFamily="18" charset="0"/>
                <a:cs typeface="Times New Roman" panose="02020603050405020304" pitchFamily="18" charset="0"/>
              </a:rPr>
              <a:t>offer products that are differentiated</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smtClean="0">
                <a:latin typeface="Times New Roman" panose="02020603050405020304" pitchFamily="18" charset="0"/>
                <a:cs typeface="Times New Roman" panose="02020603050405020304" pitchFamily="18" charset="0"/>
              </a:rPr>
              <a:t>There </a:t>
            </a:r>
            <a:r>
              <a:rPr lang="en-US" altLang="cs-CZ" dirty="0">
                <a:latin typeface="Times New Roman" panose="02020603050405020304" pitchFamily="18" charset="0"/>
                <a:cs typeface="Times New Roman" panose="02020603050405020304" pitchFamily="18" charset="0"/>
              </a:rPr>
              <a:t>are no substitutes to what the supplier group provides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smtClean="0">
                <a:latin typeface="Times New Roman" panose="02020603050405020304" pitchFamily="18" charset="0"/>
                <a:cs typeface="Times New Roman" panose="02020603050405020304" pitchFamily="18" charset="0"/>
              </a:rPr>
              <a:t>The </a:t>
            </a:r>
            <a:r>
              <a:rPr lang="en-US" altLang="cs-CZ" dirty="0">
                <a:latin typeface="Times New Roman" panose="02020603050405020304" pitchFamily="18" charset="0"/>
                <a:cs typeface="Times New Roman" panose="02020603050405020304" pitchFamily="18" charset="0"/>
              </a:rPr>
              <a:t>supplier group can credibly threaten to integrate forward into the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smtClean="0">
                <a:latin typeface="Times New Roman" panose="02020603050405020304" pitchFamily="18" charset="0"/>
                <a:cs typeface="Times New Roman" panose="02020603050405020304" pitchFamily="18" charset="0"/>
              </a:rPr>
              <a:t>The </a:t>
            </a:r>
            <a:r>
              <a:rPr lang="en-US" altLang="cs-CZ" dirty="0">
                <a:latin typeface="Times New Roman" panose="02020603050405020304" pitchFamily="18" charset="0"/>
                <a:cs typeface="Times New Roman" panose="02020603050405020304" pitchFamily="18" charset="0"/>
              </a:rPr>
              <a:t>supplier group does not depend heavily on the industry.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8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Complementray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products</a:t>
            </a:r>
            <a:r>
              <a:rPr lang="cs-CZ" altLang="cs-CZ" sz="2400" b="1" dirty="0" smtClean="0">
                <a:latin typeface="Times New Roman" panose="02020603050405020304" pitchFamily="18" charset="0"/>
                <a:cs typeface="Times New Roman" panose="02020603050405020304" pitchFamily="18" charset="0"/>
              </a:rPr>
              <a:t> – </a:t>
            </a:r>
            <a:r>
              <a:rPr lang="cs-CZ" altLang="cs-CZ" sz="2400" b="1" dirty="0" err="1" smtClean="0">
                <a:latin typeface="Times New Roman" panose="02020603050405020304" pitchFamily="18" charset="0"/>
                <a:cs typeface="Times New Roman" panose="02020603050405020304" pitchFamily="18" charset="0"/>
              </a:rPr>
              <a:t>sixth</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a:t>
            </a: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Complementary products are those that are used together by customers. They do not compete with each other but operate in tandem. It does not deal with the complementary relationship that can exist between products.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Porter model pays particular attention to the relationships between competitors´ products and also to the threat from substitute products.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suppliers of complementary products can play an important role in the competitive environment for organizations in an industry because: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organizations making products depend on the efforts of the other in relation to product development;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There can be conflict over who gets most of the spoils.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9999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Implication</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analysis</a:t>
            </a: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Identifies the attractiveness of industries – which industries to enter of leave.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Identifies strategies to influence the impact of the forces, which happens, for example, in case of building barriers to entry by becoming more vertically integrated.</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forces may have a different impact on different organizations. Large organizations can deal with barriers to entry more easily than small organizations.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484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Issues</a:t>
            </a:r>
            <a:r>
              <a:rPr lang="cs-CZ" altLang="cs-CZ" sz="2400" b="1" dirty="0" smtClean="0">
                <a:latin typeface="Times New Roman" panose="02020603050405020304" pitchFamily="18" charset="0"/>
                <a:cs typeface="Times New Roman" panose="02020603050405020304" pitchFamily="18" charset="0"/>
              </a:rPr>
              <a:t> in </a:t>
            </a: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model</a:t>
            </a: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Apply at the most appropriate level – not necessarily the whole industry.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Note the convergence of industries – particularly in the high tech sectors.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Note the importance of complementary goods and services.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955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Industry</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analysis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smtClean="0">
                <a:solidFill>
                  <a:srgbClr val="006666"/>
                </a:solidFill>
                <a:latin typeface="Times New Roman" panose="02020603050405020304" pitchFamily="18" charset="0"/>
                <a:cs typeface="Times New Roman" panose="02020603050405020304" pitchFamily="18" charset="0"/>
              </a:rPr>
              <a:t>Market </a:t>
            </a:r>
            <a:r>
              <a:rPr lang="cs-CZ" altLang="cs-CZ" sz="2400" dirty="0" err="1" smtClean="0">
                <a:solidFill>
                  <a:srgbClr val="006666"/>
                </a:solidFill>
                <a:latin typeface="Times New Roman" panose="02020603050405020304" pitchFamily="18" charset="0"/>
                <a:cs typeface="Times New Roman" panose="02020603050405020304" pitchFamily="18" charset="0"/>
              </a:rPr>
              <a:t>analysis</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Strategic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groups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Strategic </a:t>
            </a:r>
            <a:r>
              <a:rPr lang="en-US" altLang="cs-CZ" sz="2400" dirty="0">
                <a:latin typeface="Times New Roman" panose="02020603050405020304" pitchFamily="18" charset="0"/>
                <a:cs typeface="Times New Roman" panose="02020603050405020304" pitchFamily="18" charset="0"/>
              </a:rPr>
              <a:t>groups are </a:t>
            </a:r>
            <a:r>
              <a:rPr lang="cs-CZ" altLang="cs-CZ" sz="2400" dirty="0" err="1">
                <a:latin typeface="Times New Roman" panose="02020603050405020304" pitchFamily="18" charset="0"/>
                <a:cs typeface="Times New Roman" panose="02020603050405020304" pitchFamily="18" charset="0"/>
              </a:rPr>
              <a:t>organizations</a:t>
            </a:r>
            <a:r>
              <a:rPr lang="en-US" altLang="cs-CZ" sz="2400" dirty="0">
                <a:latin typeface="Times New Roman" panose="02020603050405020304" pitchFamily="18" charset="0"/>
                <a:cs typeface="Times New Roman" panose="02020603050405020304" pitchFamily="18" charset="0"/>
              </a:rPr>
              <a:t> within an industry or sector with similar strategic characteristics, following similar strategies or competing on similar bases.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Strategic characteristics are different from those in other strategic groups in the same industry or sector.</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There are many different characteristics that distinguish between strategic groups.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Strategic groups can be mapped on to two dimensional maps – positioning maps. These can be useful tools of analysis.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970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Strategic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groups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Characteristics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identifying</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strategic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groups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Scope of activities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Extent of product diversity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Extent of geographical coverage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Number of market segments served</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Distribution channels used.</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Resource commitment</a:t>
            </a:r>
            <a:r>
              <a:rPr lang="en-US" altLang="cs-CZ" sz="2400" i="1"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Extent of branding</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Marketing effort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Extent of vertical integration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Goods and services quality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Technological leadership</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Size of </a:t>
            </a:r>
            <a:r>
              <a:rPr lang="cs-CZ" altLang="cs-CZ" dirty="0" err="1">
                <a:latin typeface="Times New Roman" panose="02020603050405020304" pitchFamily="18" charset="0"/>
                <a:cs typeface="Times New Roman" panose="02020603050405020304" pitchFamily="18" charset="0"/>
              </a:rPr>
              <a:t>organizations</a:t>
            </a:r>
            <a:r>
              <a:rPr lang="en-US" altLang="cs-CZ"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859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Strategic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groups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Uses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strategic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groups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analysis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Understanding competition </a:t>
            </a:r>
            <a:r>
              <a:rPr lang="en-US" altLang="cs-CZ" sz="2400" dirty="0">
                <a:latin typeface="Times New Roman" panose="02020603050405020304" pitchFamily="18" charset="0"/>
                <a:cs typeface="Times New Roman" panose="02020603050405020304" pitchFamily="18" charset="0"/>
              </a:rPr>
              <a:t>– enables focus on direct competitors within a strategic group, rather than</a:t>
            </a:r>
            <a:r>
              <a:rPr lang="cs-CZ" altLang="cs-CZ" sz="2400" dirty="0">
                <a:latin typeface="Times New Roman" panose="02020603050405020304" pitchFamily="18" charset="0"/>
                <a:cs typeface="Times New Roman" panose="02020603050405020304" pitchFamily="18" charset="0"/>
              </a:rPr>
              <a:t> on</a:t>
            </a:r>
            <a:r>
              <a:rPr lang="en-US" altLang="cs-CZ" sz="2400" dirty="0">
                <a:latin typeface="Times New Roman" panose="02020603050405020304" pitchFamily="18" charset="0"/>
                <a:cs typeface="Times New Roman" panose="02020603050405020304" pitchFamily="18" charset="0"/>
              </a:rPr>
              <a:t> the whole industry.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Analysis of strategic opportunities </a:t>
            </a:r>
            <a:r>
              <a:rPr lang="en-US" altLang="cs-CZ" sz="2400" dirty="0">
                <a:latin typeface="Times New Roman" panose="02020603050405020304" pitchFamily="18" charset="0"/>
                <a:cs typeface="Times New Roman" panose="02020603050405020304" pitchFamily="18" charset="0"/>
              </a:rPr>
              <a:t>– helps identify attractive strategic spaces (gaps) within an industry.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Analysis of mobility barriers </a:t>
            </a:r>
            <a:r>
              <a:rPr lang="en-US" altLang="cs-CZ" sz="2400" dirty="0">
                <a:latin typeface="Times New Roman" panose="02020603050405020304" pitchFamily="18" charset="0"/>
                <a:cs typeface="Times New Roman" panose="02020603050405020304" pitchFamily="18" charset="0"/>
              </a:rPr>
              <a:t>– obstacles to movement from one strategic group to another. These barriers can be overcome to enter more attractive groups. Barriers can be built to defend an attractive position in a strategic group.</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236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 market is a group of customers for specific goods or services that are essentially the same. Analyzing market involves building up a detailed knowledge of the customer and customer groups.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Basic tool for market analysis is market research.</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goal of market analysis is to determine the attractiveness of a market and to understand its evolving opportunities and threats of the </a:t>
            </a:r>
            <a:r>
              <a:rPr lang="en-US" altLang="cs-CZ" sz="2400" dirty="0" err="1" smtClean="0">
                <a:latin typeface="Times New Roman" panose="02020603050405020304" pitchFamily="18" charset="0"/>
                <a:cs typeface="Times New Roman" panose="02020603050405020304" pitchFamily="18" charset="0"/>
              </a:rPr>
              <a:t>organizat</a:t>
            </a:r>
            <a:r>
              <a:rPr lang="cs-CZ" altLang="cs-CZ" sz="2400" dirty="0" smtClean="0">
                <a:latin typeface="Times New Roman" panose="02020603050405020304" pitchFamily="18" charset="0"/>
                <a:cs typeface="Times New Roman" panose="02020603050405020304" pitchFamily="18" charset="0"/>
              </a:rPr>
              <a:t>i</a:t>
            </a:r>
            <a:r>
              <a:rPr lang="en-US" altLang="cs-CZ" sz="2400" dirty="0" smtClean="0">
                <a:latin typeface="Times New Roman" panose="02020603050405020304" pitchFamily="18" charset="0"/>
                <a:cs typeface="Times New Roman" panose="02020603050405020304" pitchFamily="18" charset="0"/>
              </a:rPr>
              <a:t>on</a:t>
            </a:r>
            <a:r>
              <a:rPr lang="en-US" altLang="cs-CZ" sz="2400"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Dimensions of a market analysis: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size;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growth rate;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profitability;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trends.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0632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Customer</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analysis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Customer </a:t>
            </a:r>
            <a:r>
              <a:rPr lang="en-US" altLang="cs-CZ" sz="2400" dirty="0">
                <a:latin typeface="Times New Roman" panose="02020603050405020304" pitchFamily="18" charset="0"/>
                <a:cs typeface="Times New Roman" panose="02020603050405020304" pitchFamily="18" charset="0"/>
              </a:rPr>
              <a:t>analysis provides the collection and evaluation of data associated with customer needs and market trends, through market research, customer satisfaction measurement, field testing etc.</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Customer analysis can be usefully partitioned into an understanding of how the market segments to behave, an analysis of customer motivations and an exploration of unmet needs.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7428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smtClean="0">
                <a:latin typeface="Times New Roman" panose="02020603050405020304" pitchFamily="18" charset="0"/>
                <a:cs typeface="Times New Roman" panose="02020603050405020304" pitchFamily="18" charset="0"/>
              </a:rPr>
              <a:t>Market </a:t>
            </a:r>
            <a:r>
              <a:rPr lang="cs-CZ" altLang="cs-CZ" sz="2400" b="1" dirty="0" err="1" smtClean="0">
                <a:latin typeface="Times New Roman" panose="02020603050405020304" pitchFamily="18" charset="0"/>
                <a:cs typeface="Times New Roman" panose="02020603050405020304" pitchFamily="18" charset="0"/>
              </a:rPr>
              <a:t>research</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i="1" dirty="0">
                <a:latin typeface="Times New Roman" panose="02020603050405020304" pitchFamily="18" charset="0"/>
                <a:cs typeface="Times New Roman" panose="02020603050405020304" pitchFamily="18" charset="0"/>
              </a:rPr>
              <a:t>Market research</a:t>
            </a:r>
            <a:r>
              <a:rPr lang="en-US" sz="2400" dirty="0">
                <a:latin typeface="Times New Roman" panose="02020603050405020304" pitchFamily="18" charset="0"/>
                <a:cs typeface="Times New Roman" panose="02020603050405020304" pitchFamily="18" charset="0"/>
              </a:rPr>
              <a:t> is the method for monitoring and analyzing of markets, subject of markets, companies etc.</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We can define market research as the systematic design, collection, analysis and reporting of data and findings relevant to a specific marketing situation facing the organization, and to enhance decision making throughout the strategic process.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Market research aims to help managers make better decisions or to develop a marketing plan for new target groups or which customer service components should be improved.</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023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200" b="1" dirty="0" smtClean="0">
                <a:latin typeface="Times New Roman" panose="02020603050405020304" pitchFamily="18" charset="0"/>
                <a:cs typeface="Times New Roman" panose="02020603050405020304" pitchFamily="18" charset="0"/>
              </a:rPr>
              <a:t>Market </a:t>
            </a:r>
            <a:r>
              <a:rPr lang="cs-CZ" altLang="cs-CZ" sz="2200" b="1" dirty="0" err="1" smtClean="0">
                <a:latin typeface="Times New Roman" panose="02020603050405020304" pitchFamily="18" charset="0"/>
                <a:cs typeface="Times New Roman" panose="02020603050405020304" pitchFamily="18" charset="0"/>
              </a:rPr>
              <a:t>research</a:t>
            </a:r>
            <a:r>
              <a:rPr lang="cs-CZ" altLang="cs-CZ" sz="2200" b="1" dirty="0" smtClean="0">
                <a:latin typeface="Times New Roman" panose="02020603050405020304" pitchFamily="18" charset="0"/>
                <a:cs typeface="Times New Roman" panose="02020603050405020304" pitchFamily="18" charset="0"/>
              </a:rPr>
              <a:t>: Market </a:t>
            </a:r>
            <a:r>
              <a:rPr lang="cs-CZ" altLang="cs-CZ" sz="2200" b="1" dirty="0" err="1" smtClean="0">
                <a:latin typeface="Times New Roman" panose="02020603050405020304" pitchFamily="18" charset="0"/>
                <a:cs typeface="Times New Roman" panose="02020603050405020304" pitchFamily="18" charset="0"/>
              </a:rPr>
              <a:t>research</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process</a:t>
            </a:r>
            <a:endParaRPr lang="cs-CZ" altLang="cs-CZ" sz="22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The marketing research process has been described as a set of standardized stages:</a:t>
            </a:r>
            <a:endParaRPr 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Determination of the research problem</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Determine and clarify management´s information needs</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Redefine the decision problem as a research problem</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Establish research objectives</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Development of the appropriate research design</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Determine the research design and data sources</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Determine the sample plan and sample size</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Determine the measurement issues and scales</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Execution of the research design</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Collect and process data</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Analyze data</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Transform data structures into information</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Communication of the results</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4325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200" b="1" dirty="0" smtClean="0">
                <a:latin typeface="Times New Roman" panose="02020603050405020304" pitchFamily="18" charset="0"/>
                <a:cs typeface="Times New Roman" panose="02020603050405020304" pitchFamily="18" charset="0"/>
              </a:rPr>
              <a:t>Market </a:t>
            </a:r>
            <a:r>
              <a:rPr lang="cs-CZ" altLang="cs-CZ" sz="2200" b="1" dirty="0" err="1" smtClean="0">
                <a:latin typeface="Times New Roman" panose="02020603050405020304" pitchFamily="18" charset="0"/>
                <a:cs typeface="Times New Roman" panose="02020603050405020304" pitchFamily="18" charset="0"/>
              </a:rPr>
              <a:t>research</a:t>
            </a:r>
            <a:r>
              <a:rPr lang="cs-CZ" altLang="cs-CZ" sz="2200" b="1" dirty="0" smtClean="0">
                <a:latin typeface="Times New Roman" panose="02020603050405020304" pitchFamily="18" charset="0"/>
                <a:cs typeface="Times New Roman" panose="02020603050405020304" pitchFamily="18" charset="0"/>
              </a:rPr>
              <a:t>: Market </a:t>
            </a:r>
            <a:r>
              <a:rPr lang="cs-CZ" altLang="cs-CZ" sz="2200" b="1" dirty="0" err="1" smtClean="0">
                <a:latin typeface="Times New Roman" panose="02020603050405020304" pitchFamily="18" charset="0"/>
                <a:cs typeface="Times New Roman" panose="02020603050405020304" pitchFamily="18" charset="0"/>
              </a:rPr>
              <a:t>research</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process</a:t>
            </a:r>
            <a:endParaRPr lang="cs-CZ" altLang="cs-CZ" sz="22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5309" y="1515716"/>
            <a:ext cx="6756935" cy="4473830"/>
          </a:xfrm>
          <a:prstGeom prst="rect">
            <a:avLst/>
          </a:prstGeom>
        </p:spPr>
      </p:pic>
    </p:spTree>
    <p:extLst>
      <p:ext uri="{BB962C8B-B14F-4D97-AF65-F5344CB8AC3E}">
        <p14:creationId xmlns:p14="http://schemas.microsoft.com/office/powerpoint/2010/main" val="3274690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err="1">
                <a:latin typeface="Times New Roman" panose="02020603050405020304" pitchFamily="18" charset="0"/>
                <a:cs typeface="Times New Roman" panose="02020603050405020304" pitchFamily="18" charset="0"/>
              </a:rPr>
              <a:t>Analysing</a:t>
            </a:r>
            <a:r>
              <a:rPr lang="en-US" altLang="cs-CZ" sz="2400" dirty="0">
                <a:latin typeface="Times New Roman" panose="02020603050405020304" pitchFamily="18" charset="0"/>
                <a:cs typeface="Times New Roman" panose="02020603050405020304" pitchFamily="18" charset="0"/>
              </a:rPr>
              <a:t> industries involves building up a detailed knowledge of the competing organizations in the industry and the products (goods and services) they are selling</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 market is a group of customers for specific goods or services that are essentially the same. Analyzing market involves building up a detailed knowledge of the customer and customer groups.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Basic tool for market analysis is market research.</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goal of market analysis is to determine the attractiveness of a market and to understand its evolving opportunities and threats of the organization.</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industry is a group of organizations producing goods and services that are essentially the same.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err="1">
                <a:latin typeface="Times New Roman" panose="02020603050405020304" pitchFamily="18" charset="0"/>
                <a:cs typeface="Times New Roman" panose="02020603050405020304" pitchFamily="18" charset="0"/>
              </a:rPr>
              <a:t>Analysing</a:t>
            </a:r>
            <a:r>
              <a:rPr lang="en-US" altLang="cs-CZ" sz="2400" dirty="0">
                <a:latin typeface="Times New Roman" panose="02020603050405020304" pitchFamily="18" charset="0"/>
                <a:cs typeface="Times New Roman" panose="02020603050405020304" pitchFamily="18" charset="0"/>
              </a:rPr>
              <a:t> industries involves building up a detailed knowledge of the competing organizations in the industry and the products (goods and services) they are selling.</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Key questions to ask:</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What is our company´s industry?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What are the characteristics of the industry?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How stable are these characteristics?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10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structure</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Industry </a:t>
            </a:r>
            <a:r>
              <a:rPr lang="en-US" altLang="cs-CZ" sz="2400" dirty="0">
                <a:latin typeface="Times New Roman" panose="02020603050405020304" pitchFamily="18" charset="0"/>
                <a:cs typeface="Times New Roman" panose="02020603050405020304" pitchFamily="18" charset="0"/>
              </a:rPr>
              <a:t>structure is determined by the number and relative strength of organizations in the industry. There is a variety of industry structure: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Perfect competition;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Monopoly;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Monopolistic competition;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Oligopoly.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Industry structure can be influenced:</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By the costs incurred by business;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By behavior of companies in the industry and the nature and intensity of competition;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By company performance.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832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concentration</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distribution of power among organizations in an industry is assessed by the level of industry concentration. Industry concentration gives an indication of the competitive pressures in a industry.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Industry concentration can be measured by looking at the market share of organizations in the industry. High concentration levels usually indicate low intensity competition.</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There are various ways of measuring industry concentration. The most straightforward methods are the following:</a:t>
            </a:r>
          </a:p>
          <a:p>
            <a:pPr marL="1028700" lvl="1" algn="just">
              <a:spcBef>
                <a:spcPct val="0"/>
              </a:spcBef>
              <a:defRPr/>
            </a:pPr>
            <a:r>
              <a:rPr lang="en-US" altLang="cs-CZ" i="1" dirty="0">
                <a:latin typeface="Times New Roman" panose="02020603050405020304" pitchFamily="18" charset="0"/>
                <a:cs typeface="Times New Roman" panose="02020603050405020304" pitchFamily="18" charset="0"/>
              </a:rPr>
              <a:t>Concentration rate </a:t>
            </a:r>
            <a:r>
              <a:rPr lang="en-US" altLang="cs-CZ" dirty="0">
                <a:latin typeface="Times New Roman" panose="02020603050405020304" pitchFamily="18" charset="0"/>
                <a:cs typeface="Times New Roman" panose="02020603050405020304" pitchFamily="18" charset="0"/>
              </a:rPr>
              <a:t>– calculated by taking the share of the largest organizations in industry sales or output by value or by volume;</a:t>
            </a:r>
          </a:p>
          <a:p>
            <a:pPr marL="1028700" lvl="1" algn="just">
              <a:spcBef>
                <a:spcPct val="0"/>
              </a:spcBef>
              <a:defRPr/>
            </a:pPr>
            <a:r>
              <a:rPr lang="en-US" altLang="cs-CZ" i="1" dirty="0" err="1">
                <a:latin typeface="Times New Roman" panose="02020603050405020304" pitchFamily="18" charset="0"/>
                <a:cs typeface="Times New Roman" panose="02020603050405020304" pitchFamily="18" charset="0"/>
              </a:rPr>
              <a:t>Herfindahl-Hirschmann</a:t>
            </a:r>
            <a:r>
              <a:rPr lang="en-US" altLang="cs-CZ" i="1" dirty="0">
                <a:latin typeface="Times New Roman" panose="02020603050405020304" pitchFamily="18" charset="0"/>
                <a:cs typeface="Times New Roman" panose="02020603050405020304" pitchFamily="18" charset="0"/>
              </a:rPr>
              <a:t> index </a:t>
            </a:r>
            <a:r>
              <a:rPr lang="en-US" altLang="cs-CZ" dirty="0">
                <a:latin typeface="Times New Roman" panose="02020603050405020304" pitchFamily="18" charset="0"/>
                <a:cs typeface="Times New Roman" panose="02020603050405020304" pitchFamily="18" charset="0"/>
              </a:rPr>
              <a:t>– calculated by summing the squares of the individual market shares of all the organizations in the industry.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861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framework</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Porter´s five forces model can be used to identify and evaluate the main threats to the organizations in an industry. The model helps identify the attractiveness of an industry in terms of five forces: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Competitive rivalry/Industry rivalry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Potential entrants/Competition from new entrants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Substitutes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Buyers/Customers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Suppliers.</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Three of the forces are concerned with competition – industry rivalry, competition from new entrants to the industry, competition from products.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other forces are concerned with the industry customers and suppliers.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101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framework</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Picture 2"/>
          <p:cNvPicPr>
            <a:picLocks noChangeAspect="1" noChangeArrowheads="1"/>
          </p:cNvPicPr>
          <p:nvPr/>
        </p:nvPicPr>
        <p:blipFill>
          <a:blip r:embed="rId3" cstate="print"/>
          <a:srcRect/>
          <a:stretch>
            <a:fillRect/>
          </a:stretch>
        </p:blipFill>
        <p:spPr bwMode="auto">
          <a:xfrm>
            <a:off x="4612506" y="1241131"/>
            <a:ext cx="5330391" cy="4999382"/>
          </a:xfrm>
          <a:prstGeom prst="rect">
            <a:avLst/>
          </a:prstGeom>
          <a:noFill/>
          <a:ln w="9525">
            <a:noFill/>
            <a:miter lim="800000"/>
            <a:headEnd/>
            <a:tailEnd/>
          </a:ln>
        </p:spPr>
      </p:pic>
    </p:spTree>
    <p:extLst>
      <p:ext uri="{BB962C8B-B14F-4D97-AF65-F5344CB8AC3E}">
        <p14:creationId xmlns:p14="http://schemas.microsoft.com/office/powerpoint/2010/main" val="1080564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Porter´s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forces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Competitive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rivalry</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Competitive rivalry (industry rivalry), rivalry among existing competitors, can vary in form and intensity from one industry to another and in particular industries over time. Rivalry can also take the form of a struggle for resources.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Rivalry among existing competitors takes many familiar forms: price discounting, new product introductions, advertising campaigns, service escalation and so forth.</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degree to which rivalry undermines an industry´ s profit potential depends: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On the basis on which organizations compete;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On the intensity with which organizations compete.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96551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TotalTime>
  <Words>2266</Words>
  <Application>Microsoft Office PowerPoint</Application>
  <PresentationFormat>Širokoúhlá obrazovka</PresentationFormat>
  <Paragraphs>259</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Calibri Light</vt:lpstr>
      <vt:lpstr>Times New Roman</vt:lpstr>
      <vt:lpstr>Motiv Office</vt:lpstr>
      <vt:lpstr>Analytical Methods of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309</cp:revision>
  <dcterms:created xsi:type="dcterms:W3CDTF">2016-11-25T20:36:16Z</dcterms:created>
  <dcterms:modified xsi:type="dcterms:W3CDTF">2021-04-11T18:27:42Z</dcterms:modified>
</cp:coreProperties>
</file>