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84" r:id="rId12"/>
    <p:sldId id="272" r:id="rId13"/>
    <p:sldId id="273" r:id="rId14"/>
    <p:sldId id="274" r:id="rId15"/>
    <p:sldId id="275" r:id="rId16"/>
    <p:sldId id="278" r:id="rId17"/>
    <p:sldId id="288" r:id="rId18"/>
    <p:sldId id="276" r:id="rId19"/>
    <p:sldId id="277" r:id="rId20"/>
    <p:sldId id="279" r:id="rId21"/>
    <p:sldId id="280" r:id="rId22"/>
    <p:sldId id="281" r:id="rId23"/>
    <p:sldId id="282" r:id="rId24"/>
    <p:sldId id="283" r:id="rId25"/>
    <p:sldId id="286" r:id="rId26"/>
    <p:sldId id="287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5333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Analytical</a:t>
            </a:r>
            <a:r>
              <a:rPr lang="cs-CZ" sz="5333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5333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cs-CZ" sz="5333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5333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5333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Business </a:t>
            </a:r>
            <a:r>
              <a:rPr lang="cs-CZ" sz="5333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827773" y="4101075"/>
            <a:ext cx="6708387" cy="10561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867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r>
              <a:rPr lang="cs-CZ" sz="1867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67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867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67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lang="cs-CZ" sz="1867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867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cs-CZ" sz="1867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67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cs-CZ" sz="1867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67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867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Business </a:t>
            </a:r>
            <a:r>
              <a:rPr lang="cs-CZ" sz="1867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endParaRPr lang="cs-CZ" sz="1867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867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cs-CZ" sz="1867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</a:t>
            </a:r>
            <a:endParaRPr lang="en-GB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8296977" y="4965171"/>
            <a:ext cx="3666051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Šárka Zapletalová, Ph.D.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cs-CZ" altLang="cs-CZ" sz="12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1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Business </a:t>
            </a:r>
            <a:r>
              <a:rPr lang="cs-CZ" altLang="cs-CZ" sz="12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Economics</a:t>
            </a:r>
            <a:r>
              <a:rPr lang="cs-CZ" altLang="cs-CZ" sz="1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Management</a:t>
            </a:r>
          </a:p>
          <a:p>
            <a:pPr algn="r"/>
            <a:r>
              <a:rPr lang="cs-CZ" altLang="cs-CZ" sz="1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ENVIRONMENT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388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IE Matrix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 Matrix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strategic management tool which is used to analyze the current position of the divisions and suggest the strategies for the future. </a:t>
            </a:r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Internal-External 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based on an analysis of internal and external business factors which are combined into one suggestive model.</a:t>
            </a: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0"/>
          <a:stretch/>
        </p:blipFill>
        <p:spPr>
          <a:xfrm>
            <a:off x="1883794" y="2324300"/>
            <a:ext cx="7096125" cy="376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45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835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SFAS Matrix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Generating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Strategic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SFAS Matrix</a:t>
            </a: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EFAS and IFAS Tables plus the SFAS Matrix have been developed to deal with the criticisms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SWOT analysis.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used together, they are a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powerful analytical set of tools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analysis.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SFAS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(Strategic Factors Analysis Summary)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Matrix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summarizes an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organization’s strategic factors by combining the external factors from the EFAS Table with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internal factors from the IFAS Table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744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835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SFAS Matrix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Generating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Strategic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SFAS Matrix</a:t>
            </a: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SFAS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Matrix requires a strategic decision maker to condense these strengths, weaknesses, opportunities,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threats into fewer than 10 strategic factors.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done by reviewing and revising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weight given each factor. The revised weights reflect the priority of each factor as a determinant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company’s future success.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highest-weighted EFAS and IFAS factors should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appear in the SFAS Matrix.</a:t>
            </a: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11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835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SFAS Matrix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0"/>
              </a:spcBef>
              <a:buNone/>
              <a:defRPr/>
            </a:pPr>
            <a:r>
              <a:rPr lang="cs-CZ" alt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Generating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Strategic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SFAS Matrix 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alt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following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these </a:t>
            </a:r>
            <a:r>
              <a:rPr lang="cs-CZ" alt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steps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39750" lvl="1" indent="-357188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Column 1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Factors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list the most important EFAS and IFAS items. </a:t>
            </a:r>
            <a:endParaRPr lang="cs-CZ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lvl="2" indent="0" algn="just">
              <a:spcBef>
                <a:spcPct val="0"/>
              </a:spcBef>
              <a:buNone/>
              <a:defRPr/>
            </a:pPr>
            <a:r>
              <a:rPr lang="en-US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factor, indicate whether it is a Strength (S), Weakness (W), an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Opportunity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(O), or a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Threat (T).</a:t>
            </a:r>
          </a:p>
          <a:p>
            <a:pPr marL="539750" lvl="1" indent="-357188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Column 2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assign weights for all of the internal and external strategic factors.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means that the weights calculated earlier for EFAS and IFAS will probably have to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adjusted.</a:t>
            </a:r>
          </a:p>
          <a:p>
            <a:pPr marL="539750" lvl="1" indent="-357188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Column 3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Rating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assign a rating of how the company’s management is responding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each of the strategic factors. </a:t>
            </a:r>
            <a:endParaRPr lang="cs-CZ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lvl="2" indent="0" algn="just">
              <a:spcBef>
                <a:spcPct val="0"/>
              </a:spcBef>
              <a:buNone/>
              <a:defRPr/>
            </a:pPr>
            <a:r>
              <a:rPr lang="en-US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ratings will probably (but not always) be the same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those listed in the EFAS and IFAS Tables.</a:t>
            </a:r>
          </a:p>
          <a:p>
            <a:pPr marL="539750" lvl="1" indent="-357188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Column 4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Weighted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Score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multiply the weight in Column 2 </a:t>
            </a:r>
            <a:r>
              <a:rPr lang="en-US" alt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factor by its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rating in Column 3 to obtain the factor’s rated score.</a:t>
            </a:r>
          </a:p>
          <a:p>
            <a:pPr marL="539750" lvl="1" indent="-357188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Column 5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Duration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indicate short-term (less than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year), intermediate-term (one to three years), or long-term (three years and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beyond).</a:t>
            </a:r>
          </a:p>
          <a:p>
            <a:pPr marL="539750" lvl="1" indent="-357188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Column 6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Comments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repeat or revise your comments for each strategic factor from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previous EFAS and IFAS Tables. The total weighted score for the average firm in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industry is always 3.0.</a:t>
            </a:r>
            <a:endParaRPr lang="cs-CZ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727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067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SFAS Matrix – </a:t>
            </a:r>
            <a:r>
              <a:rPr lang="cs-CZ" sz="2400" kern="0" dirty="0" err="1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Summary</a:t>
            </a: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SFAS Matrix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ct val="0"/>
              </a:spcBef>
              <a:defRPr/>
            </a:pPr>
            <a:endParaRPr lang="en-GB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23214" t="20666" r="10892" b="15714"/>
          <a:stretch/>
        </p:blipFill>
        <p:spPr>
          <a:xfrm>
            <a:off x="2786290" y="1043050"/>
            <a:ext cx="4931228" cy="26780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/>
          <a:srcRect l="22893" t="23143" r="11214" b="15143"/>
          <a:stretch/>
        </p:blipFill>
        <p:spPr>
          <a:xfrm>
            <a:off x="2786290" y="3721148"/>
            <a:ext cx="4931228" cy="256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93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202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SFAS Matrix –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G</a:t>
            </a:r>
            <a:r>
              <a:rPr lang="cs-CZ" sz="2400" kern="0" dirty="0" err="1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enerating</a:t>
            </a: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SFAS matrix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ct val="0"/>
              </a:spcBef>
              <a:defRPr/>
            </a:pPr>
            <a:endParaRPr lang="en-GB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/>
          <a:srcRect l="24821" t="16285" r="12821" b="11143"/>
          <a:stretch/>
        </p:blipFill>
        <p:spPr>
          <a:xfrm>
            <a:off x="1465133" y="957040"/>
            <a:ext cx="7842496" cy="531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91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210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SWOT </a:t>
            </a:r>
            <a:r>
              <a:rPr lang="cs-CZ" sz="2400" kern="0" dirty="0" err="1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Analysis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1" indent="-268288" algn="just">
              <a:spcBef>
                <a:spcPct val="0"/>
              </a:spcBef>
              <a:defRPr/>
            </a:pPr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objective of a SWOT analysis is to help organizations develop a full awareness of all the factors involved in making a business decision. </a:t>
            </a:r>
            <a:endParaRPr lang="cs-CZ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268288" algn="just">
              <a:spcBef>
                <a:spcPct val="0"/>
              </a:spcBef>
              <a:defRPr/>
            </a:pPr>
            <a:endParaRPr lang="cs-CZ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268288" algn="just">
              <a:spcBef>
                <a:spcPct val="0"/>
              </a:spcBef>
              <a:defRPr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was created in the 1960s by Albert Humphrey of the Stanford Research Institute, during a study conducted to identify why corporate planning consistently failed. Since its creation, SWOT has become one of the most useful tools for business owners to start and grow their companies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268288" algn="just">
              <a:spcBef>
                <a:spcPct val="0"/>
              </a:spcBef>
              <a:defRPr/>
            </a:pPr>
            <a:endParaRPr lang="cs-CZ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268288" algn="just">
              <a:spcBef>
                <a:spcPct val="0"/>
              </a:spcBef>
              <a:defRPr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SWOT analysis is a compilation of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company's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strengths, weaknesses, opportunities and threats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268288" algn="just">
              <a:spcBef>
                <a:spcPct val="0"/>
              </a:spcBef>
              <a:defRPr/>
            </a:pPr>
            <a:endParaRPr lang="cs-CZ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268288" algn="just">
              <a:spcBef>
                <a:spcPct val="0"/>
              </a:spcBef>
              <a:defRPr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primary objective of a SWOT analysis is to help organizations develop a full awareness of all the factors involved in making a business decision.</a:t>
            </a:r>
            <a:endParaRPr lang="cs-CZ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268288" algn="just">
              <a:spcBef>
                <a:spcPct val="0"/>
              </a:spcBef>
              <a:defRPr/>
            </a:pPr>
            <a:endParaRPr lang="cs-CZ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268288" algn="just">
              <a:spcBef>
                <a:spcPct val="0"/>
              </a:spcBef>
              <a:defRPr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SWOT (strengths, weaknesses, opportunities and threats) analysis is a planning process that helps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company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overcome challenges and determine what new leads to pursue.</a:t>
            </a:r>
            <a:endParaRPr lang="en-GB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450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210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SWOT </a:t>
            </a:r>
            <a:r>
              <a:rPr lang="cs-CZ" sz="2400" kern="0" dirty="0" err="1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Analysis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10047512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Strengths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weaknesses (W)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refer to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factors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are the resources and experience readily available to you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some commonly considered internal factors: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inancial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 (funding, sources of income and investment opportunities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hysical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 (location, facilities and equipment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 (employees, volunteers and target audiences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ccess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natural resources, trademarks, patents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copyrights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urrent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processes (employee programs, department hierarchies and software systems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forces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 and affect every company, organization and individual. Whether these factors are connected directly or indirectly to an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opportunity (O)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threat (T)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 is important to note and document each one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 are typically things you or your company do not control, such as the following:</a:t>
            </a:r>
          </a:p>
          <a:p>
            <a:pPr algn="just">
              <a:spcBef>
                <a:spcPts val="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arket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trends (new products, technology advancements and shifts in audience needs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conomic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trends (local, national and international financial trends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unding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(donations, legislature and other sources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emographics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elationships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suppliers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partners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olitical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environmental and economic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regulations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728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970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TOWS Matrix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Generating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Alternative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TOWS Matrix</a:t>
            </a: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TOWS Matrix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(TOWS is just another way of saying SWOT) illustrates how the external opportunities and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threats facing a particular corporation can be matched with that company’s internal strengths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weaknesses to result in four sets of possible strategic alternatives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good way to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brainstorming to create alternative strategies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might not otherwise be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considered.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forces strategic managers to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various kinds of growth as well as retrenchment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 can be used to generate corporate as well as business strategies.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368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970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TOWS Matrix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28464" t="22001" r="6607" b="12286"/>
          <a:stretch/>
        </p:blipFill>
        <p:spPr>
          <a:xfrm>
            <a:off x="1193576" y="1164853"/>
            <a:ext cx="8816698" cy="501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15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704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Introduction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78225"/>
            <a:ext cx="10066762" cy="4553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ct val="0"/>
              </a:spcBef>
              <a:defRPr/>
            </a:pP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ust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made to systematize knowledge from internal and external environment analysis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approach is to create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matrix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is followed up forms in the form of systematization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IFAS, EFAS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tables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Thereafter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SFAS Matrix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Propitious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Niche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conclusion,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inecessary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generate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lternative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trategies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 a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TOWS Matrix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en-US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488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970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TOWS Matrix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build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TOWS Matrix,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following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steps</a:t>
            </a:r>
            <a:r>
              <a:rPr lang="cs-CZ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0" algn="just">
              <a:spcBef>
                <a:spcPct val="0"/>
              </a:spcBef>
              <a:buNone/>
              <a:defRPr/>
            </a:pPr>
            <a:r>
              <a:rPr lang="en-US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a series of possible strategies</a:t>
            </a:r>
            <a:r>
              <a:rPr lang="en-US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company or business unit under consideration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particular combinations of the four sets of factors:</a:t>
            </a:r>
          </a:p>
          <a:p>
            <a:pPr marL="1600200" lvl="2" indent="-457200" algn="just">
              <a:spcBef>
                <a:spcPct val="0"/>
              </a:spcBef>
              <a:defRPr/>
            </a:pPr>
            <a:r>
              <a:rPr lang="en-US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generated by thinking of ways in which a company or business unit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use its strengths to take advantage of opportunities.</a:t>
            </a:r>
          </a:p>
          <a:p>
            <a:pPr marL="1600200" lvl="2" indent="-457200" algn="just">
              <a:spcBef>
                <a:spcPct val="0"/>
              </a:spcBef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 Strategies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 company’s or unit’s strengths as a way to avoid threats.</a:t>
            </a:r>
          </a:p>
          <a:p>
            <a:pPr marL="1600200" lvl="2" indent="-457200" algn="just">
              <a:spcBef>
                <a:spcPct val="0"/>
              </a:spcBef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 Strategies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attempt to take advantage of opportunities by overcoming weaknesses.</a:t>
            </a:r>
          </a:p>
          <a:p>
            <a:pPr marL="1600200" lvl="2" indent="-457200" algn="just">
              <a:spcBef>
                <a:spcPct val="0"/>
              </a:spcBef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WT Strategies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basically defensive and primarily act to minimize weaknesses and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threats.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136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970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TOWS Matrix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742950" algn="just">
              <a:spcBef>
                <a:spcPct val="0"/>
              </a:spcBef>
              <a:buNone/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of the primary criticisms of SWOT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are:</a:t>
            </a:r>
          </a:p>
          <a:p>
            <a:pPr marL="539750" lvl="2" indent="-357188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generates lengthy lists.</a:t>
            </a:r>
          </a:p>
          <a:p>
            <a:pPr marL="539750" lvl="2" indent="-357188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uses no weights to reflect priorities.</a:t>
            </a:r>
          </a:p>
          <a:p>
            <a:pPr marL="539750" lvl="2" indent="-357188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uses ambiguous words and phrases.</a:t>
            </a:r>
          </a:p>
          <a:p>
            <a:pPr marL="539750" lvl="2" indent="-357188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same factor can be placed in two categories (e.g., a strength may also be a weakness).</a:t>
            </a:r>
          </a:p>
          <a:p>
            <a:pPr marL="539750" lvl="2" indent="-357188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 obligation to verify opinions with data or analysis.</a:t>
            </a:r>
          </a:p>
          <a:p>
            <a:pPr marL="539750" lvl="2" indent="-357188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requires only a single level of analysis.</a:t>
            </a:r>
          </a:p>
          <a:p>
            <a:pPr marL="539750" lvl="2" indent="-357188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 logical link to strategy implementation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62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970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TOWS Matrix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TOWS Matrix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identify a propitious niche is one way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develop a sustainable competitive advantage using those strategic factors.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 is to find a </a:t>
            </a:r>
            <a:r>
              <a:rPr lang="en-US" altLang="cs-CZ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propitiou</a:t>
            </a:r>
            <a:r>
              <a:rPr lang="cs-CZ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niche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extremely favorable niche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is so well suited to the firm’s internal and external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 that other corporations are not likely to challenge or dislodge it.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niche is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propitious to the extent that it currently is just large enough for one firm to satisfy its demand.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a firm has found and filled that niche, it is not worth a potential competitor’s time or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money to also go after the same niche.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 niche may also be called a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sweet spot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a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 is able to satisfy customers’ needs in a way that rivals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cannot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given the context in which it operates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299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970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TOWS Matrix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Finding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Propitious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Niche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strategic sweet spot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47964" t="13238" r="23643" b="9809"/>
          <a:stretch/>
        </p:blipFill>
        <p:spPr>
          <a:xfrm>
            <a:off x="3571519" y="1462011"/>
            <a:ext cx="3118756" cy="475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60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056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SPACE Matrix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Position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matrix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matrix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strategic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tool that focuses on strategy formulation especially as related to the competitive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an organization.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 matrix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used as a basis for other analyses, such as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SWOT analysis, BCG matrix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industry analysis, or assessing strategic alternatives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(IE matrix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SPACE Matrix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 upon two internal and two external strategic dimensions in order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rganization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posture in the industry.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SPACE matrix is based 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areas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strength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FS and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CA),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stability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strength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IS).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SPACE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matrix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importance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these dimensions and places them on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Cartesian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 with X and Y coordinates.</a:t>
            </a:r>
          </a:p>
          <a:p>
            <a:pPr algn="just"/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25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056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SPACE Matrix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Obrázek 5" descr="SPACE matrix average scores tabl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7"/>
          <a:stretch/>
        </p:blipFill>
        <p:spPr bwMode="auto">
          <a:xfrm>
            <a:off x="1029903" y="1164853"/>
            <a:ext cx="8980371" cy="5126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7151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056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SPACE Matrix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952" y="1117924"/>
            <a:ext cx="6371924" cy="478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11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EFAS Table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endParaRPr lang="cs-CZ" altLang="cs-C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matrix 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</a:t>
            </a:r>
            <a:r>
              <a:rPr lang="en-US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ithin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any industry there are usually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certain variables</a:t>
            </a:r>
            <a:r>
              <a:rPr lang="cs-CZ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success factors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a company’s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must understand in order to be successful.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success factors are variables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can significantly affect the overall competitive positions of companies within any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particular industry.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industry matrix summarizes the key success factors within a particular industry.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matrix gives a </a:t>
            </a: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 for each factor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how important that factor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for success within the industry. 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matrix also specifies </a:t>
            </a: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well various competitors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industry are responding to each factor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generate an industry matrix using two industry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competitors (called A and B), complete the following steps for the industry being analyzed: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58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EFAS Table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endParaRPr lang="cs-CZ" altLang="cs-C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generate an industry matrix using two industry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competitors (called A and B), complete the following steps for the industry being analyzed: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Column 1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Success Factors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list the 8 to 10 factors that appear to determine success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industry.</a:t>
            </a: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Column 2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assign a weight to each factor, from 1.0 (Most Important) to 0.0 (Not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Important) based on that factor’s probable impact on the overall industry’s current and future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success. (All weights must sum to 1.0 regardless of the number of strategic factors.)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16357" t="42000" r="4357" b="20477"/>
          <a:stretch/>
        </p:blipFill>
        <p:spPr>
          <a:xfrm>
            <a:off x="2646088" y="4364996"/>
            <a:ext cx="7364186" cy="196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86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EFAS Table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generate an industry matrix using two industry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competitors (called A and B), complete the following steps for the industry being analyzed: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 startAt="3"/>
              <a:defRPr/>
            </a:pP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Column 3 </a:t>
            </a:r>
            <a:r>
              <a:rPr lang="en-US" alt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(Company A Rating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examine a particular company within the industry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485900" lvl="2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example, Company A. Assign a rating to each factor from 5 (Outstanding) to 1 (Poor) based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Company A’s current response to that particular factor. Each rating is a judgment regarding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well that company is specifically dealing with each key success factor.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16357" t="42000" r="4357" b="20477"/>
          <a:stretch/>
        </p:blipFill>
        <p:spPr>
          <a:xfrm>
            <a:off x="2646088" y="4364996"/>
            <a:ext cx="7364186" cy="196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5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EFAS Table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r>
              <a:rPr lang="cs-CZ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lang="cs-CZ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endParaRPr lang="cs-CZ" altLang="cs-CZ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generate an industry matrix using two industry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competitors (called A and B), complete the following steps for the industry being analyzed:</a:t>
            </a: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 startAt="4"/>
              <a:defRPr/>
            </a:pPr>
            <a:r>
              <a:rPr lang="en-US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Column 4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 A Weighted Score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multiply the weight in Column 2 for each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 by its rating in Column 3 to obtain that factor’s weighted score for Company A</a:t>
            </a:r>
            <a:r>
              <a:rPr lang="en-US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 startAt="4"/>
              <a:defRPr/>
            </a:pPr>
            <a:r>
              <a:rPr lang="en-US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Column 5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 B Rating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examine a second company within the industry – in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case, Company B. </a:t>
            </a: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85900" lvl="2" indent="-342900" algn="just">
              <a:spcBef>
                <a:spcPct val="0"/>
              </a:spcBef>
              <a:buFont typeface="+mj-lt"/>
              <a:buAutoNum type="arabicPeriod" startAt="4"/>
              <a:defRPr/>
            </a:pP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 a rating to each key success factor from 5.0 (Outstanding)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1.0 (Poor), based on Company B’s current response to each particular factor.</a:t>
            </a: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 startAt="4"/>
              <a:defRPr/>
            </a:pPr>
            <a:r>
              <a:rPr lang="en-US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Column 6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 B Weighted Score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multiply the weight in Column 2 for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factor times its rating in Column 5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 startAt="4"/>
              <a:defRPr/>
            </a:pPr>
            <a:r>
              <a:rPr lang="en-US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total weighted score indicates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 each company is responding to current and expected key success factors in the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industry’s environment.</a:t>
            </a:r>
            <a:endParaRPr lang="en-GB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428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EFAS Table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EFAS</a:t>
            </a:r>
          </a:p>
          <a:p>
            <a:pPr marL="269875" lvl="1" indent="-269875" algn="just">
              <a:spcBef>
                <a:spcPct val="0"/>
              </a:spcBef>
              <a:defRPr/>
            </a:pPr>
            <a:r>
              <a:rPr lang="en-US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EFAS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 Analysis Summary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one way to </a:t>
            </a:r>
            <a:r>
              <a:rPr lang="en-US" alt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organize the external factors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the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 accepted categories of opportunities and threats as well as to analyze how well a particular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company’s management (rating) is responding to these specific factors in light of the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perceived importance (weight) of these factors to the company.</a:t>
            </a:r>
            <a:endParaRPr lang="en-GB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21071" t="17238" r="12929" b="23524"/>
          <a:stretch/>
        </p:blipFill>
        <p:spPr>
          <a:xfrm>
            <a:off x="2519772" y="3009074"/>
            <a:ext cx="6498771" cy="328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61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628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I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FAS Table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endParaRPr lang="cs-CZ" altLang="cs-C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IFAS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Factor Analysis Summary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one way to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organize the internal factors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the generally accepted categories of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strengths and weaknesses as well as to analyze how well a particular company’s management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responding to these specific factors in light of the perceived importance of these factors to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company.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the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VRIO framework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(Value, Rareness, Imitability, &amp; Organization) to assess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importance of each of the factors that might be considered strengths.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Except for its internal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orientation, this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IFAS Table is built the same way as the EFAS Table</a:t>
            </a:r>
            <a:r>
              <a:rPr lang="cs-CZ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240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628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I</a:t>
            </a:r>
            <a:r>
              <a:rPr kumimoji="0" lang="cs-CZ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FAS Table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</a:t>
            </a:r>
            <a:r>
              <a:rPr lang="cs-CZ" altLang="cs-CZ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cs-CZ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Summary (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 Table)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18393" t="18380" r="5643" b="13238"/>
          <a:stretch/>
        </p:blipFill>
        <p:spPr>
          <a:xfrm>
            <a:off x="1244697" y="2150017"/>
            <a:ext cx="7772400" cy="393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386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2250</Words>
  <Application>Microsoft Office PowerPoint</Application>
  <PresentationFormat>Širokoúhlá obrazovka</PresentationFormat>
  <Paragraphs>159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Motiv Office</vt:lpstr>
      <vt:lpstr>Analytical Methods of Business Environment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zap0046</cp:lastModifiedBy>
  <cp:revision>241</cp:revision>
  <dcterms:created xsi:type="dcterms:W3CDTF">2016-11-25T20:36:16Z</dcterms:created>
  <dcterms:modified xsi:type="dcterms:W3CDTF">2021-04-26T18:19:15Z</dcterms:modified>
</cp:coreProperties>
</file>