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3" r:id="rId3"/>
    <p:sldId id="308" r:id="rId4"/>
    <p:sldId id="278" r:id="rId5"/>
    <p:sldId id="314" r:id="rId6"/>
    <p:sldId id="454" r:id="rId7"/>
    <p:sldId id="309" r:id="rId8"/>
    <p:sldId id="310" r:id="rId9"/>
    <p:sldId id="311" r:id="rId10"/>
    <p:sldId id="313" r:id="rId11"/>
    <p:sldId id="295" r:id="rId12"/>
    <p:sldId id="259" r:id="rId13"/>
    <p:sldId id="297" r:id="rId14"/>
    <p:sldId id="298" r:id="rId15"/>
    <p:sldId id="299" r:id="rId16"/>
    <p:sldId id="300" r:id="rId17"/>
    <p:sldId id="301" r:id="rId18"/>
    <p:sldId id="304" r:id="rId19"/>
    <p:sldId id="305" r:id="rId20"/>
    <p:sldId id="306" r:id="rId21"/>
    <p:sldId id="302" r:id="rId22"/>
    <p:sldId id="307" r:id="rId23"/>
    <p:sldId id="312" r:id="rId24"/>
    <p:sldId id="317" r:id="rId25"/>
    <p:sldId id="332" r:id="rId26"/>
    <p:sldId id="386" r:id="rId27"/>
    <p:sldId id="387" r:id="rId28"/>
    <p:sldId id="453" r:id="rId29"/>
    <p:sldId id="296" r:id="rId30"/>
    <p:sldId id="316" r:id="rId31"/>
    <p:sldId id="452"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1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1"/>
            <a:ext cx="2944958" cy="498395"/>
          </a:xfrm>
          <a:prstGeom prst="rect">
            <a:avLst/>
          </a:prstGeom>
        </p:spPr>
        <p:txBody>
          <a:bodyPr vert="horz" lIns="91440" tIns="45720" rIns="91440" bIns="45720" rtlCol="0"/>
          <a:lstStyle>
            <a:lvl1pPr algn="r">
              <a:defRPr sz="1200"/>
            </a:lvl1pPr>
          </a:lstStyle>
          <a:p>
            <a:fld id="{449BF8C1-CBF2-4975-843F-55188557F8F0}" type="datetimeFigureOut">
              <a:rPr lang="cs-CZ" smtClean="0"/>
              <a:t>26.05.2021</a:t>
            </a:fld>
            <a:endParaRPr lang="cs-CZ"/>
          </a:p>
        </p:txBody>
      </p:sp>
      <p:sp>
        <p:nvSpPr>
          <p:cNvPr id="4" name="Zástupný symbol pro zápatí 3"/>
          <p:cNvSpPr>
            <a:spLocks noGrp="1"/>
          </p:cNvSpPr>
          <p:nvPr>
            <p:ph type="ftr" sz="quarter" idx="2"/>
          </p:nvPr>
        </p:nvSpPr>
        <p:spPr>
          <a:xfrm>
            <a:off x="0" y="9428243"/>
            <a:ext cx="2944958" cy="49839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8243"/>
            <a:ext cx="2944958" cy="498395"/>
          </a:xfrm>
          <a:prstGeom prst="rect">
            <a:avLst/>
          </a:prstGeom>
        </p:spPr>
        <p:txBody>
          <a:bodyPr vert="horz" lIns="91440" tIns="45720" rIns="91440" bIns="45720" rtlCol="0" anchor="b"/>
          <a:lstStyle>
            <a:lvl1pPr algn="r">
              <a:defRPr sz="1200"/>
            </a:lvl1pPr>
          </a:lstStyle>
          <a:p>
            <a:fld id="{F4D9D6AA-88E5-40A8-B173-74A05E3F395A}" type="slidenum">
              <a:rPr lang="cs-CZ" smtClean="0"/>
              <a:t>‹#›</a:t>
            </a:fld>
            <a:endParaRPr lang="cs-CZ"/>
          </a:p>
        </p:txBody>
      </p:sp>
    </p:spTree>
    <p:extLst>
      <p:ext uri="{BB962C8B-B14F-4D97-AF65-F5344CB8AC3E}">
        <p14:creationId xmlns:p14="http://schemas.microsoft.com/office/powerpoint/2010/main" val="44443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B773A2-03AF-4B96-BF1D-7842E364266E}" type="datetimeFigureOut">
              <a:rPr lang="cs-CZ" smtClean="0"/>
              <a:t>26.05.2021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642408EC-B090-49C4-93B7-61C935B49B26}" type="slidenum">
              <a:rPr lang="cs-CZ" smtClean="0"/>
              <a:t>‹#›</a:t>
            </a:fld>
            <a:endParaRPr lang="cs-CZ"/>
          </a:p>
        </p:txBody>
      </p:sp>
    </p:spTree>
    <p:extLst>
      <p:ext uri="{BB962C8B-B14F-4D97-AF65-F5344CB8AC3E}">
        <p14:creationId xmlns:p14="http://schemas.microsoft.com/office/powerpoint/2010/main" val="18718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7BB2AF0-02D3-4930-B470-0A4F78028EFB}" type="slidenum">
              <a:rPr lang="en-US" smtClean="0"/>
              <a:t>6</a:t>
            </a:fld>
            <a:endParaRPr lang="en-US"/>
          </a:p>
        </p:txBody>
      </p:sp>
    </p:spTree>
    <p:extLst>
      <p:ext uri="{BB962C8B-B14F-4D97-AF65-F5344CB8AC3E}">
        <p14:creationId xmlns:p14="http://schemas.microsoft.com/office/powerpoint/2010/main" val="28309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51318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60319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77082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00700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763CA40-2E70-458B-BC3F-942342DC9C11}" type="datetime1">
              <a:rPr lang="cs-CZ" smtClean="0"/>
              <a:t>26.05.2021</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74047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3AD20A7D-0D28-43A2-B066-441D6461663E}" type="datetime1">
              <a:rPr lang="cs-CZ" smtClean="0"/>
              <a:t>26.05.2021</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9305196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3AD20A7D-0D28-43A2-B066-441D6461663E}" type="datetime1">
              <a:rPr lang="cs-CZ" smtClean="0"/>
              <a:t>26.05.2021</a:t>
            </a:fld>
            <a:endParaRPr lang="cs-CZ"/>
          </a:p>
        </p:txBody>
      </p:sp>
      <p:sp>
        <p:nvSpPr>
          <p:cNvPr id="5" name="Footer Placeholder 4"/>
          <p:cNvSpPr>
            <a:spLocks noGrp="1"/>
          </p:cNvSpPr>
          <p:nvPr>
            <p:ph type="ftr" sz="quarter" idx="11"/>
          </p:nvPr>
        </p:nvSpPr>
        <p:spPr/>
        <p:txBody>
          <a:bodyPr/>
          <a:lstStyle/>
          <a:p>
            <a:endParaRPr lang="cs-CZ"/>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2ECFE8B-788C-4B5E-AE84-536A103F3F54}" type="slidenum">
              <a:rPr lang="cs-CZ" smtClean="0"/>
              <a:t>‹#›</a:t>
            </a:fld>
            <a:endParaRPr lang="cs-CZ"/>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20230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3AD20A7D-0D28-43A2-B066-441D6461663E}" type="datetime1">
              <a:rPr lang="cs-CZ" smtClean="0"/>
              <a:t>26.05.2021</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1846876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3AD20A7D-0D28-43A2-B066-441D6461663E}" type="datetime1">
              <a:rPr lang="cs-CZ" smtClean="0"/>
              <a:t>26.05.2021</a:t>
            </a:fld>
            <a:endParaRPr lang="cs-CZ"/>
          </a:p>
        </p:txBody>
      </p:sp>
      <p:sp>
        <p:nvSpPr>
          <p:cNvPr id="6" name="Footer Placeholder 5"/>
          <p:cNvSpPr>
            <a:spLocks noGrp="1"/>
          </p:cNvSpPr>
          <p:nvPr>
            <p:ph type="ftr" sz="quarter" idx="11"/>
          </p:nvPr>
        </p:nvSpPr>
        <p:spPr/>
        <p:txBody>
          <a:bodyPr/>
          <a:lstStyle/>
          <a:p>
            <a:endParaRPr lang="cs-CZ"/>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09464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3AD20A7D-0D28-43A2-B066-441D6461663E}" type="datetime1">
              <a:rPr lang="cs-CZ" smtClean="0"/>
              <a:t>26.05.2021</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6186100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389F1F-21E3-4AE0-A102-D2E3E4A93AA1}" type="datetime1">
              <a:rPr lang="cs-CZ" smtClean="0"/>
              <a:t>26.05.2021</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65063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E3F6258-685D-4DF2-8568-4E999525FB49}" type="datetime1">
              <a:rPr lang="cs-CZ" smtClean="0"/>
              <a:t>26.05.2021</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360218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146535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cs-CZ"/>
              <a:t>Kliknutím lze upravit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AD20A7D-0D28-43A2-B066-441D6461663E}" type="datetime1">
              <a:rPr lang="cs-CZ" smtClean="0"/>
              <a:t>26.05.2021</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7576206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73D70E2F-AF94-4AAB-9ABA-924702BE6F4F}" type="datetime1">
              <a:rPr lang="cs-CZ" smtClean="0"/>
              <a:t>26.05.2021</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409452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8E6DE5A-C235-468D-8C3E-1330D5FA2BE2}" type="datetime1">
              <a:rPr lang="cs-CZ" smtClean="0"/>
              <a:t>26.05.2021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316416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5B435D2-9BDE-49AF-AEE0-8206A3393C99}" type="datetime1">
              <a:rPr lang="cs-CZ" smtClean="0"/>
              <a:t>26.05.2021</a:t>
            </a:fld>
            <a:endParaRPr lang="cs-CZ"/>
          </a:p>
        </p:txBody>
      </p:sp>
      <p:sp>
        <p:nvSpPr>
          <p:cNvPr id="8" name="Footer Placeholder 7"/>
          <p:cNvSpPr>
            <a:spLocks noGrp="1"/>
          </p:cNvSpPr>
          <p:nvPr>
            <p:ph type="ftr" sz="quarter" idx="11"/>
          </p:nvPr>
        </p:nvSpPr>
        <p:spPr/>
        <p:txBody>
          <a:bodyPr/>
          <a:lstStyle/>
          <a:p>
            <a:endParaRPr lang="cs-CZ"/>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429119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AD20A7D-0D28-43A2-B066-441D6461663E}" type="datetime1">
              <a:rPr lang="cs-CZ" smtClean="0"/>
              <a:t>26.05.2021</a:t>
            </a:fld>
            <a:endParaRPr lang="cs-CZ"/>
          </a:p>
        </p:txBody>
      </p:sp>
      <p:sp>
        <p:nvSpPr>
          <p:cNvPr id="4" name="Footer Placeholder 3"/>
          <p:cNvSpPr>
            <a:spLocks noGrp="1"/>
          </p:cNvSpPr>
          <p:nvPr>
            <p:ph type="ftr" sz="quarter" idx="11"/>
          </p:nvPr>
        </p:nvSpPr>
        <p:spPr/>
        <p:txBody>
          <a:bodyPr/>
          <a:lstStyle/>
          <a:p>
            <a:endParaRPr lang="cs-CZ"/>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28318903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35280-EA93-4B0D-AE24-5749969AE1E3}" type="datetime1">
              <a:rPr lang="cs-CZ" smtClean="0"/>
              <a:t>26.05.2021</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41714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82DFAB3-FA0C-4FA4-BA4F-BF165F8DE7F2}" type="datetime1">
              <a:rPr lang="cs-CZ" smtClean="0"/>
              <a:t>26.05.2021</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08331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4A9FE67-78E6-4369-A12C-1944B855B02D}" type="datetime1">
              <a:rPr lang="cs-CZ" smtClean="0"/>
              <a:t>26.05.2021</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63632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AD20A7D-0D28-43A2-B066-441D6461663E}" type="datetime1">
              <a:rPr lang="cs-CZ" smtClean="0"/>
              <a:t>26.05.2021</a:t>
            </a:fld>
            <a:endParaRPr lang="cs-CZ"/>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2ECFE8B-788C-4B5E-AE84-536A103F3F54}" type="slidenum">
              <a:rPr lang="cs-CZ" smtClean="0"/>
              <a:t>‹#›</a:t>
            </a:fld>
            <a:endParaRPr lang="cs-CZ"/>
          </a:p>
        </p:txBody>
      </p:sp>
    </p:spTree>
    <p:extLst>
      <p:ext uri="{BB962C8B-B14F-4D97-AF65-F5344CB8AC3E}">
        <p14:creationId xmlns:p14="http://schemas.microsoft.com/office/powerpoint/2010/main" val="1427630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1.bp.blogspot.com/-HLoG4J47Eqc/T0VD-F0zuNI/AAAAAAAAAbo/jWNo4YfRUHo/s1600/Fotolia_5697547_XS.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39752" y="2601963"/>
            <a:ext cx="5184576" cy="1296144"/>
          </a:xfrm>
        </p:spPr>
        <p:txBody>
          <a:bodyPr>
            <a:normAutofit/>
          </a:bodyPr>
          <a:lstStyle/>
          <a:p>
            <a:pPr algn="ctr"/>
            <a:r>
              <a:rPr lang="cs-CZ" sz="3600" b="1" dirty="0" err="1" smtClean="0"/>
              <a:t>Success</a:t>
            </a:r>
            <a:r>
              <a:rPr lang="cs-CZ" sz="3600" b="1" dirty="0" smtClean="0"/>
              <a:t> </a:t>
            </a:r>
            <a:r>
              <a:rPr lang="cs-CZ" sz="3600" b="1" dirty="0" err="1" smtClean="0"/>
              <a:t>of</a:t>
            </a:r>
            <a:r>
              <a:rPr lang="cs-CZ" sz="3600" b="1" dirty="0" smtClean="0"/>
              <a:t> </a:t>
            </a:r>
            <a:r>
              <a:rPr lang="cs-CZ" sz="3600" b="1" dirty="0" err="1" smtClean="0"/>
              <a:t>company</a:t>
            </a:r>
            <a:endParaRPr lang="cs-CZ" sz="3600" b="1" dirty="0"/>
          </a:p>
        </p:txBody>
      </p:sp>
      <p:sp>
        <p:nvSpPr>
          <p:cNvPr id="3" name="Podnadpis 2"/>
          <p:cNvSpPr>
            <a:spLocks noGrp="1"/>
          </p:cNvSpPr>
          <p:nvPr>
            <p:ph type="subTitle" idx="1"/>
          </p:nvPr>
        </p:nvSpPr>
        <p:spPr>
          <a:xfrm>
            <a:off x="1979712" y="4437112"/>
            <a:ext cx="5792688" cy="1201688"/>
          </a:xfrm>
        </p:spPr>
        <p:txBody>
          <a:bodyPr/>
          <a:lstStyle/>
          <a:p>
            <a:pPr algn="ctr"/>
            <a:r>
              <a:rPr lang="cs-CZ" dirty="0" err="1" smtClean="0"/>
              <a:t>Managing</a:t>
            </a:r>
            <a:r>
              <a:rPr lang="cs-CZ" dirty="0" smtClean="0"/>
              <a:t> </a:t>
            </a:r>
            <a:r>
              <a:rPr lang="cs-CZ" dirty="0" err="1" smtClean="0"/>
              <a:t>Innovation</a:t>
            </a:r>
            <a:endParaRPr lang="cs-CZ" dirty="0"/>
          </a:p>
          <a:p>
            <a:pPr algn="ctr"/>
            <a:r>
              <a:rPr lang="cs-CZ" dirty="0"/>
              <a:t>Ing. Žaneta </a:t>
            </a:r>
            <a:r>
              <a:rPr lang="cs-CZ" dirty="0" err="1"/>
              <a:t>Rylková</a:t>
            </a:r>
            <a:r>
              <a:rPr lang="cs-CZ" dirty="0"/>
              <a:t>, Ph.D.</a:t>
            </a:r>
          </a:p>
        </p:txBody>
      </p:sp>
      <p:sp>
        <p:nvSpPr>
          <p:cNvPr id="5" name="Zástupný symbol pro číslo snímku 4"/>
          <p:cNvSpPr>
            <a:spLocks noGrp="1"/>
          </p:cNvSpPr>
          <p:nvPr>
            <p:ph type="sldNum" sz="quarter" idx="12"/>
          </p:nvPr>
        </p:nvSpPr>
        <p:spPr/>
        <p:txBody>
          <a:bodyPr/>
          <a:lstStyle/>
          <a:p>
            <a:fld id="{22ECFE8B-788C-4B5E-AE84-536A103F3F54}" type="slidenum">
              <a:rPr lang="cs-CZ" smtClean="0"/>
              <a:t>1</a:t>
            </a:fld>
            <a:endParaRPr lang="cs-CZ"/>
          </a:p>
        </p:txBody>
      </p:sp>
      <p:pic>
        <p:nvPicPr>
          <p:cNvPr id="4" name="Obrázek 3"/>
          <p:cNvPicPr>
            <a:picLocks noChangeAspect="1"/>
          </p:cNvPicPr>
          <p:nvPr/>
        </p:nvPicPr>
        <p:blipFill>
          <a:blip r:embed="rId2"/>
          <a:stretch>
            <a:fillRect/>
          </a:stretch>
        </p:blipFill>
        <p:spPr>
          <a:xfrm>
            <a:off x="3491880" y="404664"/>
            <a:ext cx="2599619" cy="2337123"/>
          </a:xfrm>
          <a:prstGeom prst="rect">
            <a:avLst/>
          </a:prstGeom>
        </p:spPr>
      </p:pic>
    </p:spTree>
    <p:extLst>
      <p:ext uri="{BB962C8B-B14F-4D97-AF65-F5344CB8AC3E}">
        <p14:creationId xmlns:p14="http://schemas.microsoft.com/office/powerpoint/2010/main" val="79052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Strategy</a:t>
            </a:r>
            <a:r>
              <a:rPr lang="cs-CZ" b="1" dirty="0" smtClean="0"/>
              <a:t> – Management </a:t>
            </a:r>
            <a:r>
              <a:rPr lang="cs-CZ" b="1" dirty="0" err="1" smtClean="0"/>
              <a:t>of</a:t>
            </a:r>
            <a:r>
              <a:rPr lang="cs-CZ" b="1" dirty="0" smtClean="0"/>
              <a:t> </a:t>
            </a:r>
            <a:r>
              <a:rPr lang="cs-CZ" b="1" dirty="0" err="1" smtClean="0"/>
              <a:t>strategy</a:t>
            </a:r>
            <a:r>
              <a:rPr lang="cs-CZ" b="1" dirty="0" smtClean="0"/>
              <a:t> </a:t>
            </a:r>
            <a:r>
              <a:rPr lang="cs-CZ" b="1" dirty="0" err="1" smtClean="0"/>
              <a:t>risks</a:t>
            </a:r>
            <a:r>
              <a:rPr lang="cs-CZ" b="1" dirty="0" smtClean="0"/>
              <a:t> </a:t>
            </a:r>
            <a:r>
              <a:rPr lang="cs-CZ" b="1" dirty="0" err="1" smtClean="0"/>
              <a:t>connected</a:t>
            </a:r>
            <a:r>
              <a:rPr lang="cs-CZ" b="1" dirty="0" smtClean="0"/>
              <a:t> </a:t>
            </a:r>
            <a:r>
              <a:rPr lang="cs-CZ" b="1" dirty="0" err="1" smtClean="0"/>
              <a:t>with</a:t>
            </a:r>
            <a:r>
              <a:rPr lang="cs-CZ" b="1" dirty="0" smtClean="0"/>
              <a:t> </a:t>
            </a:r>
            <a:r>
              <a:rPr lang="cs-CZ" b="1" dirty="0" err="1" smtClean="0"/>
              <a:t>innovation</a:t>
            </a:r>
            <a:endParaRPr lang="cs-CZ" b="1" dirty="0"/>
          </a:p>
        </p:txBody>
      </p:sp>
      <p:sp>
        <p:nvSpPr>
          <p:cNvPr id="3" name="Zástupný symbol pro obsah 2"/>
          <p:cNvSpPr>
            <a:spLocks noGrp="1"/>
          </p:cNvSpPr>
          <p:nvPr>
            <p:ph idx="1"/>
          </p:nvPr>
        </p:nvSpPr>
        <p:spPr/>
        <p:txBody>
          <a:bodyPr/>
          <a:lstStyle/>
          <a:p>
            <a:r>
              <a:rPr lang="en-US" sz="2400" dirty="0"/>
              <a:t>Risk of non-fulfillment of the ambition of growth of company </a:t>
            </a:r>
            <a:r>
              <a:rPr lang="en-US" sz="2400" dirty="0" smtClean="0"/>
              <a:t>value</a:t>
            </a:r>
            <a:endParaRPr lang="cs-CZ" sz="2400" dirty="0" smtClean="0"/>
          </a:p>
          <a:p>
            <a:r>
              <a:rPr lang="en-US" sz="2400" dirty="0" smtClean="0"/>
              <a:t>Risk </a:t>
            </a:r>
            <a:r>
              <a:rPr lang="en-US" sz="2400" dirty="0"/>
              <a:t>in the behavior of key </a:t>
            </a:r>
            <a:r>
              <a:rPr lang="en-US" sz="2400" dirty="0" smtClean="0"/>
              <a:t>employees</a:t>
            </a:r>
            <a:endParaRPr lang="cs-CZ" sz="2400" dirty="0" smtClean="0"/>
          </a:p>
          <a:p>
            <a:r>
              <a:rPr lang="en-US" sz="2400" dirty="0" smtClean="0"/>
              <a:t>Risk </a:t>
            </a:r>
            <a:r>
              <a:rPr lang="en-US" sz="2400" dirty="0"/>
              <a:t>of non-fulfillment of customer expectations</a:t>
            </a:r>
            <a:endParaRPr lang="cs-CZ" sz="2400" dirty="0"/>
          </a:p>
          <a:p>
            <a:endParaRPr lang="cs-CZ" dirty="0"/>
          </a:p>
        </p:txBody>
      </p:sp>
    </p:spTree>
    <p:extLst>
      <p:ext uri="{BB962C8B-B14F-4D97-AF65-F5344CB8AC3E}">
        <p14:creationId xmlns:p14="http://schemas.microsoft.com/office/powerpoint/2010/main" val="352186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solidFill>
                  <a:srgbClr val="000000"/>
                </a:solidFill>
              </a:rPr>
              <a:t>Innovation</a:t>
            </a:r>
            <a:endParaRPr lang="cs-CZ" b="1" dirty="0"/>
          </a:p>
        </p:txBody>
      </p:sp>
      <p:pic>
        <p:nvPicPr>
          <p:cNvPr id="32" name="Zástupný symbol pro obsah 3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204864"/>
            <a:ext cx="6840760" cy="3168352"/>
          </a:xfrm>
        </p:spPr>
      </p:pic>
    </p:spTree>
    <p:extLst>
      <p:ext uri="{BB962C8B-B14F-4D97-AF65-F5344CB8AC3E}">
        <p14:creationId xmlns:p14="http://schemas.microsoft.com/office/powerpoint/2010/main" val="284128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076056" y="1860193"/>
            <a:ext cx="316835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t>C</a:t>
            </a:r>
            <a:r>
              <a:rPr lang="en-US" sz="1400" dirty="0" err="1" smtClean="0"/>
              <a:t>urve</a:t>
            </a:r>
            <a:r>
              <a:rPr lang="en-US" sz="1400" dirty="0" smtClean="0"/>
              <a:t> </a:t>
            </a:r>
            <a:r>
              <a:rPr lang="en-US" sz="1400" dirty="0"/>
              <a:t>of the life cycle of </a:t>
            </a:r>
            <a:r>
              <a:rPr lang="en-US" sz="1400" dirty="0" smtClean="0"/>
              <a:t>innovation</a:t>
            </a:r>
            <a:endParaRPr lang="cs-CZ" sz="1400" dirty="0" smtClean="0"/>
          </a:p>
          <a:p>
            <a:r>
              <a:rPr lang="en-US" sz="1400" dirty="0" smtClean="0"/>
              <a:t>Innovation </a:t>
            </a:r>
            <a:r>
              <a:rPr lang="en-US" sz="1400" dirty="0"/>
              <a:t>is the basis of the company's long-term survival, because the company's products, processes, and entire business systems evolve in S curves, just like human </a:t>
            </a:r>
            <a:r>
              <a:rPr lang="en-US" sz="1400" dirty="0" smtClean="0"/>
              <a:t>life.</a:t>
            </a:r>
            <a:endParaRPr lang="cs-CZ" sz="1400" dirty="0" smtClean="0"/>
          </a:p>
          <a:p>
            <a:r>
              <a:rPr lang="en-US" sz="1400" dirty="0" smtClean="0"/>
              <a:t>Innovation </a:t>
            </a:r>
            <a:r>
              <a:rPr lang="en-US" sz="1400" dirty="0"/>
              <a:t>creates a new S curve and the improvement is oriented to the existing S curve and its phase</a:t>
            </a:r>
            <a:r>
              <a:rPr lang="en-US" sz="1400" dirty="0" smtClean="0"/>
              <a:t>.</a:t>
            </a:r>
            <a:endParaRPr lang="cs-CZ" sz="1200" b="1" dirty="0">
              <a:latin typeface="Times New Roman" panose="02020603050405020304" pitchFamily="18" charset="0"/>
              <a:cs typeface="Times New Roman" panose="02020603050405020304" pitchFamily="18" charset="0"/>
            </a:endParaRPr>
          </a:p>
        </p:txBody>
      </p:sp>
      <p:sp>
        <p:nvSpPr>
          <p:cNvPr id="18" name="Zástupný symbol pro obsah 2"/>
          <p:cNvSpPr txBox="1">
            <a:spLocks/>
          </p:cNvSpPr>
          <p:nvPr/>
        </p:nvSpPr>
        <p:spPr>
          <a:xfrm>
            <a:off x="1403647" y="4900809"/>
            <a:ext cx="2238805"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200" dirty="0" smtClean="0">
                <a:solidFill>
                  <a:srgbClr val="002060"/>
                </a:solidFill>
                <a:latin typeface="Times New Roman" panose="02020603050405020304" pitchFamily="18" charset="0"/>
                <a:cs typeface="Times New Roman" panose="02020603050405020304" pitchFamily="18" charset="0"/>
              </a:rPr>
              <a:t>S-</a:t>
            </a:r>
            <a:r>
              <a:rPr lang="cs-CZ" altLang="cs-CZ" sz="1200" dirty="0" err="1" smtClean="0">
                <a:solidFill>
                  <a:srgbClr val="002060"/>
                </a:solidFill>
                <a:latin typeface="Times New Roman" panose="02020603050405020304" pitchFamily="18" charset="0"/>
                <a:cs typeface="Times New Roman" panose="02020603050405020304" pitchFamily="18" charset="0"/>
              </a:rPr>
              <a:t>curve</a:t>
            </a:r>
            <a:r>
              <a:rPr lang="cs-CZ" altLang="cs-CZ" sz="1200" dirty="0" smtClean="0">
                <a:solidFill>
                  <a:srgbClr val="002060"/>
                </a:solidFill>
                <a:latin typeface="Times New Roman" panose="02020603050405020304" pitchFamily="18" charset="0"/>
                <a:cs typeface="Times New Roman" panose="02020603050405020304" pitchFamily="18" charset="0"/>
              </a:rPr>
              <a:t> </a:t>
            </a:r>
            <a:r>
              <a:rPr lang="cs-CZ" altLang="cs-CZ" sz="1200" dirty="0" err="1" smtClean="0">
                <a:solidFill>
                  <a:srgbClr val="002060"/>
                </a:solidFill>
                <a:latin typeface="Times New Roman" panose="02020603050405020304" pitchFamily="18" charset="0"/>
                <a:cs typeface="Times New Roman" panose="02020603050405020304" pitchFamily="18" charset="0"/>
              </a:rPr>
              <a:t>of</a:t>
            </a:r>
            <a:r>
              <a:rPr lang="cs-CZ" altLang="cs-CZ" sz="1200" dirty="0" smtClean="0">
                <a:solidFill>
                  <a:srgbClr val="002060"/>
                </a:solidFill>
                <a:latin typeface="Times New Roman" panose="02020603050405020304" pitchFamily="18" charset="0"/>
                <a:cs typeface="Times New Roman" panose="02020603050405020304" pitchFamily="18" charset="0"/>
              </a:rPr>
              <a:t> </a:t>
            </a:r>
            <a:r>
              <a:rPr lang="cs-CZ" altLang="cs-CZ" sz="1200" dirty="0" err="1" smtClean="0">
                <a:solidFill>
                  <a:srgbClr val="002060"/>
                </a:solidFill>
                <a:latin typeface="Times New Roman" panose="02020603050405020304" pitchFamily="18" charset="0"/>
                <a:cs typeface="Times New Roman" panose="02020603050405020304" pitchFamily="18" charset="0"/>
              </a:rPr>
              <a:t>innovation</a:t>
            </a:r>
            <a:endParaRPr lang="cs-CZ" altLang="cs-CZ" sz="1200"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p:txBody>
          <a:bodyPr/>
          <a:lstStyle/>
          <a:p>
            <a:r>
              <a:rPr lang="cs-CZ" dirty="0" err="1" smtClean="0"/>
              <a:t>Innovation</a:t>
            </a:r>
            <a:endParaRPr lang="cs-CZ" dirty="0"/>
          </a:p>
        </p:txBody>
      </p:sp>
      <p:pic>
        <p:nvPicPr>
          <p:cNvPr id="6" name="Obrázek 5"/>
          <p:cNvPicPr/>
          <p:nvPr/>
        </p:nvPicPr>
        <p:blipFill rotWithShape="1">
          <a:blip r:embed="rId2"/>
          <a:srcRect l="23314" t="33862" r="43452" b="26985"/>
          <a:stretch/>
        </p:blipFill>
        <p:spPr bwMode="auto">
          <a:xfrm>
            <a:off x="611560" y="1988840"/>
            <a:ext cx="4229100" cy="2400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099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nchorCtr="1">
            <a:normAutofit/>
          </a:bodyPr>
          <a:lstStyle/>
          <a:p>
            <a:pPr marL="838200" indent="-838200" eaLnBrk="1" hangingPunct="1">
              <a:defRPr/>
            </a:pPr>
            <a:r>
              <a:rPr lang="cs-CZ" sz="3200" b="1" dirty="0" smtClean="0">
                <a:solidFill>
                  <a:srgbClr val="000000"/>
                </a:solidFill>
              </a:rPr>
              <a:t>Management </a:t>
            </a:r>
            <a:r>
              <a:rPr lang="cs-CZ" sz="3200" b="1" dirty="0" err="1" smtClean="0">
                <a:solidFill>
                  <a:srgbClr val="000000"/>
                </a:solidFill>
              </a:rPr>
              <a:t>system</a:t>
            </a:r>
            <a:endParaRPr lang="cs-CZ" sz="3200" b="1" dirty="0">
              <a:solidFill>
                <a:srgbClr val="000000"/>
              </a:solidFill>
            </a:endParaRPr>
          </a:p>
        </p:txBody>
      </p:sp>
      <p:sp>
        <p:nvSpPr>
          <p:cNvPr id="44035" name="Rectangle 3"/>
          <p:cNvSpPr>
            <a:spLocks noGrp="1" noChangeArrowheads="1"/>
          </p:cNvSpPr>
          <p:nvPr>
            <p:ph type="body" idx="4294967295"/>
          </p:nvPr>
        </p:nvSpPr>
        <p:spPr>
          <a:xfrm>
            <a:off x="1331641" y="1772816"/>
            <a:ext cx="7202760" cy="4246984"/>
          </a:xfrm>
        </p:spPr>
        <p:txBody>
          <a:bodyPr>
            <a:normAutofit/>
          </a:bodyPr>
          <a:lstStyle/>
          <a:p>
            <a:pPr marL="0" indent="0">
              <a:lnSpc>
                <a:spcPct val="120000"/>
              </a:lnSpc>
              <a:spcBef>
                <a:spcPct val="50000"/>
              </a:spcBef>
              <a:spcAft>
                <a:spcPct val="30000"/>
              </a:spcAft>
              <a:buClr>
                <a:schemeClr val="tx1"/>
              </a:buClr>
              <a:buFont typeface="Wingdings" pitchFamily="2" charset="2"/>
              <a:buChar char="q"/>
              <a:tabLst>
                <a:tab pos="457200" algn="l"/>
              </a:tabLst>
              <a:defRPr/>
            </a:pPr>
            <a:r>
              <a:rPr lang="cs-CZ" sz="2400" dirty="0"/>
              <a:t>	</a:t>
            </a:r>
            <a:r>
              <a:rPr lang="en-US" sz="2000" dirty="0"/>
              <a:t>Process management replaces traditional management by function (activity) in the enterprise (information age enterprises work with "cross-cutting" processes that go beyond traditional business </a:t>
            </a:r>
            <a:r>
              <a:rPr lang="en-US" sz="2000" dirty="0" smtClean="0"/>
              <a:t>function</a:t>
            </a:r>
            <a:endParaRPr lang="cs-CZ" sz="2800" dirty="0">
              <a:solidFill>
                <a:srgbClr val="000000"/>
              </a:solidFill>
            </a:endParaRPr>
          </a:p>
          <a:p>
            <a:pPr marL="0" indent="0">
              <a:lnSpc>
                <a:spcPct val="120000"/>
              </a:lnSpc>
              <a:spcBef>
                <a:spcPct val="50000"/>
              </a:spcBef>
              <a:spcAft>
                <a:spcPct val="30000"/>
              </a:spcAft>
              <a:buClr>
                <a:schemeClr val="tx1"/>
              </a:buClr>
              <a:buFont typeface="Wingdings" pitchFamily="2" charset="2"/>
              <a:buChar char="q"/>
              <a:tabLst>
                <a:tab pos="457200" algn="l"/>
              </a:tabLst>
              <a:defRPr/>
            </a:pPr>
            <a:r>
              <a:rPr lang="en-US" sz="2400" dirty="0"/>
              <a:t>Customer and supplier interconnection (information technology allows today's businesses to integrate the delivery, manufacturing and shipping process so deliveries are driven by customer </a:t>
            </a:r>
            <a:r>
              <a:rPr lang="en-US" sz="2400" dirty="0" smtClean="0"/>
              <a:t>orders)</a:t>
            </a:r>
            <a:endParaRPr lang="cs-CZ" sz="2000" i="1" dirty="0">
              <a:solidFill>
                <a:srgbClr val="000000"/>
              </a:solidFill>
            </a:endParaRPr>
          </a:p>
          <a:p>
            <a:pPr marL="0" indent="0" eaLnBrk="1" hangingPunct="1">
              <a:lnSpc>
                <a:spcPct val="90000"/>
              </a:lnSpc>
              <a:buClr>
                <a:schemeClr val="tx1"/>
              </a:buClr>
              <a:buFont typeface="Wingdings" pitchFamily="2" charset="2"/>
              <a:buChar char="q"/>
              <a:tabLst>
                <a:tab pos="457200" algn="l"/>
              </a:tabLst>
              <a:defRPr/>
            </a:pPr>
            <a:endParaRPr lang="cs-CZ" sz="2000" dirty="0">
              <a:solidFill>
                <a:srgbClr val="000000"/>
              </a:solidFill>
            </a:endParaRPr>
          </a:p>
        </p:txBody>
      </p:sp>
    </p:spTree>
    <p:extLst>
      <p:ext uri="{BB962C8B-B14F-4D97-AF65-F5344CB8AC3E}">
        <p14:creationId xmlns:p14="http://schemas.microsoft.com/office/powerpoint/2010/main" val="340851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defRPr/>
            </a:pPr>
            <a:r>
              <a:rPr lang="cs-CZ" sz="3200" b="1" dirty="0" smtClean="0">
                <a:solidFill>
                  <a:srgbClr val="000000"/>
                </a:solidFill>
              </a:rPr>
              <a:t>Management </a:t>
            </a:r>
            <a:r>
              <a:rPr lang="cs-CZ" sz="3200" b="1" dirty="0" err="1" smtClean="0">
                <a:solidFill>
                  <a:srgbClr val="000000"/>
                </a:solidFill>
              </a:rPr>
              <a:t>system</a:t>
            </a:r>
            <a:endParaRPr lang="cs-CZ" sz="3200" dirty="0">
              <a:solidFill>
                <a:srgbClr val="000000"/>
              </a:solidFill>
            </a:endParaRPr>
          </a:p>
        </p:txBody>
      </p:sp>
      <p:sp>
        <p:nvSpPr>
          <p:cNvPr id="55299" name="Rectangle 3"/>
          <p:cNvSpPr>
            <a:spLocks noGrp="1" noChangeArrowheads="1"/>
          </p:cNvSpPr>
          <p:nvPr>
            <p:ph type="body" idx="1"/>
          </p:nvPr>
        </p:nvSpPr>
        <p:spPr>
          <a:xfrm>
            <a:off x="1547665" y="2133600"/>
            <a:ext cx="6986736" cy="3777622"/>
          </a:xfrm>
        </p:spPr>
        <p:txBody>
          <a:bodyPr>
            <a:normAutofit/>
          </a:bodyPr>
          <a:lstStyle/>
          <a:p>
            <a:pPr>
              <a:lnSpc>
                <a:spcPct val="120000"/>
              </a:lnSpc>
              <a:spcBef>
                <a:spcPct val="50000"/>
              </a:spcBef>
              <a:spcAft>
                <a:spcPct val="30000"/>
              </a:spcAft>
              <a:buClr>
                <a:schemeClr val="tx1"/>
              </a:buClr>
              <a:buFont typeface="Wingdings" pitchFamily="2" charset="2"/>
              <a:buChar char="q"/>
              <a:defRPr/>
            </a:pPr>
            <a:r>
              <a:rPr lang="en-US" sz="2400" dirty="0"/>
              <a:t>Information Age Businesses offer products and services tailored to different market segments (Henry Ford's quote about his car model was a typical attitude to a customer during the industrial era: </a:t>
            </a:r>
            <a:r>
              <a:rPr lang="en-US" sz="2400" dirty="0" smtClean="0"/>
              <a:t>"</a:t>
            </a:r>
            <a:r>
              <a:rPr lang="en-US" sz="2400" dirty="0"/>
              <a:t>Any customer can have a car painted any color that he wants so long as it is black."</a:t>
            </a:r>
            <a:endParaRPr lang="cs-CZ" sz="2400" dirty="0"/>
          </a:p>
        </p:txBody>
      </p:sp>
      <p:pic>
        <p:nvPicPr>
          <p:cNvPr id="5" name="Obrázek 4" descr="http://1.bp.blogspot.com/-HLoG4J47Eqc/T0VD-F0zuNI/AAAAAAAAAbo/jWNo4YfRUHo/s320/Fotolia_5697547_X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941168"/>
            <a:ext cx="2736304" cy="1740793"/>
          </a:xfrm>
          <a:prstGeom prst="rect">
            <a:avLst/>
          </a:prstGeom>
          <a:noFill/>
          <a:ln>
            <a:noFill/>
          </a:ln>
        </p:spPr>
      </p:pic>
    </p:spTree>
    <p:extLst>
      <p:ext uri="{BB962C8B-B14F-4D97-AF65-F5344CB8AC3E}">
        <p14:creationId xmlns:p14="http://schemas.microsoft.com/office/powerpoint/2010/main" val="128785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945200" y="624110"/>
            <a:ext cx="5291096" cy="788666"/>
          </a:xfrm>
        </p:spPr>
        <p:txBody>
          <a:bodyPr anchorCtr="1">
            <a:normAutofit/>
          </a:bodyPr>
          <a:lstStyle/>
          <a:p>
            <a:pPr eaLnBrk="1" hangingPunct="1">
              <a:defRPr/>
            </a:pPr>
            <a:r>
              <a:rPr lang="cs-CZ" sz="3200" b="1" dirty="0" smtClean="0">
                <a:solidFill>
                  <a:srgbClr val="000000"/>
                </a:solidFill>
              </a:rPr>
              <a:t>Management </a:t>
            </a:r>
            <a:r>
              <a:rPr lang="cs-CZ" sz="3200" b="1" dirty="0" err="1" smtClean="0">
                <a:solidFill>
                  <a:srgbClr val="000000"/>
                </a:solidFill>
              </a:rPr>
              <a:t>system</a:t>
            </a:r>
            <a:endParaRPr lang="cs-CZ" sz="3200" b="1" dirty="0">
              <a:solidFill>
                <a:srgbClr val="000000"/>
              </a:solidFill>
            </a:endParaRPr>
          </a:p>
        </p:txBody>
      </p:sp>
      <p:sp>
        <p:nvSpPr>
          <p:cNvPr id="45059" name="Rectangle 3"/>
          <p:cNvSpPr>
            <a:spLocks noGrp="1" noChangeArrowheads="1"/>
          </p:cNvSpPr>
          <p:nvPr>
            <p:ph type="body" idx="4294967295"/>
          </p:nvPr>
        </p:nvSpPr>
        <p:spPr>
          <a:xfrm>
            <a:off x="457200" y="1600200"/>
            <a:ext cx="8229600" cy="4997450"/>
          </a:xfrm>
        </p:spPr>
        <p:txBody>
          <a:bodyPr/>
          <a:lstStyle/>
          <a:p>
            <a:pPr marL="539750" indent="-539750">
              <a:lnSpc>
                <a:spcPct val="120000"/>
              </a:lnSpc>
              <a:spcBef>
                <a:spcPct val="60000"/>
              </a:spcBef>
              <a:buClr>
                <a:schemeClr val="tx1"/>
              </a:buClr>
              <a:buFont typeface="Wingdings" pitchFamily="2" charset="2"/>
              <a:buChar char="q"/>
              <a:defRPr/>
            </a:pPr>
            <a:r>
              <a:rPr lang="en-US" sz="2400" dirty="0"/>
              <a:t>Globalization, (Large-scale investments require a large number of customers around the world to secure their return, transportation costs are offset by the construction of branch offices around the world, sensitive approach to local customers</a:t>
            </a:r>
            <a:r>
              <a:rPr lang="en-US" sz="2400" dirty="0" smtClean="0"/>
              <a:t>),</a:t>
            </a:r>
            <a:endParaRPr lang="cs-CZ" sz="2400" dirty="0" smtClean="0"/>
          </a:p>
          <a:p>
            <a:pPr marL="539750" indent="-539750">
              <a:lnSpc>
                <a:spcPct val="120000"/>
              </a:lnSpc>
              <a:spcBef>
                <a:spcPct val="60000"/>
              </a:spcBef>
              <a:buClr>
                <a:schemeClr val="tx1"/>
              </a:buClr>
              <a:buFont typeface="Wingdings" pitchFamily="2" charset="2"/>
              <a:buChar char="q"/>
              <a:defRPr/>
            </a:pPr>
            <a:r>
              <a:rPr lang="en-US" sz="2400" dirty="0" smtClean="0"/>
              <a:t>Innovation </a:t>
            </a:r>
            <a:r>
              <a:rPr lang="en-US" sz="2400" dirty="0"/>
              <a:t>(product life cycle is constantly shortening, it is necessary to be able to anticipate future needs of customers),</a:t>
            </a:r>
            <a:endParaRPr lang="cs-CZ" sz="2400" i="1" dirty="0">
              <a:solidFill>
                <a:srgbClr val="000000"/>
              </a:solidFill>
            </a:endParaRPr>
          </a:p>
          <a:p>
            <a:pPr marL="539750" indent="-539750" eaLnBrk="1" hangingPunct="1">
              <a:lnSpc>
                <a:spcPct val="120000"/>
              </a:lnSpc>
              <a:spcBef>
                <a:spcPct val="60000"/>
              </a:spcBef>
              <a:buClr>
                <a:schemeClr val="tx1"/>
              </a:buClr>
              <a:buFont typeface="Wingdings" pitchFamily="2" charset="2"/>
              <a:buNone/>
              <a:defRPr/>
            </a:pPr>
            <a:endParaRPr lang="cs-CZ" sz="2400" dirty="0"/>
          </a:p>
          <a:p>
            <a:pPr marL="539750" indent="-539750" eaLnBrk="1" hangingPunct="1">
              <a:buClr>
                <a:schemeClr val="tx1"/>
              </a:buClr>
              <a:buFont typeface="Wingdings" pitchFamily="2" charset="2"/>
              <a:buNone/>
              <a:defRPr/>
            </a:pPr>
            <a:endParaRPr lang="cs-CZ" sz="2400" dirty="0"/>
          </a:p>
          <a:p>
            <a:pPr marL="539750" indent="-539750" eaLnBrk="1" hangingPunct="1">
              <a:buClr>
                <a:schemeClr val="tx1"/>
              </a:buClr>
              <a:buFont typeface="Wingdings" pitchFamily="2" charset="2"/>
              <a:buChar char="q"/>
              <a:defRPr/>
            </a:pPr>
            <a:endParaRPr lang="cs-CZ" sz="2400" dirty="0"/>
          </a:p>
        </p:txBody>
      </p:sp>
    </p:spTree>
    <p:extLst>
      <p:ext uri="{BB962C8B-B14F-4D97-AF65-F5344CB8AC3E}">
        <p14:creationId xmlns:p14="http://schemas.microsoft.com/office/powerpoint/2010/main" val="284646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339752" y="260350"/>
            <a:ext cx="6347048" cy="1081088"/>
          </a:xfrm>
        </p:spPr>
        <p:txBody>
          <a:bodyPr>
            <a:normAutofit/>
          </a:bodyPr>
          <a:lstStyle/>
          <a:p>
            <a:pPr eaLnBrk="1" fontAlgn="auto" hangingPunct="1">
              <a:spcAft>
                <a:spcPts val="0"/>
              </a:spcAft>
              <a:defRPr/>
            </a:pPr>
            <a:r>
              <a:rPr lang="cs-CZ" sz="3200" b="1" i="1" dirty="0" smtClean="0"/>
              <a:t>Management </a:t>
            </a:r>
            <a:r>
              <a:rPr lang="cs-CZ" sz="3200" b="1" i="1" dirty="0" err="1" smtClean="0"/>
              <a:t>system</a:t>
            </a:r>
            <a:endParaRPr lang="cs-CZ" sz="3200" b="1" i="1" dirty="0"/>
          </a:p>
        </p:txBody>
      </p:sp>
      <p:sp>
        <p:nvSpPr>
          <p:cNvPr id="33795" name="Rectangle 3"/>
          <p:cNvSpPr>
            <a:spLocks noGrp="1" noChangeArrowheads="1"/>
          </p:cNvSpPr>
          <p:nvPr>
            <p:ph idx="1"/>
          </p:nvPr>
        </p:nvSpPr>
        <p:spPr>
          <a:xfrm>
            <a:off x="0" y="1557338"/>
            <a:ext cx="8955088" cy="5300662"/>
          </a:xfrm>
        </p:spPr>
        <p:txBody>
          <a:bodyPr/>
          <a:lstStyle/>
          <a:p>
            <a:pPr marL="528638" indent="-528638">
              <a:lnSpc>
                <a:spcPct val="90000"/>
              </a:lnSpc>
              <a:buClr>
                <a:schemeClr val="tx1"/>
              </a:buClr>
              <a:buFont typeface="Wingdings" pitchFamily="2" charset="2"/>
              <a:buChar char="q"/>
            </a:pPr>
            <a:r>
              <a:rPr lang="cs-CZ" sz="2400" dirty="0"/>
              <a:t>P</a:t>
            </a:r>
            <a:r>
              <a:rPr lang="en-US" sz="2400" dirty="0" err="1" smtClean="0"/>
              <a:t>roduction</a:t>
            </a:r>
            <a:r>
              <a:rPr lang="en-US" sz="2400" dirty="0" smtClean="0"/>
              <a:t> </a:t>
            </a:r>
            <a:r>
              <a:rPr lang="en-US" sz="2400" dirty="0"/>
              <a:t>according to customer </a:t>
            </a:r>
            <a:r>
              <a:rPr lang="en-US" sz="2400" dirty="0" smtClean="0"/>
              <a:t>requirements.</a:t>
            </a:r>
            <a:endParaRPr lang="cs-CZ" sz="2400" dirty="0" smtClean="0"/>
          </a:p>
          <a:p>
            <a:pPr marL="528638" indent="-528638">
              <a:lnSpc>
                <a:spcPct val="90000"/>
              </a:lnSpc>
              <a:buClr>
                <a:schemeClr val="tx1"/>
              </a:buClr>
              <a:buFont typeface="Wingdings" pitchFamily="2" charset="2"/>
              <a:buChar char="q"/>
            </a:pPr>
            <a:r>
              <a:rPr lang="en-US" sz="2400" dirty="0" smtClean="0"/>
              <a:t>Restructuring </a:t>
            </a:r>
            <a:r>
              <a:rPr lang="en-US" sz="2400" dirty="0"/>
              <a:t>of production and control </a:t>
            </a:r>
            <a:r>
              <a:rPr lang="en-US" sz="2400" dirty="0" smtClean="0"/>
              <a:t>systems.</a:t>
            </a:r>
            <a:endParaRPr lang="cs-CZ" sz="2400" dirty="0" smtClean="0"/>
          </a:p>
          <a:p>
            <a:pPr marL="528638" indent="-528638">
              <a:lnSpc>
                <a:spcPct val="90000"/>
              </a:lnSpc>
              <a:buClr>
                <a:schemeClr val="tx1"/>
              </a:buClr>
              <a:buFont typeface="Wingdings" pitchFamily="2" charset="2"/>
              <a:buChar char="q"/>
            </a:pPr>
            <a:r>
              <a:rPr lang="en-US" sz="2400" dirty="0" smtClean="0"/>
              <a:t>New </a:t>
            </a:r>
            <a:r>
              <a:rPr lang="en-US" sz="2400" dirty="0"/>
              <a:t>possibilities of cost savings through benchmarking, reengineering, outsourcing, lean production and lean management are being </a:t>
            </a:r>
            <a:r>
              <a:rPr lang="en-US" sz="2400" dirty="0" smtClean="0"/>
              <a:t>sought.</a:t>
            </a:r>
            <a:endParaRPr lang="cs-CZ" sz="2400" dirty="0" smtClean="0"/>
          </a:p>
          <a:p>
            <a:pPr marL="528638" indent="-528638">
              <a:lnSpc>
                <a:spcPct val="90000"/>
              </a:lnSpc>
              <a:buClr>
                <a:schemeClr val="tx1"/>
              </a:buClr>
              <a:buFont typeface="Wingdings" pitchFamily="2" charset="2"/>
              <a:buChar char="q"/>
            </a:pPr>
            <a:r>
              <a:rPr lang="en-US" sz="2400" dirty="0" smtClean="0"/>
              <a:t>Management </a:t>
            </a:r>
            <a:r>
              <a:rPr lang="en-US" sz="2400" dirty="0"/>
              <a:t>of Change, both changes in production and management.</a:t>
            </a:r>
            <a:endParaRPr lang="cs-CZ" altLang="cs-CZ" sz="2400" dirty="0"/>
          </a:p>
        </p:txBody>
      </p:sp>
    </p:spTree>
    <p:extLst>
      <p:ext uri="{BB962C8B-B14F-4D97-AF65-F5344CB8AC3E}">
        <p14:creationId xmlns:p14="http://schemas.microsoft.com/office/powerpoint/2010/main" val="6336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03649" y="332656"/>
            <a:ext cx="7130752" cy="1572344"/>
          </a:xfrm>
        </p:spPr>
        <p:txBody>
          <a:bodyPr>
            <a:noAutofit/>
          </a:bodyPr>
          <a:lstStyle/>
          <a:p>
            <a:pPr>
              <a:defRPr/>
            </a:pPr>
            <a:r>
              <a:rPr lang="en-US" sz="2400" b="1" dirty="0"/>
              <a:t>Management system - characteristics of economic development at the end of the 20th century</a:t>
            </a:r>
            <a:endParaRPr lang="cs-CZ" sz="2400" b="1" i="1" dirty="0"/>
          </a:p>
        </p:txBody>
      </p:sp>
      <p:sp>
        <p:nvSpPr>
          <p:cNvPr id="34819" name="Rectangle 3"/>
          <p:cNvSpPr>
            <a:spLocks noGrp="1" noChangeArrowheads="1"/>
          </p:cNvSpPr>
          <p:nvPr>
            <p:ph idx="1"/>
          </p:nvPr>
        </p:nvSpPr>
        <p:spPr>
          <a:xfrm>
            <a:off x="0" y="1700213"/>
            <a:ext cx="8955088" cy="5157787"/>
          </a:xfrm>
        </p:spPr>
        <p:txBody>
          <a:bodyPr/>
          <a:lstStyle/>
          <a:p>
            <a:pPr marL="630238" indent="-630238" eaLnBrk="1" hangingPunct="1">
              <a:lnSpc>
                <a:spcPct val="90000"/>
              </a:lnSpc>
              <a:buClr>
                <a:schemeClr val="tx1"/>
              </a:buClr>
              <a:buFont typeface="Wingdings" pitchFamily="2" charset="2"/>
              <a:buChar char="q"/>
            </a:pPr>
            <a:endParaRPr lang="cs-CZ" altLang="cs-CZ" sz="2400" dirty="0"/>
          </a:p>
          <a:p>
            <a:pPr marL="630238" indent="-630238">
              <a:spcBef>
                <a:spcPct val="30000"/>
              </a:spcBef>
              <a:spcAft>
                <a:spcPct val="30000"/>
              </a:spcAft>
              <a:buClr>
                <a:schemeClr val="tx1"/>
              </a:buClr>
              <a:buFont typeface="Wingdings" pitchFamily="2" charset="2"/>
              <a:buChar char="q"/>
            </a:pPr>
            <a:r>
              <a:rPr lang="en-US" sz="2400" dirty="0"/>
              <a:t>Predominance of supply (end of the era of the manufacturer's market). This leads to the development of marketing (sales promotion, advertising development, market research, research of customer needs, rationalization of logistics</a:t>
            </a:r>
            <a:r>
              <a:rPr lang="en-US" sz="2400" dirty="0" smtClean="0"/>
              <a:t>).</a:t>
            </a:r>
            <a:endParaRPr lang="cs-CZ" sz="2400" dirty="0" smtClean="0"/>
          </a:p>
          <a:p>
            <a:pPr marL="630238" indent="-630238">
              <a:spcBef>
                <a:spcPct val="30000"/>
              </a:spcBef>
              <a:spcAft>
                <a:spcPct val="30000"/>
              </a:spcAft>
              <a:buClr>
                <a:schemeClr val="tx1"/>
              </a:buClr>
              <a:buFont typeface="Wingdings" pitchFamily="2" charset="2"/>
              <a:buChar char="q"/>
            </a:pPr>
            <a:r>
              <a:rPr lang="cs-CZ" sz="2400" dirty="0"/>
              <a:t>I</a:t>
            </a:r>
            <a:r>
              <a:rPr lang="en-US" sz="2400" dirty="0" err="1" smtClean="0"/>
              <a:t>mportance</a:t>
            </a:r>
            <a:r>
              <a:rPr lang="en-US" sz="2400" dirty="0" smtClean="0"/>
              <a:t> </a:t>
            </a:r>
            <a:r>
              <a:rPr lang="en-US" sz="2400" dirty="0"/>
              <a:t>of environmental protection (environmental friendliness) is emphasized. Environmental legislation is emerging and a new direction - environmental management.</a:t>
            </a:r>
            <a:endParaRPr lang="cs-CZ" altLang="cs-CZ" sz="2400" dirty="0"/>
          </a:p>
        </p:txBody>
      </p:sp>
    </p:spTree>
    <p:extLst>
      <p:ext uri="{BB962C8B-B14F-4D97-AF65-F5344CB8AC3E}">
        <p14:creationId xmlns:p14="http://schemas.microsoft.com/office/powerpoint/2010/main" val="68865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628800"/>
            <a:ext cx="8229600" cy="1228700"/>
          </a:xfrm>
        </p:spPr>
        <p:txBody>
          <a:bodyPr>
            <a:normAutofit/>
          </a:bodyPr>
          <a:lstStyle/>
          <a:p>
            <a:pPr>
              <a:defRPr/>
            </a:pPr>
            <a:r>
              <a:rPr lang="en-US" sz="3200" dirty="0"/>
              <a:t>Management </a:t>
            </a:r>
            <a:r>
              <a:rPr lang="en-US" sz="3200" dirty="0" smtClean="0"/>
              <a:t>system:</a:t>
            </a:r>
            <a:r>
              <a:rPr lang="cs-CZ" sz="3200" dirty="0" smtClean="0"/>
              <a:t> </a:t>
            </a:r>
            <a:r>
              <a:rPr lang="en-US" sz="3200" smtClean="0"/>
              <a:t>methods of </a:t>
            </a:r>
            <a:r>
              <a:rPr lang="en-US" sz="3200" dirty="0"/>
              <a:t>current management?</a:t>
            </a:r>
            <a:endParaRPr lang="cs-CZ" sz="3200" b="1" dirty="0">
              <a:solidFill>
                <a:srgbClr val="000000"/>
              </a:solidFill>
            </a:endParaRPr>
          </a:p>
        </p:txBody>
      </p:sp>
    </p:spTree>
    <p:extLst>
      <p:ext uri="{BB962C8B-B14F-4D97-AF65-F5344CB8AC3E}">
        <p14:creationId xmlns:p14="http://schemas.microsoft.com/office/powerpoint/2010/main" val="222071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Ctr="1">
            <a:normAutofit/>
          </a:bodyPr>
          <a:lstStyle/>
          <a:p>
            <a:pPr>
              <a:defRPr/>
            </a:pPr>
            <a:r>
              <a:rPr lang="en-US" sz="2400" dirty="0"/>
              <a:t>Contemporary management and its methods</a:t>
            </a:r>
            <a:endParaRPr lang="cs-CZ" sz="2800" b="1" dirty="0">
              <a:solidFill>
                <a:srgbClr val="000000"/>
              </a:solidFill>
            </a:endParaRPr>
          </a:p>
        </p:txBody>
      </p:sp>
      <p:sp>
        <p:nvSpPr>
          <p:cNvPr id="13315" name="Rectangle 3"/>
          <p:cNvSpPr>
            <a:spLocks noGrp="1" noChangeArrowheads="1"/>
          </p:cNvSpPr>
          <p:nvPr>
            <p:ph type="body" idx="4294967295"/>
          </p:nvPr>
        </p:nvSpPr>
        <p:spPr>
          <a:xfrm>
            <a:off x="395288" y="1905000"/>
            <a:ext cx="8559800" cy="4953000"/>
          </a:xfrm>
        </p:spPr>
        <p:txBody>
          <a:bodyPr/>
          <a:lstStyle/>
          <a:p>
            <a:pPr marL="0" indent="0">
              <a:lnSpc>
                <a:spcPct val="120000"/>
              </a:lnSpc>
              <a:spcBef>
                <a:spcPct val="50000"/>
              </a:spcBef>
              <a:buNone/>
              <a:tabLst>
                <a:tab pos="544513" algn="l"/>
              </a:tabLst>
              <a:defRPr/>
            </a:pPr>
            <a:r>
              <a:rPr lang="en-US" sz="2000" dirty="0"/>
              <a:t>The list of basic methods currently applied in corporate </a:t>
            </a:r>
            <a:r>
              <a:rPr lang="en-US" sz="2000" dirty="0" smtClean="0"/>
              <a:t>governance:</a:t>
            </a:r>
            <a:endParaRPr lang="cs-CZ" sz="2000" dirty="0" smtClean="0"/>
          </a:p>
          <a:p>
            <a:pPr marL="685800" lvl="1">
              <a:lnSpc>
                <a:spcPct val="120000"/>
              </a:lnSpc>
              <a:spcBef>
                <a:spcPct val="50000"/>
              </a:spcBef>
              <a:tabLst>
                <a:tab pos="544513" algn="l"/>
              </a:tabLst>
              <a:defRPr/>
            </a:pPr>
            <a:r>
              <a:rPr lang="en-US" dirty="0" smtClean="0"/>
              <a:t>Restructuring</a:t>
            </a:r>
            <a:endParaRPr lang="cs-CZ" dirty="0" smtClean="0"/>
          </a:p>
          <a:p>
            <a:pPr marL="685800" lvl="1">
              <a:lnSpc>
                <a:spcPct val="120000"/>
              </a:lnSpc>
              <a:spcBef>
                <a:spcPct val="50000"/>
              </a:spcBef>
              <a:tabLst>
                <a:tab pos="544513" algn="l"/>
              </a:tabLst>
              <a:defRPr/>
            </a:pPr>
            <a:r>
              <a:rPr lang="en-US" dirty="0" smtClean="0"/>
              <a:t>Reengineering</a:t>
            </a:r>
            <a:endParaRPr lang="cs-CZ" dirty="0" smtClean="0"/>
          </a:p>
          <a:p>
            <a:pPr marL="685800" lvl="1">
              <a:lnSpc>
                <a:spcPct val="120000"/>
              </a:lnSpc>
              <a:spcBef>
                <a:spcPct val="50000"/>
              </a:spcBef>
              <a:tabLst>
                <a:tab pos="544513" algn="l"/>
              </a:tabLst>
              <a:defRPr/>
            </a:pPr>
            <a:r>
              <a:rPr lang="en-US" dirty="0" smtClean="0"/>
              <a:t>Turnaround method</a:t>
            </a:r>
            <a:endParaRPr lang="cs-CZ" dirty="0" smtClean="0"/>
          </a:p>
          <a:p>
            <a:pPr marL="685800" lvl="1">
              <a:lnSpc>
                <a:spcPct val="120000"/>
              </a:lnSpc>
              <a:spcBef>
                <a:spcPct val="50000"/>
              </a:spcBef>
              <a:tabLst>
                <a:tab pos="544513" algn="l"/>
              </a:tabLst>
              <a:defRPr/>
            </a:pPr>
            <a:r>
              <a:rPr lang="en-US" dirty="0" smtClean="0"/>
              <a:t>Just-in-time </a:t>
            </a:r>
            <a:r>
              <a:rPr lang="en-US" dirty="0"/>
              <a:t>(</a:t>
            </a:r>
            <a:r>
              <a:rPr lang="en-US" dirty="0" smtClean="0"/>
              <a:t>JIT)</a:t>
            </a:r>
            <a:endParaRPr lang="cs-CZ" dirty="0" smtClean="0"/>
          </a:p>
          <a:p>
            <a:pPr marL="685800" lvl="1">
              <a:lnSpc>
                <a:spcPct val="120000"/>
              </a:lnSpc>
              <a:spcBef>
                <a:spcPct val="50000"/>
              </a:spcBef>
              <a:tabLst>
                <a:tab pos="544513" algn="l"/>
              </a:tabLst>
              <a:defRPr/>
            </a:pPr>
            <a:r>
              <a:rPr lang="en-US" dirty="0" smtClean="0"/>
              <a:t>Outsourcing</a:t>
            </a:r>
            <a:endParaRPr lang="cs-CZ" dirty="0" smtClean="0"/>
          </a:p>
          <a:p>
            <a:pPr marL="685800" lvl="1">
              <a:lnSpc>
                <a:spcPct val="120000"/>
              </a:lnSpc>
              <a:spcBef>
                <a:spcPct val="50000"/>
              </a:spcBef>
              <a:tabLst>
                <a:tab pos="544513" algn="l"/>
              </a:tabLst>
              <a:defRPr/>
            </a:pPr>
            <a:r>
              <a:rPr lang="cs-CZ" dirty="0" err="1" smtClean="0"/>
              <a:t>Lean</a:t>
            </a:r>
            <a:endParaRPr lang="cs-CZ" sz="2200" dirty="0"/>
          </a:p>
        </p:txBody>
      </p:sp>
    </p:spTree>
    <p:extLst>
      <p:ext uri="{BB962C8B-B14F-4D97-AF65-F5344CB8AC3E}">
        <p14:creationId xmlns:p14="http://schemas.microsoft.com/office/powerpoint/2010/main" val="67556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259632" y="1916832"/>
            <a:ext cx="6984776" cy="4179168"/>
          </a:xfrm>
        </p:spPr>
        <p:txBody>
          <a:bodyPr>
            <a:normAutofit/>
          </a:bodyPr>
          <a:lstStyle/>
          <a:p>
            <a:pPr algn="ctr" eaLnBrk="1" hangingPunct="1">
              <a:lnSpc>
                <a:spcPct val="90000"/>
              </a:lnSpc>
              <a:buFontTx/>
              <a:buNone/>
            </a:pPr>
            <a:endParaRPr lang="cs-CZ" altLang="cs-CZ" sz="3000" i="1" dirty="0">
              <a:solidFill>
                <a:schemeClr val="tx2"/>
              </a:solidFill>
            </a:endParaRPr>
          </a:p>
          <a:p>
            <a:pPr>
              <a:lnSpc>
                <a:spcPct val="90000"/>
              </a:lnSpc>
            </a:pPr>
            <a:r>
              <a:rPr lang="cs-CZ" altLang="cs-CZ" sz="2400" i="1" dirty="0" err="1" smtClean="0"/>
              <a:t>Strategy</a:t>
            </a:r>
            <a:endParaRPr lang="cs-CZ" altLang="cs-CZ" sz="2400" i="1" dirty="0"/>
          </a:p>
          <a:p>
            <a:pPr>
              <a:lnSpc>
                <a:spcPct val="90000"/>
              </a:lnSpc>
            </a:pPr>
            <a:r>
              <a:rPr lang="cs-CZ" altLang="cs-CZ" sz="2400" i="1" dirty="0" smtClean="0"/>
              <a:t>Management </a:t>
            </a:r>
            <a:r>
              <a:rPr lang="cs-CZ" altLang="cs-CZ" sz="2400" i="1" dirty="0" err="1" smtClean="0"/>
              <a:t>system</a:t>
            </a:r>
            <a:endParaRPr lang="cs-CZ" altLang="cs-CZ" sz="2400" i="1" dirty="0"/>
          </a:p>
          <a:p>
            <a:pPr>
              <a:lnSpc>
                <a:spcPct val="90000"/>
              </a:lnSpc>
            </a:pPr>
            <a:r>
              <a:rPr lang="cs-CZ" altLang="cs-CZ" sz="2400" i="1" dirty="0" err="1" smtClean="0"/>
              <a:t>Innovation</a:t>
            </a:r>
            <a:endParaRPr lang="cs-CZ" altLang="cs-CZ" sz="2400" i="1" dirty="0"/>
          </a:p>
          <a:p>
            <a:pPr>
              <a:lnSpc>
                <a:spcPct val="90000"/>
              </a:lnSpc>
            </a:pPr>
            <a:r>
              <a:rPr lang="cs-CZ" altLang="cs-CZ" sz="2400" i="1" dirty="0" err="1" smtClean="0"/>
              <a:t>Skills</a:t>
            </a:r>
            <a:endParaRPr lang="cs-CZ" altLang="cs-CZ" sz="2400" i="1" dirty="0"/>
          </a:p>
          <a:p>
            <a:pPr>
              <a:lnSpc>
                <a:spcPct val="90000"/>
              </a:lnSpc>
            </a:pPr>
            <a:r>
              <a:rPr lang="cs-CZ" altLang="cs-CZ" sz="2400" i="1" dirty="0" err="1" smtClean="0"/>
              <a:t>Measures</a:t>
            </a:r>
            <a:endParaRPr lang="cs-CZ" altLang="cs-CZ" sz="2400" i="1" dirty="0" smtClean="0"/>
          </a:p>
          <a:p>
            <a:pPr>
              <a:lnSpc>
                <a:spcPct val="90000"/>
              </a:lnSpc>
            </a:pPr>
            <a:r>
              <a:rPr lang="cs-CZ" altLang="cs-CZ" sz="2400" i="1" dirty="0" smtClean="0"/>
              <a:t>Business model</a:t>
            </a:r>
            <a:endParaRPr lang="cs-CZ" altLang="cs-CZ" sz="2400" i="1" dirty="0"/>
          </a:p>
        </p:txBody>
      </p:sp>
      <p:sp>
        <p:nvSpPr>
          <p:cNvPr id="2" name="Zástupný symbol pro číslo snímku 1"/>
          <p:cNvSpPr>
            <a:spLocks noGrp="1"/>
          </p:cNvSpPr>
          <p:nvPr>
            <p:ph type="sldNum" sz="quarter" idx="12"/>
          </p:nvPr>
        </p:nvSpPr>
        <p:spPr/>
        <p:txBody>
          <a:bodyPr/>
          <a:lstStyle/>
          <a:p>
            <a:fld id="{22ECFE8B-788C-4B5E-AE84-536A103F3F54}" type="slidenum">
              <a:rPr lang="cs-CZ" smtClean="0"/>
              <a:t>2</a:t>
            </a:fld>
            <a:endParaRPr lang="cs-CZ"/>
          </a:p>
        </p:txBody>
      </p:sp>
      <p:sp>
        <p:nvSpPr>
          <p:cNvPr id="3" name="Obdélník 2"/>
          <p:cNvSpPr/>
          <p:nvPr/>
        </p:nvSpPr>
        <p:spPr>
          <a:xfrm>
            <a:off x="3203848" y="908720"/>
            <a:ext cx="3384376" cy="830997"/>
          </a:xfrm>
          <a:prstGeom prst="rect">
            <a:avLst/>
          </a:prstGeom>
        </p:spPr>
        <p:txBody>
          <a:bodyPr wrap="square">
            <a:spAutoFit/>
          </a:bodyPr>
          <a:lstStyle/>
          <a:p>
            <a:r>
              <a:rPr lang="cs-CZ" sz="4800" dirty="0" err="1" smtClean="0"/>
              <a:t>Content</a:t>
            </a:r>
            <a:endParaRPr lang="cs-CZ" sz="4800" dirty="0"/>
          </a:p>
        </p:txBody>
      </p:sp>
    </p:spTree>
    <p:extLst>
      <p:ext uri="{BB962C8B-B14F-4D97-AF65-F5344CB8AC3E}">
        <p14:creationId xmlns:p14="http://schemas.microsoft.com/office/powerpoint/2010/main" val="586739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Ctr="1"/>
          <a:lstStyle/>
          <a:p>
            <a:pPr>
              <a:defRPr/>
            </a:pPr>
            <a:r>
              <a:rPr lang="en-US" sz="2800" dirty="0"/>
              <a:t>Contemporary management and its methods</a:t>
            </a:r>
            <a:endParaRPr lang="cs-CZ" sz="2800" b="1" dirty="0">
              <a:solidFill>
                <a:srgbClr val="000000"/>
              </a:solidFill>
            </a:endParaRPr>
          </a:p>
        </p:txBody>
      </p:sp>
      <p:sp>
        <p:nvSpPr>
          <p:cNvPr id="17411" name="Rectangle 3"/>
          <p:cNvSpPr>
            <a:spLocks noGrp="1" noChangeArrowheads="1"/>
          </p:cNvSpPr>
          <p:nvPr>
            <p:ph type="body" idx="4294967295"/>
          </p:nvPr>
        </p:nvSpPr>
        <p:spPr>
          <a:xfrm>
            <a:off x="611188" y="1628799"/>
            <a:ext cx="8343900" cy="5229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630238" indent="-630238">
              <a:lnSpc>
                <a:spcPct val="120000"/>
              </a:lnSpc>
              <a:spcBef>
                <a:spcPct val="50000"/>
              </a:spcBef>
              <a:buClr>
                <a:schemeClr val="tx1"/>
              </a:buClr>
              <a:buFont typeface="Wingdings" pitchFamily="2" charset="2"/>
              <a:buChar char="q"/>
              <a:tabLst>
                <a:tab pos="631825" algn="l"/>
              </a:tabLst>
            </a:pPr>
            <a:r>
              <a:rPr lang="en-US" sz="2400" dirty="0"/>
              <a:t>Method 3 C (Customer - Competition - </a:t>
            </a:r>
            <a:r>
              <a:rPr lang="en-US" sz="2400" dirty="0" smtClean="0"/>
              <a:t>Change)</a:t>
            </a:r>
            <a:endParaRPr lang="cs-CZ" sz="2400" dirty="0" smtClean="0"/>
          </a:p>
          <a:p>
            <a:pPr marL="630238" indent="-630238">
              <a:lnSpc>
                <a:spcPct val="120000"/>
              </a:lnSpc>
              <a:spcBef>
                <a:spcPct val="50000"/>
              </a:spcBef>
              <a:buClr>
                <a:schemeClr val="tx1"/>
              </a:buClr>
              <a:buFont typeface="Wingdings" pitchFamily="2" charset="2"/>
              <a:buChar char="q"/>
              <a:tabLst>
                <a:tab pos="631825" algn="l"/>
              </a:tabLst>
            </a:pPr>
            <a:r>
              <a:rPr lang="en-US" sz="2400" dirty="0" smtClean="0"/>
              <a:t>Benchmarking method</a:t>
            </a:r>
            <a:endParaRPr lang="cs-CZ" sz="2400" dirty="0" smtClean="0"/>
          </a:p>
          <a:p>
            <a:pPr marL="630238" indent="-630238">
              <a:lnSpc>
                <a:spcPct val="120000"/>
              </a:lnSpc>
              <a:spcBef>
                <a:spcPct val="50000"/>
              </a:spcBef>
              <a:buClr>
                <a:schemeClr val="tx1"/>
              </a:buClr>
              <a:buFont typeface="Wingdings" pitchFamily="2" charset="2"/>
              <a:buChar char="q"/>
              <a:tabLst>
                <a:tab pos="631825" algn="l"/>
              </a:tabLst>
            </a:pPr>
            <a:r>
              <a:rPr lang="en-US" sz="2400" dirty="0" smtClean="0"/>
              <a:t>Strategic Alliance</a:t>
            </a:r>
            <a:endParaRPr lang="cs-CZ" sz="2400" smtClean="0"/>
          </a:p>
          <a:p>
            <a:pPr marL="630238" indent="-630238">
              <a:lnSpc>
                <a:spcPct val="120000"/>
              </a:lnSpc>
              <a:spcBef>
                <a:spcPct val="50000"/>
              </a:spcBef>
              <a:buClr>
                <a:schemeClr val="tx1"/>
              </a:buClr>
              <a:buFont typeface="Wingdings" pitchFamily="2" charset="2"/>
              <a:buChar char="q"/>
              <a:tabLst>
                <a:tab pos="631825" algn="l"/>
              </a:tabLst>
            </a:pPr>
            <a:r>
              <a:rPr lang="en-US" sz="2400" smtClean="0"/>
              <a:t>Virtual </a:t>
            </a:r>
            <a:r>
              <a:rPr lang="en-US" sz="2400" dirty="0"/>
              <a:t>organization</a:t>
            </a:r>
            <a:endParaRPr lang="cs-CZ" altLang="cs-CZ" sz="2400" dirty="0">
              <a:solidFill>
                <a:srgbClr val="000000"/>
              </a:solidFill>
              <a:effectLst/>
            </a:endParaRP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effectLst/>
              </a:rPr>
              <a:t>	Controlling</a:t>
            </a: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rPr>
              <a:t>CRM</a:t>
            </a: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effectLst/>
              </a:rPr>
              <a:t>TQM</a:t>
            </a: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rPr>
              <a:t>CSR</a:t>
            </a:r>
            <a:endParaRPr lang="cs-CZ" altLang="cs-CZ" sz="2400" dirty="0">
              <a:solidFill>
                <a:srgbClr val="000000"/>
              </a:solidFill>
              <a:effectLst/>
            </a:endParaRP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effectLst/>
              </a:rPr>
              <a:t>	</a:t>
            </a:r>
            <a:r>
              <a:rPr lang="cs-CZ" altLang="cs-CZ" sz="2400" dirty="0" err="1">
                <a:solidFill>
                  <a:srgbClr val="000000"/>
                </a:solidFill>
                <a:effectLst/>
              </a:rPr>
              <a:t>Balanced</a:t>
            </a:r>
            <a:r>
              <a:rPr lang="cs-CZ" altLang="cs-CZ" sz="2400" dirty="0">
                <a:solidFill>
                  <a:srgbClr val="000000"/>
                </a:solidFill>
                <a:effectLst/>
              </a:rPr>
              <a:t> </a:t>
            </a:r>
            <a:r>
              <a:rPr lang="cs-CZ" altLang="cs-CZ" sz="2400" dirty="0" err="1">
                <a:solidFill>
                  <a:srgbClr val="000000"/>
                </a:solidFill>
                <a:effectLst/>
              </a:rPr>
              <a:t>Scorecard</a:t>
            </a:r>
            <a:r>
              <a:rPr lang="cs-CZ" altLang="cs-CZ" sz="2400" dirty="0">
                <a:solidFill>
                  <a:srgbClr val="000000"/>
                </a:solidFill>
                <a:effectLst/>
              </a:rPr>
              <a:t>	</a:t>
            </a:r>
          </a:p>
        </p:txBody>
      </p:sp>
    </p:spTree>
    <p:extLst>
      <p:ext uri="{BB962C8B-B14F-4D97-AF65-F5344CB8AC3E}">
        <p14:creationId xmlns:p14="http://schemas.microsoft.com/office/powerpoint/2010/main" val="347619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835696" y="274638"/>
            <a:ext cx="6851104" cy="777875"/>
          </a:xfrm>
        </p:spPr>
        <p:txBody>
          <a:bodyPr/>
          <a:lstStyle/>
          <a:p>
            <a:pPr eaLnBrk="1" fontAlgn="auto" hangingPunct="1">
              <a:spcAft>
                <a:spcPts val="0"/>
              </a:spcAft>
              <a:defRPr/>
            </a:pPr>
            <a:r>
              <a:rPr lang="cs-CZ" sz="2800" b="1" dirty="0" smtClean="0"/>
              <a:t>Business Management </a:t>
            </a:r>
            <a:r>
              <a:rPr lang="cs-CZ" sz="2800" b="1" dirty="0" err="1" smtClean="0"/>
              <a:t>system</a:t>
            </a:r>
            <a:endParaRPr lang="cs-CZ" sz="2800" b="1" dirty="0"/>
          </a:p>
        </p:txBody>
      </p:sp>
      <p:sp>
        <p:nvSpPr>
          <p:cNvPr id="38915" name="Rectangle 3"/>
          <p:cNvSpPr>
            <a:spLocks noGrp="1" noChangeArrowheads="1"/>
          </p:cNvSpPr>
          <p:nvPr>
            <p:ph idx="1"/>
          </p:nvPr>
        </p:nvSpPr>
        <p:spPr>
          <a:xfrm>
            <a:off x="457200" y="1196975"/>
            <a:ext cx="8686800" cy="5184775"/>
          </a:xfrm>
        </p:spPr>
        <p:txBody>
          <a:bodyPr/>
          <a:lstStyle/>
          <a:p>
            <a:pPr marL="0" indent="0" eaLnBrk="1" hangingPunct="1">
              <a:spcBef>
                <a:spcPct val="30000"/>
              </a:spcBef>
              <a:spcAft>
                <a:spcPct val="30000"/>
              </a:spcAft>
              <a:buFontTx/>
              <a:buNone/>
            </a:pPr>
            <a:endParaRPr lang="cs-CZ" altLang="cs-CZ" sz="2400" dirty="0"/>
          </a:p>
          <a:p>
            <a:pPr>
              <a:spcBef>
                <a:spcPct val="30000"/>
              </a:spcBef>
              <a:spcAft>
                <a:spcPct val="30000"/>
              </a:spcAft>
            </a:pPr>
            <a:r>
              <a:rPr lang="en-US" sz="2400" dirty="0"/>
              <a:t>New management methods and </a:t>
            </a:r>
            <a:r>
              <a:rPr lang="en-US" sz="2400" dirty="0" smtClean="0"/>
              <a:t>procedures</a:t>
            </a:r>
            <a:endParaRPr lang="cs-CZ" sz="2400" dirty="0" smtClean="0"/>
          </a:p>
          <a:p>
            <a:pPr>
              <a:spcBef>
                <a:spcPct val="30000"/>
              </a:spcBef>
              <a:spcAft>
                <a:spcPct val="30000"/>
              </a:spcAft>
            </a:pPr>
            <a:r>
              <a:rPr lang="en-US" sz="2400" dirty="0" smtClean="0"/>
              <a:t>The </a:t>
            </a:r>
            <a:r>
              <a:rPr lang="en-US" sz="2400" dirty="0"/>
              <a:t>Balanced Scorecard method has initiated a new direction in “investment activity” where, in addition to investing in traditional areas of investment such as new facilities, infrastructure investment has been added in the form of people, systems and </a:t>
            </a:r>
            <a:r>
              <a:rPr lang="en-US" sz="2400" dirty="0" smtClean="0"/>
              <a:t>procedures.</a:t>
            </a:r>
            <a:endParaRPr lang="cs-CZ" sz="2400" dirty="0" smtClean="0"/>
          </a:p>
          <a:p>
            <a:pPr>
              <a:spcBef>
                <a:spcPct val="30000"/>
              </a:spcBef>
              <a:spcAft>
                <a:spcPct val="30000"/>
              </a:spcAft>
            </a:pPr>
            <a:r>
              <a:rPr lang="en-US" sz="2400" dirty="0" smtClean="0"/>
              <a:t>EFQM </a:t>
            </a:r>
            <a:r>
              <a:rPr lang="en-US" sz="2400" dirty="0"/>
              <a:t>method</a:t>
            </a:r>
            <a:endParaRPr lang="cs-CZ" altLang="cs-CZ" sz="2400" dirty="0"/>
          </a:p>
          <a:p>
            <a:pPr marL="0" indent="0" eaLnBrk="1" hangingPunct="1">
              <a:spcBef>
                <a:spcPct val="30000"/>
              </a:spcBef>
              <a:spcAft>
                <a:spcPct val="30000"/>
              </a:spcAft>
              <a:buFontTx/>
              <a:buNone/>
            </a:pPr>
            <a:endParaRPr lang="cs-CZ" altLang="cs-CZ" sz="2400" dirty="0"/>
          </a:p>
          <a:p>
            <a:pPr marL="0" indent="0" eaLnBrk="1" hangingPunct="1">
              <a:buFontTx/>
              <a:buNone/>
            </a:pPr>
            <a:endParaRPr lang="cs-CZ" altLang="cs-CZ" sz="2400" dirty="0"/>
          </a:p>
        </p:txBody>
      </p:sp>
    </p:spTree>
    <p:extLst>
      <p:ext uri="{BB962C8B-B14F-4D97-AF65-F5344CB8AC3E}">
        <p14:creationId xmlns:p14="http://schemas.microsoft.com/office/powerpoint/2010/main" val="177377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619672" y="274638"/>
            <a:ext cx="7067128" cy="777875"/>
          </a:xfrm>
        </p:spPr>
        <p:txBody>
          <a:bodyPr>
            <a:normAutofit fontScale="90000"/>
          </a:bodyPr>
          <a:lstStyle/>
          <a:p>
            <a:pPr>
              <a:defRPr/>
            </a:pPr>
            <a:r>
              <a:rPr lang="cs-CZ" sz="2400" b="1" dirty="0"/>
              <a:t>Management </a:t>
            </a:r>
            <a:r>
              <a:rPr lang="cs-CZ" sz="2400" b="1" dirty="0" err="1"/>
              <a:t>system</a:t>
            </a:r>
            <a:r>
              <a:rPr lang="cs-CZ" sz="2400" b="1" dirty="0"/>
              <a:t> - Management </a:t>
            </a:r>
            <a:r>
              <a:rPr lang="cs-CZ" sz="2400" b="1" dirty="0" err="1"/>
              <a:t>methods</a:t>
            </a:r>
            <a:r>
              <a:rPr lang="cs-CZ" sz="2400" b="1" dirty="0"/>
              <a:t> - </a:t>
            </a:r>
            <a:r>
              <a:rPr lang="cs-CZ" sz="2400" b="1" dirty="0" err="1"/>
              <a:t>process</a:t>
            </a:r>
            <a:r>
              <a:rPr lang="cs-CZ" sz="2400" b="1" dirty="0"/>
              <a:t> </a:t>
            </a:r>
            <a:r>
              <a:rPr lang="cs-CZ" sz="2400" b="1" dirty="0" err="1"/>
              <a:t>innovation</a:t>
            </a:r>
            <a:endParaRPr lang="cs-CZ" sz="2800" b="1" dirty="0"/>
          </a:p>
        </p:txBody>
      </p:sp>
      <p:sp>
        <p:nvSpPr>
          <p:cNvPr id="38915" name="Rectangle 3"/>
          <p:cNvSpPr>
            <a:spLocks noGrp="1" noChangeArrowheads="1"/>
          </p:cNvSpPr>
          <p:nvPr>
            <p:ph idx="1"/>
          </p:nvPr>
        </p:nvSpPr>
        <p:spPr>
          <a:xfrm>
            <a:off x="457200" y="1196975"/>
            <a:ext cx="8686800" cy="5184775"/>
          </a:xfrm>
        </p:spPr>
        <p:txBody>
          <a:bodyPr/>
          <a:lstStyle/>
          <a:p>
            <a:pPr marL="0" indent="0" eaLnBrk="1" hangingPunct="1">
              <a:spcBef>
                <a:spcPct val="30000"/>
              </a:spcBef>
              <a:spcAft>
                <a:spcPct val="30000"/>
              </a:spcAft>
              <a:buFontTx/>
              <a:buNone/>
            </a:pPr>
            <a:endParaRPr lang="cs-CZ" altLang="cs-CZ" sz="2400" dirty="0"/>
          </a:p>
          <a:p>
            <a:pPr>
              <a:spcBef>
                <a:spcPct val="30000"/>
              </a:spcBef>
              <a:spcAft>
                <a:spcPct val="30000"/>
              </a:spcAft>
              <a:buFontTx/>
              <a:buChar char="-"/>
            </a:pPr>
            <a:r>
              <a:rPr lang="en-US" sz="2400" dirty="0"/>
              <a:t>Innovation of operational </a:t>
            </a:r>
            <a:r>
              <a:rPr lang="en-US" sz="2400" dirty="0" smtClean="0"/>
              <a:t>character</a:t>
            </a:r>
            <a:endParaRPr lang="cs-CZ" sz="2400" dirty="0" smtClean="0"/>
          </a:p>
          <a:p>
            <a:pPr>
              <a:spcBef>
                <a:spcPct val="30000"/>
              </a:spcBef>
              <a:spcAft>
                <a:spcPct val="30000"/>
              </a:spcAft>
              <a:buFontTx/>
              <a:buChar char="-"/>
            </a:pPr>
            <a:r>
              <a:rPr lang="en-US" sz="2400" dirty="0" smtClean="0"/>
              <a:t>You </a:t>
            </a:r>
            <a:r>
              <a:rPr lang="en-US" sz="2400" dirty="0"/>
              <a:t>can use </a:t>
            </a:r>
            <a:r>
              <a:rPr lang="en-US" sz="2400" dirty="0" smtClean="0"/>
              <a:t>method:</a:t>
            </a:r>
            <a:endParaRPr lang="cs-CZ" sz="2400" dirty="0" smtClean="0"/>
          </a:p>
          <a:p>
            <a:pPr lvl="1">
              <a:spcBef>
                <a:spcPct val="30000"/>
              </a:spcBef>
              <a:spcAft>
                <a:spcPct val="30000"/>
              </a:spcAft>
              <a:buFontTx/>
              <a:buChar char="-"/>
            </a:pPr>
            <a:r>
              <a:rPr lang="en-US" sz="2200" dirty="0" smtClean="0"/>
              <a:t>TOC </a:t>
            </a:r>
            <a:r>
              <a:rPr lang="en-US" sz="2200" dirty="0"/>
              <a:t>- finding a bottleneck and eliminating </a:t>
            </a:r>
            <a:r>
              <a:rPr lang="en-US" sz="2200" dirty="0" smtClean="0"/>
              <a:t>it</a:t>
            </a:r>
            <a:endParaRPr lang="cs-CZ" sz="2200" dirty="0" smtClean="0"/>
          </a:p>
          <a:p>
            <a:pPr lvl="1">
              <a:spcBef>
                <a:spcPct val="30000"/>
              </a:spcBef>
              <a:spcAft>
                <a:spcPct val="30000"/>
              </a:spcAft>
              <a:buFontTx/>
              <a:buChar char="-"/>
            </a:pPr>
            <a:r>
              <a:rPr lang="en-US" sz="2200" dirty="0" smtClean="0"/>
              <a:t>Lean </a:t>
            </a:r>
            <a:r>
              <a:rPr lang="en-US" sz="2200" dirty="0"/>
              <a:t>- eliminate non-value-generating </a:t>
            </a:r>
            <a:r>
              <a:rPr lang="en-US" sz="2200" dirty="0" smtClean="0"/>
              <a:t>activities</a:t>
            </a:r>
            <a:endParaRPr lang="cs-CZ" sz="2200" dirty="0" smtClean="0"/>
          </a:p>
          <a:p>
            <a:pPr lvl="1">
              <a:spcBef>
                <a:spcPct val="30000"/>
              </a:spcBef>
              <a:spcAft>
                <a:spcPct val="30000"/>
              </a:spcAft>
              <a:buFontTx/>
              <a:buChar char="-"/>
            </a:pPr>
            <a:r>
              <a:rPr lang="en-US" sz="2200" dirty="0" smtClean="0"/>
              <a:t>Six </a:t>
            </a:r>
            <a:r>
              <a:rPr lang="en-US" sz="2200" dirty="0"/>
              <a:t>Sigma - customer orientation, perfect information, continuous process improvement, flexible management, collaborative distribution, pursuit of excellence in failure tolerance. Five steps: define - measure - analyze - improve - control</a:t>
            </a:r>
            <a:endParaRPr lang="cs-CZ" altLang="cs-CZ" sz="2200" dirty="0"/>
          </a:p>
          <a:p>
            <a:pPr marL="0" indent="0" eaLnBrk="1" hangingPunct="1">
              <a:buFontTx/>
              <a:buNone/>
            </a:pPr>
            <a:endParaRPr lang="cs-CZ" altLang="cs-CZ" sz="2400" dirty="0"/>
          </a:p>
        </p:txBody>
      </p:sp>
    </p:spTree>
    <p:extLst>
      <p:ext uri="{BB962C8B-B14F-4D97-AF65-F5344CB8AC3E}">
        <p14:creationId xmlns:p14="http://schemas.microsoft.com/office/powerpoint/2010/main" val="2373812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475656" y="274638"/>
            <a:ext cx="7211144" cy="1066130"/>
          </a:xfrm>
        </p:spPr>
        <p:txBody>
          <a:bodyPr>
            <a:normAutofit/>
          </a:bodyPr>
          <a:lstStyle/>
          <a:p>
            <a:pPr>
              <a:defRPr/>
            </a:pPr>
            <a:r>
              <a:rPr lang="en-US" sz="2800" dirty="0"/>
              <a:t>Management system - Main risks in relation to internal processes</a:t>
            </a:r>
            <a:endParaRPr lang="cs-CZ" sz="2800" b="1" dirty="0"/>
          </a:p>
        </p:txBody>
      </p:sp>
      <p:sp>
        <p:nvSpPr>
          <p:cNvPr id="38915" name="Rectangle 3"/>
          <p:cNvSpPr>
            <a:spLocks noGrp="1" noChangeArrowheads="1"/>
          </p:cNvSpPr>
          <p:nvPr>
            <p:ph idx="1"/>
          </p:nvPr>
        </p:nvSpPr>
        <p:spPr>
          <a:xfrm>
            <a:off x="971600" y="1196975"/>
            <a:ext cx="7920880" cy="5472385"/>
          </a:xfrm>
        </p:spPr>
        <p:txBody>
          <a:bodyPr>
            <a:normAutofit/>
          </a:bodyPr>
          <a:lstStyle/>
          <a:p>
            <a:pPr marL="0" indent="0" eaLnBrk="1" hangingPunct="1">
              <a:spcBef>
                <a:spcPct val="30000"/>
              </a:spcBef>
              <a:spcAft>
                <a:spcPct val="30000"/>
              </a:spcAft>
              <a:buFontTx/>
              <a:buNone/>
            </a:pPr>
            <a:endParaRPr lang="cs-CZ" altLang="cs-CZ" sz="2400" dirty="0"/>
          </a:p>
          <a:p>
            <a:r>
              <a:rPr lang="en-US" sz="1400" b="1" dirty="0"/>
              <a:t>Technological risks:</a:t>
            </a:r>
            <a:r>
              <a:rPr lang="en-US" sz="1400" dirty="0"/>
              <a:t/>
            </a:r>
            <a:br>
              <a:rPr lang="en-US" sz="1400" dirty="0"/>
            </a:br>
            <a:r>
              <a:rPr lang="en-US" sz="1400" dirty="0"/>
              <a:t>- incorrect identification of market needs and </a:t>
            </a:r>
            <a:r>
              <a:rPr lang="en-US" sz="1400" dirty="0" smtClean="0"/>
              <a:t>requirements</a:t>
            </a:r>
            <a:r>
              <a:rPr lang="en-US" sz="1400" dirty="0"/>
              <a:t/>
            </a:r>
            <a:br>
              <a:rPr lang="en-US" sz="1400" dirty="0"/>
            </a:br>
            <a:r>
              <a:rPr lang="en-US" sz="1400" dirty="0"/>
              <a:t>- errors in the design of the research and in the choice of technical </a:t>
            </a:r>
            <a:r>
              <a:rPr lang="en-US" sz="1400" dirty="0" smtClean="0"/>
              <a:t>solutions</a:t>
            </a:r>
            <a:r>
              <a:rPr lang="en-US" sz="1400" dirty="0"/>
              <a:t/>
            </a:r>
            <a:br>
              <a:rPr lang="en-US" sz="1400" dirty="0"/>
            </a:br>
            <a:r>
              <a:rPr lang="en-US" sz="1400" dirty="0"/>
              <a:t>- poor choice of distribution </a:t>
            </a:r>
            <a:r>
              <a:rPr lang="en-US" sz="1400" dirty="0" smtClean="0"/>
              <a:t>channels</a:t>
            </a:r>
            <a:endParaRPr lang="cs-CZ" sz="1400" dirty="0" smtClean="0"/>
          </a:p>
          <a:p>
            <a:r>
              <a:rPr lang="en-US" sz="1400" b="1" dirty="0" smtClean="0"/>
              <a:t>Operational </a:t>
            </a:r>
            <a:r>
              <a:rPr lang="en-US" sz="1400" b="1" dirty="0"/>
              <a:t>and commercial risks:</a:t>
            </a:r>
            <a:br>
              <a:rPr lang="en-US" sz="1400" b="1" dirty="0"/>
            </a:br>
            <a:r>
              <a:rPr lang="cs-CZ" sz="1400" dirty="0" smtClean="0"/>
              <a:t>- </a:t>
            </a:r>
            <a:r>
              <a:rPr lang="en-US" sz="1400" dirty="0" smtClean="0"/>
              <a:t>inappropriate </a:t>
            </a:r>
            <a:r>
              <a:rPr lang="en-US" sz="1400" dirty="0"/>
              <a:t>production and working </a:t>
            </a:r>
            <a:r>
              <a:rPr lang="en-US" sz="1400" dirty="0" smtClean="0"/>
              <a:t>procedures</a:t>
            </a:r>
            <a:r>
              <a:rPr lang="en-US" sz="1400" dirty="0"/>
              <a:t/>
            </a:r>
            <a:br>
              <a:rPr lang="en-US" sz="1400" dirty="0"/>
            </a:br>
            <a:r>
              <a:rPr lang="cs-CZ" sz="1400" dirty="0" smtClean="0"/>
              <a:t>- </a:t>
            </a:r>
            <a:r>
              <a:rPr lang="en-US" sz="1400" dirty="0" smtClean="0"/>
              <a:t>unreliable subcontractors</a:t>
            </a:r>
            <a:r>
              <a:rPr lang="en-US" sz="1400" dirty="0"/>
              <a:t/>
            </a:r>
            <a:br>
              <a:rPr lang="en-US" sz="1400" dirty="0"/>
            </a:br>
            <a:r>
              <a:rPr lang="cs-CZ" sz="1400" dirty="0" smtClean="0"/>
              <a:t>- </a:t>
            </a:r>
            <a:r>
              <a:rPr lang="cs-CZ" sz="1400" dirty="0"/>
              <a:t>i</a:t>
            </a:r>
            <a:r>
              <a:rPr lang="en-US" sz="1400" dirty="0" err="1" smtClean="0"/>
              <a:t>ncorrect</a:t>
            </a:r>
            <a:r>
              <a:rPr lang="en-US" sz="1400" dirty="0" smtClean="0"/>
              <a:t> </a:t>
            </a:r>
            <a:r>
              <a:rPr lang="en-US" sz="1400" dirty="0"/>
              <a:t>external communication</a:t>
            </a:r>
            <a:br>
              <a:rPr lang="en-US" sz="1400" dirty="0"/>
            </a:br>
            <a:r>
              <a:rPr lang="cs-CZ" sz="1400" dirty="0" smtClean="0"/>
              <a:t>- </a:t>
            </a:r>
            <a:r>
              <a:rPr lang="en-US" sz="1400" dirty="0" smtClean="0"/>
              <a:t>inappropriate </a:t>
            </a:r>
            <a:r>
              <a:rPr lang="en-US" sz="1400" dirty="0"/>
              <a:t>pricing </a:t>
            </a:r>
            <a:r>
              <a:rPr lang="en-US" sz="1400" dirty="0" smtClean="0"/>
              <a:t>policy</a:t>
            </a:r>
            <a:r>
              <a:rPr lang="en-US" sz="1400" dirty="0"/>
              <a:t/>
            </a:r>
            <a:br>
              <a:rPr lang="en-US" sz="1400" dirty="0"/>
            </a:br>
            <a:r>
              <a:rPr lang="cs-CZ" sz="1400" dirty="0" smtClean="0"/>
              <a:t>- </a:t>
            </a:r>
            <a:r>
              <a:rPr lang="en-US" sz="1400" dirty="0" smtClean="0"/>
              <a:t>poor </a:t>
            </a:r>
            <a:r>
              <a:rPr lang="en-US" sz="1400" dirty="0"/>
              <a:t>choice of </a:t>
            </a:r>
            <a:r>
              <a:rPr lang="en-US" sz="1400" dirty="0" smtClean="0"/>
              <a:t>sellers.</a:t>
            </a:r>
            <a:endParaRPr lang="cs-CZ" sz="1400" dirty="0" smtClean="0"/>
          </a:p>
          <a:p>
            <a:r>
              <a:rPr lang="en-US" sz="1400" b="1" dirty="0" smtClean="0"/>
              <a:t>Financial </a:t>
            </a:r>
            <a:r>
              <a:rPr lang="en-US" sz="1400" b="1" dirty="0"/>
              <a:t>risks:</a:t>
            </a:r>
            <a:r>
              <a:rPr lang="en-US" sz="1400" dirty="0"/>
              <a:t/>
            </a:r>
            <a:br>
              <a:rPr lang="en-US" sz="1400" dirty="0"/>
            </a:br>
            <a:r>
              <a:rPr lang="cs-CZ" sz="1400" dirty="0" smtClean="0"/>
              <a:t>- </a:t>
            </a:r>
            <a:r>
              <a:rPr lang="en-US" sz="1400" dirty="0" smtClean="0"/>
              <a:t>underestimating </a:t>
            </a:r>
            <a:r>
              <a:rPr lang="en-US" sz="1400" dirty="0"/>
              <a:t>the possibility of customer </a:t>
            </a:r>
            <a:r>
              <a:rPr lang="en-US" sz="1400" dirty="0" smtClean="0"/>
              <a:t>insolvency</a:t>
            </a:r>
            <a:r>
              <a:rPr lang="en-US" sz="1400" dirty="0"/>
              <a:t/>
            </a:r>
            <a:br>
              <a:rPr lang="en-US" sz="1400" dirty="0"/>
            </a:br>
            <a:r>
              <a:rPr lang="cs-CZ" sz="1400" dirty="0" smtClean="0"/>
              <a:t>- </a:t>
            </a:r>
            <a:r>
              <a:rPr lang="en-US" sz="1400" dirty="0" smtClean="0"/>
              <a:t>incorrect </a:t>
            </a:r>
            <a:r>
              <a:rPr lang="en-US" sz="1400" dirty="0"/>
              <a:t>setting of exchange rate and inflation </a:t>
            </a:r>
            <a:r>
              <a:rPr lang="en-US" sz="1400" dirty="0" smtClean="0"/>
              <a:t>risks</a:t>
            </a:r>
            <a:r>
              <a:rPr lang="en-US" sz="1400" dirty="0"/>
              <a:t/>
            </a:r>
            <a:br>
              <a:rPr lang="en-US" sz="1400" dirty="0"/>
            </a:br>
            <a:r>
              <a:rPr lang="cs-CZ" sz="1400" dirty="0" smtClean="0"/>
              <a:t>- </a:t>
            </a:r>
            <a:r>
              <a:rPr lang="en-US" sz="1400" dirty="0" smtClean="0"/>
              <a:t>unpreparedness </a:t>
            </a:r>
            <a:r>
              <a:rPr lang="en-US" sz="1400" dirty="0"/>
              <a:t>for legislative adjustments with respect to income taxation and payment of </a:t>
            </a:r>
            <a:r>
              <a:rPr lang="en-US" sz="1400" dirty="0" smtClean="0"/>
              <a:t>levies</a:t>
            </a:r>
            <a:endParaRPr lang="cs-CZ" altLang="cs-CZ" sz="1400" dirty="0"/>
          </a:p>
          <a:p>
            <a:pPr marL="0" indent="0" eaLnBrk="1" hangingPunct="1">
              <a:buFontTx/>
              <a:buNone/>
            </a:pPr>
            <a:endParaRPr lang="cs-CZ" altLang="cs-CZ" sz="2400" dirty="0"/>
          </a:p>
        </p:txBody>
      </p:sp>
    </p:spTree>
    <p:extLst>
      <p:ext uri="{BB962C8B-B14F-4D97-AF65-F5344CB8AC3E}">
        <p14:creationId xmlns:p14="http://schemas.microsoft.com/office/powerpoint/2010/main" val="2413118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chorCtr="1">
            <a:normAutofit/>
          </a:bodyPr>
          <a:lstStyle/>
          <a:p>
            <a:pPr eaLnBrk="1" hangingPunct="1">
              <a:defRPr/>
            </a:pPr>
            <a:r>
              <a:rPr lang="cs-CZ" sz="2800" b="1" dirty="0" err="1" smtClean="0">
                <a:solidFill>
                  <a:srgbClr val="000000"/>
                </a:solidFill>
              </a:rPr>
              <a:t>Skills</a:t>
            </a:r>
            <a:endParaRPr lang="cs-CZ" sz="2800" b="1" dirty="0">
              <a:solidFill>
                <a:srgbClr val="000000"/>
              </a:solidFill>
            </a:endParaRPr>
          </a:p>
        </p:txBody>
      </p:sp>
      <p:sp>
        <p:nvSpPr>
          <p:cNvPr id="47107" name="Rectangle 3"/>
          <p:cNvSpPr>
            <a:spLocks noGrp="1" noChangeArrowheads="1"/>
          </p:cNvSpPr>
          <p:nvPr>
            <p:ph type="body" idx="4294967295"/>
          </p:nvPr>
        </p:nvSpPr>
        <p:spPr>
          <a:xfrm>
            <a:off x="1043608" y="1600200"/>
            <a:ext cx="7643192" cy="4997450"/>
          </a:xfrm>
        </p:spPr>
        <p:txBody>
          <a:bodyPr>
            <a:normAutofit/>
          </a:bodyPr>
          <a:lstStyle/>
          <a:p>
            <a:r>
              <a:rPr lang="en-US" sz="2400" dirty="0"/>
              <a:t>Knowledge workers, people who are </a:t>
            </a:r>
            <a:r>
              <a:rPr lang="en-US" sz="2400" dirty="0" smtClean="0"/>
              <a:t>able </a:t>
            </a:r>
            <a:r>
              <a:rPr lang="en-US" sz="2400" dirty="0"/>
              <a:t>successfully work with knowledge are not a </a:t>
            </a:r>
            <a:r>
              <a:rPr lang="cs-CZ" sz="2400" dirty="0" err="1" smtClean="0"/>
              <a:t>great</a:t>
            </a:r>
            <a:r>
              <a:rPr lang="en-US" sz="2400" dirty="0" smtClean="0"/>
              <a:t> </a:t>
            </a:r>
            <a:r>
              <a:rPr lang="en-US" sz="2400" dirty="0"/>
              <a:t>number in companies. </a:t>
            </a:r>
            <a:r>
              <a:rPr lang="en-US" sz="2400" i="1" dirty="0"/>
              <a:t>Characteristic features </a:t>
            </a:r>
            <a:r>
              <a:rPr lang="en-US" sz="2400" dirty="0"/>
              <a:t>of these workers are high intelligence, imagination and a relatively decent level of knowledge. But, as F. Drucker states, there is no significant correlation between the effectiveness of their work on the one hand and their intelligence, imagination and level of knowledge on the other.</a:t>
            </a:r>
            <a:br>
              <a:rPr lang="en-US" sz="2400" dirty="0"/>
            </a:br>
            <a:endParaRPr lang="cs-CZ" sz="2400" dirty="0" smtClean="0"/>
          </a:p>
          <a:p>
            <a:r>
              <a:rPr lang="en-US" sz="2400" dirty="0" smtClean="0"/>
              <a:t>It </a:t>
            </a:r>
            <a:r>
              <a:rPr lang="en-US" sz="2400" dirty="0"/>
              <a:t>is very difficult to assess the effectiveness of a “mentally working” person.</a:t>
            </a:r>
          </a:p>
          <a:p>
            <a:pPr marL="0" indent="0" eaLnBrk="1" hangingPunct="1">
              <a:lnSpc>
                <a:spcPct val="120000"/>
              </a:lnSpc>
              <a:spcBef>
                <a:spcPct val="50000"/>
              </a:spcBef>
              <a:spcAft>
                <a:spcPct val="30000"/>
              </a:spcAft>
              <a:buFont typeface="Wingdings" pitchFamily="2" charset="2"/>
              <a:buNone/>
              <a:defRPr/>
            </a:pPr>
            <a:endParaRPr lang="cs-CZ" sz="2400" i="1" dirty="0">
              <a:solidFill>
                <a:srgbClr val="000000"/>
              </a:solidFill>
            </a:endParaRPr>
          </a:p>
        </p:txBody>
      </p:sp>
    </p:spTree>
    <p:extLst>
      <p:ext uri="{BB962C8B-B14F-4D97-AF65-F5344CB8AC3E}">
        <p14:creationId xmlns:p14="http://schemas.microsoft.com/office/powerpoint/2010/main" val="3265131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2062671"/>
            <a:ext cx="8280920" cy="3024336"/>
          </a:xfrm>
          <a:prstGeom prst="rect">
            <a:avLst/>
          </a:prstGeom>
        </p:spPr>
        <p:txBody>
          <a:bodyPr>
            <a:noAutofit/>
          </a:bodyPr>
          <a:lstStyle/>
          <a:p>
            <a:endParaRPr lang="cs-CZ" sz="1400" dirty="0">
              <a:solidFill>
                <a:srgbClr val="307871"/>
              </a:solidFill>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a:xfrm>
            <a:off x="251520" y="260649"/>
            <a:ext cx="6768752" cy="676937"/>
          </a:xfrm>
        </p:spPr>
        <p:txBody>
          <a:bodyPr/>
          <a:lstStyle/>
          <a:p>
            <a:r>
              <a:rPr lang="cs-CZ" dirty="0" err="1" smtClean="0"/>
              <a:t>Skills</a:t>
            </a:r>
            <a:r>
              <a:rPr lang="cs-CZ" dirty="0" smtClean="0"/>
              <a:t>: </a:t>
            </a:r>
            <a:r>
              <a:rPr lang="cs-CZ" dirty="0" err="1" smtClean="0"/>
              <a:t>knowledge</a:t>
            </a:r>
            <a:r>
              <a:rPr lang="cs-CZ" dirty="0" smtClean="0"/>
              <a:t> management</a:t>
            </a:r>
            <a:endParaRPr lang="cs-CZ" dirty="0"/>
          </a:p>
        </p:txBody>
      </p:sp>
      <p:sp>
        <p:nvSpPr>
          <p:cNvPr id="6" name="Rectangle 7"/>
          <p:cNvSpPr txBox="1">
            <a:spLocks noChangeArrowheads="1"/>
          </p:cNvSpPr>
          <p:nvPr/>
        </p:nvSpPr>
        <p:spPr>
          <a:xfrm>
            <a:off x="650471" y="1700808"/>
            <a:ext cx="7817875" cy="475456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400" dirty="0"/>
              <a:t>Knowledge acquisition and sharing in the </a:t>
            </a:r>
            <a:r>
              <a:rPr lang="en-US" sz="2400" dirty="0" smtClean="0"/>
              <a:t>enterprise:</a:t>
            </a:r>
            <a:endParaRPr lang="cs-CZ" sz="2400" dirty="0" smtClean="0"/>
          </a:p>
          <a:p>
            <a:pPr lvl="1">
              <a:defRPr/>
            </a:pPr>
            <a:r>
              <a:rPr lang="en-US" sz="2000" dirty="0" smtClean="0"/>
              <a:t>regular </a:t>
            </a:r>
            <a:r>
              <a:rPr lang="en-US" sz="2000" dirty="0"/>
              <a:t>upgrading and training of </a:t>
            </a:r>
            <a:r>
              <a:rPr lang="en-US" sz="2000" dirty="0" smtClean="0"/>
              <a:t>employees</a:t>
            </a:r>
            <a:endParaRPr lang="cs-CZ" sz="2000" dirty="0" smtClean="0"/>
          </a:p>
          <a:p>
            <a:pPr lvl="1">
              <a:defRPr/>
            </a:pPr>
            <a:r>
              <a:rPr lang="en-US" sz="2000" dirty="0" smtClean="0"/>
              <a:t>buying </a:t>
            </a:r>
            <a:r>
              <a:rPr lang="en-US" sz="2000" dirty="0"/>
              <a:t>knowledge from </a:t>
            </a:r>
            <a:r>
              <a:rPr lang="en-US" sz="2000" dirty="0" smtClean="0"/>
              <a:t>outside</a:t>
            </a:r>
            <a:endParaRPr lang="cs-CZ" sz="2000" dirty="0" smtClean="0"/>
          </a:p>
          <a:p>
            <a:pPr lvl="1">
              <a:defRPr/>
            </a:pPr>
            <a:r>
              <a:rPr lang="en-US" sz="2000" dirty="0" smtClean="0"/>
              <a:t>regular </a:t>
            </a:r>
            <a:r>
              <a:rPr lang="en-US" sz="2000" dirty="0"/>
              <a:t>informal discussions in work </a:t>
            </a:r>
            <a:r>
              <a:rPr lang="en-US" sz="2000" dirty="0" smtClean="0"/>
              <a:t>teams</a:t>
            </a:r>
            <a:endParaRPr lang="cs-CZ" sz="2000" dirty="0" smtClean="0"/>
          </a:p>
          <a:p>
            <a:pPr lvl="1">
              <a:defRPr/>
            </a:pPr>
            <a:r>
              <a:rPr lang="en-US" sz="2000" dirty="0" smtClean="0"/>
              <a:t>controlled </a:t>
            </a:r>
            <a:r>
              <a:rPr lang="en-US" sz="2000" dirty="0"/>
              <a:t>discussion or brainstorming in </a:t>
            </a:r>
            <a:r>
              <a:rPr lang="en-US" sz="2000" dirty="0" smtClean="0"/>
              <a:t>teams</a:t>
            </a:r>
            <a:endParaRPr lang="cs-CZ" sz="2000" dirty="0" smtClean="0"/>
          </a:p>
          <a:p>
            <a:pPr lvl="1">
              <a:defRPr/>
            </a:pPr>
            <a:r>
              <a:rPr lang="en-US" sz="2000" dirty="0" smtClean="0"/>
              <a:t>teamwork </a:t>
            </a:r>
            <a:r>
              <a:rPr lang="en-US" sz="2000" dirty="0"/>
              <a:t>on development projects</a:t>
            </a:r>
            <a:endParaRPr lang="cs-CZ" altLang="cs-CZ" sz="2000" dirty="0">
              <a:solidFill>
                <a:srgbClr val="307871"/>
              </a:solidFill>
            </a:endParaRPr>
          </a:p>
        </p:txBody>
      </p:sp>
    </p:spTree>
    <p:extLst>
      <p:ext uri="{BB962C8B-B14F-4D97-AF65-F5344CB8AC3E}">
        <p14:creationId xmlns:p14="http://schemas.microsoft.com/office/powerpoint/2010/main" val="364336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9823" y="980728"/>
            <a:ext cx="8280920" cy="4608512"/>
          </a:xfrm>
          <a:prstGeom prst="rect">
            <a:avLst/>
          </a:prstGeom>
        </p:spPr>
        <p:txBody>
          <a:bodyPr>
            <a:noAutofit/>
          </a:bodyPr>
          <a:lstStyle/>
          <a:p>
            <a:pPr algn="just">
              <a:lnSpc>
                <a:spcPct val="130000"/>
              </a:lnSpc>
            </a:pPr>
            <a:r>
              <a:rPr lang="en-US" sz="2000" dirty="0"/>
              <a:t>Factors increasing the intensity and quality of innovative activities in the </a:t>
            </a:r>
            <a:r>
              <a:rPr lang="en-US" sz="2000" dirty="0" smtClean="0"/>
              <a:t>company</a:t>
            </a:r>
            <a:r>
              <a:rPr lang="cs-CZ" sz="2000" dirty="0"/>
              <a:t> </a:t>
            </a:r>
            <a:r>
              <a:rPr lang="en-US" sz="2000" dirty="0" smtClean="0"/>
              <a:t>knowledge </a:t>
            </a:r>
            <a:r>
              <a:rPr lang="en-US" sz="2000" dirty="0"/>
              <a:t>and innovation management in accordance with strategic, tactical and operational business </a:t>
            </a:r>
            <a:r>
              <a:rPr lang="en-US" sz="2000" dirty="0" smtClean="0"/>
              <a:t>management</a:t>
            </a:r>
            <a:endParaRPr lang="cs-CZ" sz="2000" dirty="0" smtClean="0"/>
          </a:p>
          <a:p>
            <a:pPr algn="just">
              <a:lnSpc>
                <a:spcPct val="130000"/>
              </a:lnSpc>
            </a:pPr>
            <a:r>
              <a:rPr lang="en-US" sz="2000" dirty="0" smtClean="0"/>
              <a:t>Company culture:</a:t>
            </a:r>
            <a:endParaRPr lang="cs-CZ" sz="2000" dirty="0" smtClean="0"/>
          </a:p>
          <a:p>
            <a:pPr lvl="1" algn="just">
              <a:lnSpc>
                <a:spcPct val="130000"/>
              </a:lnSpc>
            </a:pPr>
            <a:r>
              <a:rPr lang="cs-CZ" dirty="0" err="1" smtClean="0"/>
              <a:t>friendly</a:t>
            </a:r>
            <a:r>
              <a:rPr lang="en-US" dirty="0" smtClean="0"/>
              <a:t> environment</a:t>
            </a:r>
            <a:endParaRPr lang="cs-CZ" dirty="0" smtClean="0"/>
          </a:p>
          <a:p>
            <a:pPr lvl="1" algn="just">
              <a:lnSpc>
                <a:spcPct val="130000"/>
              </a:lnSpc>
            </a:pPr>
            <a:r>
              <a:rPr lang="en-US" dirty="0" smtClean="0"/>
              <a:t>entrepreneurship</a:t>
            </a:r>
            <a:r>
              <a:rPr lang="en-US" dirty="0"/>
              <a:t>, </a:t>
            </a:r>
            <a:r>
              <a:rPr lang="en-US" dirty="0" smtClean="0"/>
              <a:t>intra-enterprise</a:t>
            </a:r>
            <a:endParaRPr lang="cs-CZ" dirty="0" smtClean="0"/>
          </a:p>
          <a:p>
            <a:pPr lvl="1" algn="just">
              <a:lnSpc>
                <a:spcPct val="130000"/>
              </a:lnSpc>
            </a:pPr>
            <a:r>
              <a:rPr lang="cs-CZ" dirty="0"/>
              <a:t>i</a:t>
            </a:r>
            <a:r>
              <a:rPr lang="en-US" dirty="0" err="1" smtClean="0"/>
              <a:t>nnovativeness</a:t>
            </a:r>
            <a:endParaRPr lang="cs-CZ" dirty="0" smtClean="0"/>
          </a:p>
          <a:p>
            <a:pPr lvl="1" algn="just">
              <a:lnSpc>
                <a:spcPct val="130000"/>
              </a:lnSpc>
            </a:pPr>
            <a:r>
              <a:rPr lang="cs-CZ" dirty="0"/>
              <a:t>t</a:t>
            </a:r>
            <a:r>
              <a:rPr lang="en-US" dirty="0" err="1" smtClean="0"/>
              <a:t>eamwork</a:t>
            </a:r>
            <a:endParaRPr lang="cs-CZ" dirty="0" smtClean="0"/>
          </a:p>
          <a:p>
            <a:pPr lvl="1" algn="just">
              <a:lnSpc>
                <a:spcPct val="130000"/>
              </a:lnSpc>
            </a:pPr>
            <a:r>
              <a:rPr lang="en-US" dirty="0" smtClean="0"/>
              <a:t>promoting creativity</a:t>
            </a:r>
            <a:endParaRPr lang="cs-CZ" dirty="0" smtClean="0"/>
          </a:p>
          <a:p>
            <a:pPr algn="just">
              <a:lnSpc>
                <a:spcPct val="130000"/>
              </a:lnSpc>
            </a:pPr>
            <a:r>
              <a:rPr lang="cs-CZ" sz="2000" dirty="0"/>
              <a:t>A</a:t>
            </a:r>
            <a:r>
              <a:rPr lang="en-US" sz="2000" dirty="0" err="1" smtClean="0"/>
              <a:t>ppropriate</a:t>
            </a:r>
            <a:r>
              <a:rPr lang="en-US" sz="2000" dirty="0" smtClean="0"/>
              <a:t> </a:t>
            </a:r>
            <a:r>
              <a:rPr lang="en-US" sz="2000" dirty="0"/>
              <a:t>remuneration system.</a:t>
            </a:r>
            <a:endParaRPr lang="cs-CZ" altLang="cs-CZ" sz="2000" dirty="0"/>
          </a:p>
        </p:txBody>
      </p:sp>
      <p:sp>
        <p:nvSpPr>
          <p:cNvPr id="6" name="Nadpis 5"/>
          <p:cNvSpPr>
            <a:spLocks noGrp="1"/>
          </p:cNvSpPr>
          <p:nvPr>
            <p:ph type="title"/>
          </p:nvPr>
        </p:nvSpPr>
        <p:spPr>
          <a:xfrm>
            <a:off x="179512" y="332657"/>
            <a:ext cx="6984776" cy="648071"/>
          </a:xfrm>
        </p:spPr>
        <p:txBody>
          <a:bodyPr/>
          <a:lstStyle/>
          <a:p>
            <a:r>
              <a:rPr lang="cs-CZ" dirty="0" err="1" smtClean="0"/>
              <a:t>Skills</a:t>
            </a:r>
            <a:r>
              <a:rPr lang="cs-CZ" dirty="0" smtClean="0"/>
              <a:t> – management </a:t>
            </a:r>
            <a:r>
              <a:rPr lang="cs-CZ" dirty="0" err="1" smtClean="0"/>
              <a:t>system</a:t>
            </a:r>
            <a:endParaRPr lang="cs-CZ" dirty="0"/>
          </a:p>
        </p:txBody>
      </p:sp>
    </p:spTree>
    <p:extLst>
      <p:ext uri="{BB962C8B-B14F-4D97-AF65-F5344CB8AC3E}">
        <p14:creationId xmlns:p14="http://schemas.microsoft.com/office/powerpoint/2010/main" val="34161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9823" y="1412776"/>
            <a:ext cx="8280920" cy="3528392"/>
          </a:xfrm>
          <a:prstGeom prst="rect">
            <a:avLst/>
          </a:prstGeom>
        </p:spPr>
        <p:txBody>
          <a:bodyPr>
            <a:noAutofit/>
          </a:bodyPr>
          <a:lstStyle/>
          <a:p>
            <a:pPr algn="just">
              <a:lnSpc>
                <a:spcPct val="130000"/>
              </a:lnSpc>
            </a:pPr>
            <a:r>
              <a:rPr lang="en-US" sz="2000" dirty="0"/>
              <a:t>Teamwork as one of the factors increasing the intensity and quality of innovative activities in a company</a:t>
            </a:r>
            <a:endParaRPr lang="cs-CZ" altLang="cs-CZ" sz="2000" dirty="0"/>
          </a:p>
          <a:p>
            <a:pPr lvl="1" algn="just">
              <a:lnSpc>
                <a:spcPct val="130000"/>
              </a:lnSpc>
            </a:pPr>
            <a:r>
              <a:rPr lang="en-US" sz="2000" dirty="0"/>
              <a:t>Teamwork is the most common form and method of activities in implementing innovative processes in a </a:t>
            </a:r>
            <a:r>
              <a:rPr lang="en-US" sz="2000" dirty="0" smtClean="0"/>
              <a:t>company.</a:t>
            </a:r>
            <a:endParaRPr lang="cs-CZ" sz="2000" dirty="0" smtClean="0"/>
          </a:p>
          <a:p>
            <a:pPr lvl="1" algn="just">
              <a:lnSpc>
                <a:spcPct val="130000"/>
              </a:lnSpc>
            </a:pPr>
            <a:r>
              <a:rPr lang="en-US" sz="2000" dirty="0" smtClean="0"/>
              <a:t>team </a:t>
            </a:r>
            <a:r>
              <a:rPr lang="en-US" sz="2000" dirty="0"/>
              <a:t>means a working </a:t>
            </a:r>
            <a:r>
              <a:rPr lang="cs-CZ" sz="2000" dirty="0" smtClean="0"/>
              <a:t>union</a:t>
            </a:r>
            <a:r>
              <a:rPr lang="en-US" sz="2000" dirty="0" smtClean="0"/>
              <a:t> </a:t>
            </a:r>
            <a:r>
              <a:rPr lang="en-US" sz="2000" dirty="0"/>
              <a:t>composed of experts from different </a:t>
            </a:r>
            <a:r>
              <a:rPr lang="en-US" sz="2000" dirty="0" smtClean="0"/>
              <a:t>professions.</a:t>
            </a:r>
            <a:endParaRPr lang="cs-CZ" sz="2000" dirty="0" smtClean="0"/>
          </a:p>
          <a:p>
            <a:pPr lvl="1" algn="just">
              <a:lnSpc>
                <a:spcPct val="130000"/>
              </a:lnSpc>
            </a:pPr>
            <a:r>
              <a:rPr lang="en-US" sz="2000" dirty="0" smtClean="0"/>
              <a:t>It </a:t>
            </a:r>
            <a:r>
              <a:rPr lang="en-US" sz="2000" dirty="0"/>
              <a:t>is usually a small </a:t>
            </a:r>
            <a:r>
              <a:rPr lang="cs-CZ" sz="2000" dirty="0" smtClean="0"/>
              <a:t>union</a:t>
            </a:r>
            <a:r>
              <a:rPr lang="en-US" sz="2000" dirty="0" smtClean="0"/>
              <a:t> </a:t>
            </a:r>
            <a:r>
              <a:rPr lang="en-US" sz="2000" dirty="0"/>
              <a:t>of 5-8 </a:t>
            </a:r>
            <a:r>
              <a:rPr lang="en-US" sz="2000" dirty="0" smtClean="0"/>
              <a:t>members.</a:t>
            </a:r>
            <a:endParaRPr lang="cs-CZ" sz="2000" dirty="0" smtClean="0"/>
          </a:p>
          <a:p>
            <a:pPr lvl="1" algn="just">
              <a:lnSpc>
                <a:spcPct val="130000"/>
              </a:lnSpc>
            </a:pPr>
            <a:r>
              <a:rPr lang="en-US" sz="2000" dirty="0" smtClean="0"/>
              <a:t>after </a:t>
            </a:r>
            <a:r>
              <a:rPr lang="en-US" sz="2000" dirty="0"/>
              <a:t>solving a task, the team </a:t>
            </a:r>
            <a:r>
              <a:rPr lang="en-US" sz="2000" dirty="0" smtClean="0"/>
              <a:t>dissolves.</a:t>
            </a:r>
            <a:endParaRPr lang="cs-CZ" sz="2000" dirty="0" smtClean="0"/>
          </a:p>
          <a:p>
            <a:pPr lvl="1" algn="just">
              <a:lnSpc>
                <a:spcPct val="130000"/>
              </a:lnSpc>
            </a:pPr>
            <a:r>
              <a:rPr lang="en-US" sz="2000" dirty="0" smtClean="0"/>
              <a:t>each </a:t>
            </a:r>
            <a:r>
              <a:rPr lang="en-US" sz="2000" dirty="0"/>
              <a:t>member plays a role in the team.</a:t>
            </a:r>
            <a:endParaRPr lang="cs-CZ" altLang="cs-CZ" sz="2000" dirty="0"/>
          </a:p>
        </p:txBody>
      </p:sp>
      <p:sp>
        <p:nvSpPr>
          <p:cNvPr id="6" name="Nadpis 5"/>
          <p:cNvSpPr>
            <a:spLocks noGrp="1"/>
          </p:cNvSpPr>
          <p:nvPr>
            <p:ph type="title"/>
          </p:nvPr>
        </p:nvSpPr>
        <p:spPr>
          <a:xfrm>
            <a:off x="179512" y="404665"/>
            <a:ext cx="6984776" cy="792087"/>
          </a:xfrm>
        </p:spPr>
        <p:txBody>
          <a:bodyPr/>
          <a:lstStyle/>
          <a:p>
            <a:r>
              <a:rPr lang="cs-CZ" dirty="0" err="1" smtClean="0"/>
              <a:t>Skills</a:t>
            </a:r>
            <a:r>
              <a:rPr lang="cs-CZ" dirty="0" smtClean="0"/>
              <a:t> – team </a:t>
            </a:r>
            <a:r>
              <a:rPr lang="cs-CZ" dirty="0" err="1" smtClean="0"/>
              <a:t>work</a:t>
            </a:r>
            <a:endParaRPr lang="cs-CZ" dirty="0"/>
          </a:p>
        </p:txBody>
      </p:sp>
      <p:pic>
        <p:nvPicPr>
          <p:cNvPr id="4" name="Obrázek 3"/>
          <p:cNvPicPr>
            <a:picLocks noChangeAspect="1"/>
          </p:cNvPicPr>
          <p:nvPr/>
        </p:nvPicPr>
        <p:blipFill>
          <a:blip r:embed="rId3"/>
          <a:stretch>
            <a:fillRect/>
          </a:stretch>
        </p:blipFill>
        <p:spPr>
          <a:xfrm>
            <a:off x="7380312" y="5157192"/>
            <a:ext cx="1512168" cy="1482419"/>
          </a:xfrm>
          <a:prstGeom prst="rect">
            <a:avLst/>
          </a:prstGeom>
        </p:spPr>
      </p:pic>
    </p:spTree>
    <p:extLst>
      <p:ext uri="{BB962C8B-B14F-4D97-AF65-F5344CB8AC3E}">
        <p14:creationId xmlns:p14="http://schemas.microsoft.com/office/powerpoint/2010/main" val="2668301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ovéPole 8"/>
          <p:cNvSpPr txBox="1">
            <a:spLocks noChangeArrowheads="1"/>
          </p:cNvSpPr>
          <p:nvPr/>
        </p:nvSpPr>
        <p:spPr bwMode="auto">
          <a:xfrm>
            <a:off x="1396603" y="746256"/>
            <a:ext cx="634484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Skills</a:t>
            </a:r>
            <a:endParaRPr lang="cs-CZ" altLang="cs-CZ" sz="2400" b="1" dirty="0">
              <a:latin typeface="Arial" panose="020B0604020202020204" pitchFamily="34" charset="0"/>
            </a:endParaRPr>
          </a:p>
          <a:p>
            <a:pPr algn="ctr" eaLnBrk="1" hangingPunct="1">
              <a:spcBef>
                <a:spcPct val="0"/>
              </a:spcBef>
              <a:buFontTx/>
              <a:buNone/>
            </a:pPr>
            <a:endParaRPr lang="en-GB" altLang="cs-CZ" sz="1350" b="1" dirty="0">
              <a:latin typeface="Arial" panose="020B0604020202020204" pitchFamily="34" charset="0"/>
            </a:endParaRPr>
          </a:p>
        </p:txBody>
      </p:sp>
      <p:sp>
        <p:nvSpPr>
          <p:cNvPr id="3079" name="TextovéPole 10"/>
          <p:cNvSpPr txBox="1">
            <a:spLocks noChangeArrowheads="1"/>
          </p:cNvSpPr>
          <p:nvPr/>
        </p:nvSpPr>
        <p:spPr bwMode="auto">
          <a:xfrm>
            <a:off x="1396603" y="1999714"/>
            <a:ext cx="6476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0">
              <a:spcBef>
                <a:spcPct val="0"/>
              </a:spcBef>
              <a:buNone/>
              <a:defRPr/>
            </a:pPr>
            <a:endParaRPr lang="cs-CZ" altLang="cs-CZ" sz="1650" dirty="0">
              <a:solidFill>
                <a:prstClr val="black"/>
              </a:solidFill>
              <a:latin typeface="Arial" panose="020B0604020202020204" pitchFamily="34" charset="0"/>
            </a:endParaRPr>
          </a:p>
          <a:p>
            <a:pPr marL="900113" lvl="2" indent="0">
              <a:spcBef>
                <a:spcPct val="0"/>
              </a:spcBef>
              <a:buNone/>
              <a:defRPr/>
            </a:pPr>
            <a:endParaRPr lang="cs-CZ" altLang="cs-CZ" sz="135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1514767" y="1822367"/>
            <a:ext cx="6108512" cy="4069208"/>
          </a:xfrm>
          <a:prstGeom prst="rect">
            <a:avLst/>
          </a:prstGeom>
        </p:spPr>
      </p:pic>
    </p:spTree>
    <p:extLst>
      <p:ext uri="{BB962C8B-B14F-4D97-AF65-F5344CB8AC3E}">
        <p14:creationId xmlns:p14="http://schemas.microsoft.com/office/powerpoint/2010/main" val="1110865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1">
            <a:normAutofit/>
          </a:bodyPr>
          <a:lstStyle/>
          <a:p>
            <a:pPr marL="838200" indent="-838200" eaLnBrk="1" hangingPunct="1">
              <a:defRPr/>
            </a:pPr>
            <a:r>
              <a:rPr lang="cs-CZ" sz="3200" b="1" dirty="0" err="1" smtClean="0">
                <a:solidFill>
                  <a:srgbClr val="000000"/>
                </a:solidFill>
              </a:rPr>
              <a:t>Measures</a:t>
            </a:r>
            <a:endParaRPr lang="cs-CZ" sz="3200" b="1" dirty="0">
              <a:solidFill>
                <a:srgbClr val="000000"/>
              </a:solidFill>
            </a:endParaRPr>
          </a:p>
        </p:txBody>
      </p:sp>
      <p:sp>
        <p:nvSpPr>
          <p:cNvPr id="18435" name="Rectangle 3"/>
          <p:cNvSpPr>
            <a:spLocks noGrp="1" noChangeArrowheads="1"/>
          </p:cNvSpPr>
          <p:nvPr>
            <p:ph type="body" idx="4294967295"/>
          </p:nvPr>
        </p:nvSpPr>
        <p:spPr/>
        <p:txBody>
          <a:bodyPr>
            <a:normAutofit fontScale="77500" lnSpcReduction="20000"/>
          </a:bodyPr>
          <a:lstStyle/>
          <a:p>
            <a:pPr marL="539750" indent="-539750" eaLnBrk="1" hangingPunct="1">
              <a:lnSpc>
                <a:spcPct val="120000"/>
              </a:lnSpc>
              <a:spcBef>
                <a:spcPct val="50000"/>
              </a:spcBef>
              <a:spcAft>
                <a:spcPct val="30000"/>
              </a:spcAft>
              <a:buClr>
                <a:schemeClr val="tx1"/>
              </a:buClr>
              <a:buSzTx/>
              <a:buFont typeface="Wingdings" pitchFamily="2" charset="2"/>
              <a:buChar char="q"/>
              <a:defRPr/>
            </a:pPr>
            <a:r>
              <a:rPr lang="cs-CZ" sz="2400" dirty="0" err="1" smtClean="0">
                <a:solidFill>
                  <a:srgbClr val="000000"/>
                </a:solidFill>
                <a:effectLst/>
              </a:rPr>
              <a:t>Measurement</a:t>
            </a:r>
            <a:r>
              <a:rPr lang="cs-CZ" sz="2400" dirty="0" smtClean="0">
                <a:solidFill>
                  <a:srgbClr val="000000"/>
                </a:solidFill>
                <a:effectLst/>
              </a:rPr>
              <a:t> and management (</a:t>
            </a:r>
            <a:r>
              <a:rPr lang="cs-CZ" sz="2400" i="1" dirty="0" err="1" smtClean="0">
                <a:solidFill>
                  <a:srgbClr val="000000"/>
                </a:solidFill>
              </a:rPr>
              <a:t>airplane</a:t>
            </a:r>
            <a:r>
              <a:rPr lang="cs-CZ" sz="2400" i="1" dirty="0" smtClean="0">
                <a:solidFill>
                  <a:srgbClr val="000000"/>
                </a:solidFill>
                <a:effectLst/>
              </a:rPr>
              <a:t>/</a:t>
            </a:r>
            <a:r>
              <a:rPr lang="cs-CZ" sz="2400" i="1" dirty="0" err="1" smtClean="0">
                <a:solidFill>
                  <a:srgbClr val="000000"/>
                </a:solidFill>
                <a:effectLst/>
              </a:rPr>
              <a:t>enterprise</a:t>
            </a:r>
            <a:r>
              <a:rPr lang="cs-CZ" sz="2400" i="1" dirty="0" smtClean="0">
                <a:solidFill>
                  <a:srgbClr val="000000"/>
                </a:solidFill>
                <a:effectLst/>
              </a:rPr>
              <a:t>)</a:t>
            </a:r>
            <a:endParaRPr lang="cs-CZ" sz="2400" i="1" dirty="0">
              <a:solidFill>
                <a:srgbClr val="000000"/>
              </a:solidFill>
              <a:effectLst/>
            </a:endParaRPr>
          </a:p>
          <a:p>
            <a:pPr marL="539750" indent="-539750">
              <a:lnSpc>
                <a:spcPct val="120000"/>
              </a:lnSpc>
              <a:spcBef>
                <a:spcPct val="50000"/>
              </a:spcBef>
              <a:spcAft>
                <a:spcPct val="30000"/>
              </a:spcAft>
              <a:buClr>
                <a:schemeClr val="tx1"/>
              </a:buClr>
              <a:buFont typeface="Wingdings" pitchFamily="2" charset="2"/>
              <a:buChar char="q"/>
              <a:defRPr/>
            </a:pPr>
            <a:r>
              <a:rPr lang="cs-CZ" sz="2400" dirty="0">
                <a:solidFill>
                  <a:srgbClr val="000000"/>
                </a:solidFill>
                <a:effectLst/>
              </a:rPr>
              <a:t>Kelvin Wiliam </a:t>
            </a:r>
            <a:r>
              <a:rPr lang="cs-CZ" sz="2400" dirty="0" smtClean="0">
                <a:solidFill>
                  <a:srgbClr val="000000"/>
                </a:solidFill>
                <a:effectLst/>
              </a:rPr>
              <a:t>(</a:t>
            </a:r>
            <a:r>
              <a:rPr lang="cs-CZ" sz="2400" dirty="0" err="1" smtClean="0">
                <a:solidFill>
                  <a:srgbClr val="000000"/>
                </a:solidFill>
                <a:effectLst/>
              </a:rPr>
              <a:t>Scotman</a:t>
            </a:r>
            <a:r>
              <a:rPr lang="cs-CZ" sz="2400" dirty="0" smtClean="0">
                <a:solidFill>
                  <a:srgbClr val="000000"/>
                </a:solidFill>
                <a:effectLst/>
              </a:rPr>
              <a:t>, </a:t>
            </a:r>
            <a:r>
              <a:rPr lang="cs-CZ" dirty="0" smtClean="0"/>
              <a:t>Lord</a:t>
            </a:r>
            <a:r>
              <a:rPr lang="cs-CZ" dirty="0"/>
              <a:t>, </a:t>
            </a:r>
            <a:r>
              <a:rPr lang="cs-CZ" dirty="0" err="1"/>
              <a:t>mathematician</a:t>
            </a:r>
            <a:r>
              <a:rPr lang="cs-CZ" dirty="0"/>
              <a:t> and </a:t>
            </a:r>
            <a:r>
              <a:rPr lang="cs-CZ" dirty="0" err="1"/>
              <a:t>physicist</a:t>
            </a:r>
            <a:r>
              <a:rPr lang="cs-CZ" dirty="0"/>
              <a:t> </a:t>
            </a:r>
            <a:r>
              <a:rPr lang="cs-CZ" sz="2400" dirty="0" smtClean="0">
                <a:solidFill>
                  <a:srgbClr val="000000"/>
                </a:solidFill>
                <a:effectLst/>
              </a:rPr>
              <a:t>1824-1907</a:t>
            </a:r>
            <a:r>
              <a:rPr lang="cs-CZ" sz="2400" dirty="0">
                <a:solidFill>
                  <a:srgbClr val="000000"/>
                </a:solidFill>
                <a:effectLst/>
              </a:rPr>
              <a:t>):</a:t>
            </a:r>
            <a:endParaRPr lang="cs-CZ" sz="2400" i="1" dirty="0">
              <a:solidFill>
                <a:srgbClr val="000000"/>
              </a:solidFill>
              <a:effectLst/>
            </a:endParaRPr>
          </a:p>
          <a:p>
            <a:pPr marL="539750" indent="-539750">
              <a:lnSpc>
                <a:spcPct val="120000"/>
              </a:lnSpc>
              <a:spcBef>
                <a:spcPct val="50000"/>
              </a:spcBef>
              <a:spcAft>
                <a:spcPct val="30000"/>
              </a:spcAft>
              <a:buNone/>
              <a:defRPr/>
            </a:pPr>
            <a:r>
              <a:rPr lang="cs-CZ" sz="2400" i="1" dirty="0">
                <a:solidFill>
                  <a:srgbClr val="000000"/>
                </a:solidFill>
                <a:effectLst/>
              </a:rPr>
              <a:t>	</a:t>
            </a:r>
            <a:r>
              <a:rPr lang="en-US" sz="2400" b="1" dirty="0"/>
              <a:t> “When you can measure what you are speaking about, and express it in numbers, you know something about it, when you cannot express it in numbers, your knowledge is of a meager and unsatisfactory kind; it may be the beginning of knowledge, but you have </a:t>
            </a:r>
            <a:r>
              <a:rPr lang="en-US" sz="2400" b="1" dirty="0" err="1"/>
              <a:t>scarely</a:t>
            </a:r>
            <a:r>
              <a:rPr lang="en-US" sz="2400" b="1" dirty="0"/>
              <a:t>, in your thoughts advanced to the stage of science.” </a:t>
            </a:r>
          </a:p>
          <a:p>
            <a:pPr marL="539750" indent="-539750" eaLnBrk="1" hangingPunct="1">
              <a:lnSpc>
                <a:spcPct val="120000"/>
              </a:lnSpc>
              <a:spcBef>
                <a:spcPct val="50000"/>
              </a:spcBef>
              <a:spcAft>
                <a:spcPct val="30000"/>
              </a:spcAft>
              <a:buSzTx/>
              <a:buFont typeface="Wingdings" pitchFamily="2" charset="2"/>
              <a:buNone/>
              <a:defRPr/>
            </a:pPr>
            <a:endParaRPr lang="cs-CZ" sz="2400" i="1" dirty="0">
              <a:solidFill>
                <a:srgbClr val="000000"/>
              </a:solidFill>
              <a:effectLst/>
            </a:endParaRPr>
          </a:p>
          <a:p>
            <a:pPr marL="539750" indent="-539750" eaLnBrk="1" hangingPunct="1">
              <a:buClr>
                <a:schemeClr val="tx1"/>
              </a:buClr>
              <a:buFont typeface="Wingdings" pitchFamily="2" charset="2"/>
              <a:buNone/>
              <a:defRPr/>
            </a:pPr>
            <a:endParaRPr lang="cs-CZ" sz="2400" i="1" dirty="0"/>
          </a:p>
        </p:txBody>
      </p:sp>
    </p:spTree>
    <p:extLst>
      <p:ext uri="{BB962C8B-B14F-4D97-AF65-F5344CB8AC3E}">
        <p14:creationId xmlns:p14="http://schemas.microsoft.com/office/powerpoint/2010/main" val="190255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619672" y="274638"/>
            <a:ext cx="7067128" cy="850106"/>
          </a:xfrm>
        </p:spPr>
        <p:txBody>
          <a:bodyPr/>
          <a:lstStyle/>
          <a:p>
            <a:r>
              <a:rPr lang="cs-CZ" sz="3200" b="1" dirty="0" err="1" smtClean="0"/>
              <a:t>Strategy</a:t>
            </a:r>
            <a:r>
              <a:rPr lang="cs-CZ" sz="3200" b="1" dirty="0" smtClean="0"/>
              <a:t> </a:t>
            </a:r>
            <a:r>
              <a:rPr lang="cs-CZ" sz="3200" b="1" dirty="0"/>
              <a:t>– </a:t>
            </a:r>
            <a:r>
              <a:rPr lang="cs-CZ" sz="3200" b="1" dirty="0" err="1" smtClean="0"/>
              <a:t>strategic</a:t>
            </a:r>
            <a:r>
              <a:rPr lang="cs-CZ" sz="3200" b="1" dirty="0" smtClean="0"/>
              <a:t> management</a:t>
            </a:r>
            <a:endParaRPr lang="cs-CZ" sz="3200" b="1" dirty="0"/>
          </a:p>
        </p:txBody>
      </p:sp>
      <p:sp>
        <p:nvSpPr>
          <p:cNvPr id="3075" name="Zástupný symbol pro obsah 2"/>
          <p:cNvSpPr>
            <a:spLocks noGrp="1"/>
          </p:cNvSpPr>
          <p:nvPr>
            <p:ph idx="1"/>
          </p:nvPr>
        </p:nvSpPr>
        <p:spPr>
          <a:xfrm>
            <a:off x="457200" y="1600200"/>
            <a:ext cx="8229600" cy="4781128"/>
          </a:xfrm>
        </p:spPr>
        <p:txBody>
          <a:bodyPr>
            <a:normAutofit/>
          </a:bodyPr>
          <a:lstStyle/>
          <a:p>
            <a:pPr>
              <a:buFontTx/>
              <a:buChar char="-"/>
            </a:pPr>
            <a:r>
              <a:rPr lang="cs-CZ" sz="2400" dirty="0" err="1" smtClean="0"/>
              <a:t>Strategic</a:t>
            </a:r>
            <a:r>
              <a:rPr lang="cs-CZ" sz="2400" dirty="0" smtClean="0"/>
              <a:t> </a:t>
            </a:r>
            <a:r>
              <a:rPr lang="cs-CZ" sz="2400" dirty="0" err="1" smtClean="0"/>
              <a:t>thinking</a:t>
            </a:r>
            <a:endParaRPr lang="cs-CZ" sz="2400" dirty="0"/>
          </a:p>
          <a:p>
            <a:pPr>
              <a:buFontTx/>
              <a:buChar char="-"/>
            </a:pPr>
            <a:r>
              <a:rPr lang="cs-CZ" sz="2400" dirty="0" err="1" smtClean="0"/>
              <a:t>Strategic</a:t>
            </a:r>
            <a:r>
              <a:rPr lang="cs-CZ" sz="2400" dirty="0" smtClean="0"/>
              <a:t> </a:t>
            </a:r>
            <a:r>
              <a:rPr lang="cs-CZ" sz="2400" dirty="0" err="1" smtClean="0"/>
              <a:t>analysis</a:t>
            </a:r>
            <a:r>
              <a:rPr lang="cs-CZ" sz="2400" dirty="0" smtClean="0"/>
              <a:t> </a:t>
            </a:r>
            <a:r>
              <a:rPr lang="cs-CZ" sz="2400" dirty="0"/>
              <a:t>– </a:t>
            </a:r>
            <a:r>
              <a:rPr lang="cs-CZ" sz="2400" dirty="0" err="1" smtClean="0"/>
              <a:t>situation</a:t>
            </a:r>
            <a:r>
              <a:rPr lang="cs-CZ" sz="2400" dirty="0" smtClean="0"/>
              <a:t> </a:t>
            </a:r>
            <a:r>
              <a:rPr lang="cs-CZ" sz="2400" dirty="0" err="1" smtClean="0"/>
              <a:t>analysis</a:t>
            </a:r>
            <a:endParaRPr lang="cs-CZ" sz="2400" dirty="0"/>
          </a:p>
          <a:p>
            <a:pPr>
              <a:buFontTx/>
              <a:buChar char="-"/>
            </a:pPr>
            <a:r>
              <a:rPr lang="cs-CZ" sz="2400" dirty="0" err="1" smtClean="0"/>
              <a:t>Setting</a:t>
            </a:r>
            <a:r>
              <a:rPr lang="cs-CZ" sz="2400" dirty="0" smtClean="0"/>
              <a:t> </a:t>
            </a:r>
            <a:r>
              <a:rPr lang="cs-CZ" sz="2400" dirty="0" err="1" smtClean="0"/>
              <a:t>strategy</a:t>
            </a:r>
            <a:endParaRPr lang="cs-CZ" sz="2400" dirty="0"/>
          </a:p>
          <a:p>
            <a:pPr>
              <a:buFontTx/>
              <a:buChar char="-"/>
            </a:pPr>
            <a:r>
              <a:rPr lang="cs-CZ" sz="2400" dirty="0" err="1" smtClean="0"/>
              <a:t>Implementation</a:t>
            </a:r>
            <a:r>
              <a:rPr lang="cs-CZ" sz="2400" dirty="0" smtClean="0"/>
              <a:t> </a:t>
            </a:r>
            <a:endParaRPr lang="cs-CZ" sz="2400" dirty="0"/>
          </a:p>
          <a:p>
            <a:pPr>
              <a:buFontTx/>
              <a:buChar char="-"/>
            </a:pPr>
            <a:r>
              <a:rPr lang="cs-CZ" sz="2400" dirty="0" err="1" smtClean="0"/>
              <a:t>Control</a:t>
            </a:r>
            <a:endParaRPr lang="cs-CZ" sz="2400" dirty="0"/>
          </a:p>
          <a:p>
            <a:pPr>
              <a:buNone/>
            </a:pPr>
            <a:endParaRPr lang="cs-CZ" dirty="0"/>
          </a:p>
        </p:txBody>
      </p:sp>
    </p:spTree>
    <p:extLst>
      <p:ext uri="{BB962C8B-B14F-4D97-AF65-F5344CB8AC3E}">
        <p14:creationId xmlns:p14="http://schemas.microsoft.com/office/powerpoint/2010/main" val="128872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1">
            <a:normAutofit/>
          </a:bodyPr>
          <a:lstStyle/>
          <a:p>
            <a:pPr marL="838200" indent="-838200">
              <a:defRPr/>
            </a:pPr>
            <a:r>
              <a:rPr lang="cs-CZ" sz="3200" b="1" dirty="0" err="1" smtClean="0">
                <a:solidFill>
                  <a:srgbClr val="000000"/>
                </a:solidFill>
              </a:rPr>
              <a:t>Measures</a:t>
            </a:r>
            <a:r>
              <a:rPr lang="cs-CZ" sz="3200" b="1" dirty="0" smtClean="0">
                <a:solidFill>
                  <a:srgbClr val="000000"/>
                </a:solidFill>
              </a:rPr>
              <a:t> </a:t>
            </a:r>
            <a:r>
              <a:rPr lang="cs-CZ" sz="3200" b="1" dirty="0">
                <a:solidFill>
                  <a:srgbClr val="000000"/>
                </a:solidFill>
              </a:rPr>
              <a:t>– </a:t>
            </a:r>
            <a:r>
              <a:rPr lang="en-US" sz="3200" dirty="0"/>
              <a:t>main indicators of financial analysis</a:t>
            </a:r>
            <a:endParaRPr lang="cs-CZ" sz="3200" b="1" dirty="0">
              <a:solidFill>
                <a:srgbClr val="000000"/>
              </a:solidFill>
            </a:endParaRPr>
          </a:p>
        </p:txBody>
      </p:sp>
      <p:sp>
        <p:nvSpPr>
          <p:cNvPr id="18435" name="Rectangle 3"/>
          <p:cNvSpPr>
            <a:spLocks noGrp="1" noChangeArrowheads="1"/>
          </p:cNvSpPr>
          <p:nvPr>
            <p:ph type="body" idx="4294967295"/>
          </p:nvPr>
        </p:nvSpPr>
        <p:spPr/>
        <p:txBody>
          <a:bodyPr>
            <a:normAutofit fontScale="92500"/>
          </a:bodyPr>
          <a:lstStyle/>
          <a:p>
            <a:pPr marL="539750" indent="-539750">
              <a:lnSpc>
                <a:spcPct val="120000"/>
              </a:lnSpc>
              <a:spcBef>
                <a:spcPct val="50000"/>
              </a:spcBef>
              <a:spcAft>
                <a:spcPct val="30000"/>
              </a:spcAft>
              <a:buClr>
                <a:schemeClr val="tx1"/>
              </a:buClr>
              <a:buFont typeface="Wingdings" pitchFamily="2" charset="2"/>
              <a:buChar char="q"/>
              <a:defRPr/>
            </a:pPr>
            <a:r>
              <a:rPr lang="en-US" sz="2400" dirty="0"/>
              <a:t>Competitive abilities of the organization - profitability of the organization, profitability of sales, liquidity, </a:t>
            </a:r>
            <a:r>
              <a:rPr lang="en-US" sz="2400" dirty="0" smtClean="0"/>
              <a:t>indebtedness</a:t>
            </a:r>
            <a:endParaRPr lang="cs-CZ" sz="2400" dirty="0" smtClean="0"/>
          </a:p>
          <a:p>
            <a:pPr marL="539750" indent="-539750">
              <a:lnSpc>
                <a:spcPct val="120000"/>
              </a:lnSpc>
              <a:spcBef>
                <a:spcPct val="50000"/>
              </a:spcBef>
              <a:spcAft>
                <a:spcPct val="30000"/>
              </a:spcAft>
              <a:buClr>
                <a:schemeClr val="tx1"/>
              </a:buClr>
              <a:buFont typeface="Wingdings" pitchFamily="2" charset="2"/>
              <a:buChar char="q"/>
              <a:defRPr/>
            </a:pPr>
            <a:r>
              <a:rPr lang="en-US" sz="2400" dirty="0" smtClean="0"/>
              <a:t>Organization </a:t>
            </a:r>
            <a:r>
              <a:rPr lang="en-US" sz="2400" dirty="0"/>
              <a:t>management - ROI, payback period, ROCE, </a:t>
            </a:r>
            <a:r>
              <a:rPr lang="en-US" sz="2400" dirty="0" smtClean="0"/>
              <a:t>ROE</a:t>
            </a:r>
            <a:endParaRPr lang="cs-CZ" sz="2400" dirty="0" smtClean="0"/>
          </a:p>
          <a:p>
            <a:pPr marL="539750" indent="-539750">
              <a:lnSpc>
                <a:spcPct val="120000"/>
              </a:lnSpc>
              <a:spcBef>
                <a:spcPct val="50000"/>
              </a:spcBef>
              <a:spcAft>
                <a:spcPct val="30000"/>
              </a:spcAft>
              <a:buClr>
                <a:schemeClr val="tx1"/>
              </a:buClr>
              <a:buFont typeface="Wingdings" pitchFamily="2" charset="2"/>
              <a:buChar char="q"/>
              <a:defRPr/>
            </a:pPr>
            <a:r>
              <a:rPr lang="en-US" sz="2400" dirty="0" smtClean="0"/>
              <a:t>Financial </a:t>
            </a:r>
            <a:r>
              <a:rPr lang="en-US" sz="2400" dirty="0"/>
              <a:t>effect from investments - working capital turnover, profitability, total return</a:t>
            </a:r>
            <a:endParaRPr lang="cs-CZ" sz="2400" i="1" dirty="0"/>
          </a:p>
        </p:txBody>
      </p:sp>
    </p:spTree>
    <p:extLst>
      <p:ext uri="{BB962C8B-B14F-4D97-AF65-F5344CB8AC3E}">
        <p14:creationId xmlns:p14="http://schemas.microsoft.com/office/powerpoint/2010/main" val="722282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700808"/>
            <a:ext cx="8856984" cy="4299942"/>
          </a:xfrm>
          <a:prstGeom prst="rect">
            <a:avLst/>
          </a:prstGeom>
        </p:spPr>
        <p:txBody>
          <a:bodyPr>
            <a:noAutofit/>
          </a:bodyPr>
          <a:lstStyle/>
          <a:p>
            <a:pPr marL="0" indent="0" algn="just">
              <a:lnSpc>
                <a:spcPct val="90000"/>
              </a:lnSpc>
              <a:spcBef>
                <a:spcPts val="0"/>
              </a:spcBef>
              <a:spcAft>
                <a:spcPts val="1800"/>
              </a:spcAft>
              <a:buNone/>
            </a:pPr>
            <a:r>
              <a:rPr lang="en-US" sz="1400" dirty="0"/>
              <a:t>Measurement of efficiency of innovation activities and innovation </a:t>
            </a:r>
            <a:r>
              <a:rPr lang="en-US" sz="1400" dirty="0" smtClean="0"/>
              <a:t>processes</a:t>
            </a:r>
            <a:r>
              <a:rPr lang="en-US" sz="1400" dirty="0"/>
              <a:t>     </a:t>
            </a:r>
            <a:endParaRPr lang="cs-CZ" sz="1400" dirty="0" smtClean="0"/>
          </a:p>
          <a:p>
            <a:pPr marL="0" indent="0" algn="just">
              <a:lnSpc>
                <a:spcPct val="90000"/>
              </a:lnSpc>
              <a:spcBef>
                <a:spcPts val="0"/>
              </a:spcBef>
              <a:spcAft>
                <a:spcPts val="1800"/>
              </a:spcAft>
              <a:buNone/>
            </a:pPr>
            <a:r>
              <a:rPr lang="en-US" sz="1400" dirty="0" smtClean="0"/>
              <a:t> </a:t>
            </a:r>
            <a:r>
              <a:rPr lang="cs-CZ" sz="1400" dirty="0" smtClean="0"/>
              <a:t>E</a:t>
            </a:r>
            <a:r>
              <a:rPr lang="en-US" sz="1400" dirty="0" err="1" smtClean="0"/>
              <a:t>xamples</a:t>
            </a:r>
            <a:r>
              <a:rPr lang="en-US" sz="1400" dirty="0" smtClean="0"/>
              <a:t> </a:t>
            </a:r>
            <a:r>
              <a:rPr lang="en-US" sz="1400" dirty="0"/>
              <a:t>of innovative metrics</a:t>
            </a:r>
            <a:endParaRPr lang="cs-CZ" altLang="cs-CZ" sz="1400" dirty="0">
              <a:solidFill>
                <a:srgbClr val="307871"/>
              </a:solidFill>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Bef>
                <a:spcPts val="0"/>
              </a:spcBef>
              <a:spcAft>
                <a:spcPts val="1200"/>
              </a:spcAft>
              <a:buNone/>
            </a:pPr>
            <a:endParaRPr lang="cs-CZ" altLang="cs-CZ" sz="1400" dirty="0">
              <a:solidFill>
                <a:srgbClr val="307871"/>
              </a:solidFill>
            </a:endParaRPr>
          </a:p>
          <a:p>
            <a:pPr marL="0" indent="0" algn="just">
              <a:lnSpc>
                <a:spcPct val="90000"/>
              </a:lnSpc>
              <a:spcBef>
                <a:spcPts val="0"/>
              </a:spcBef>
              <a:spcAft>
                <a:spcPts val="1200"/>
              </a:spcAft>
              <a:buNone/>
            </a:pPr>
            <a:endParaRPr lang="cs-CZ" altLang="cs-CZ" sz="1400" dirty="0">
              <a:solidFill>
                <a:srgbClr val="307871"/>
              </a:solidFill>
            </a:endParaRPr>
          </a:p>
          <a:p>
            <a:pPr marL="0" indent="0" algn="just">
              <a:lnSpc>
                <a:spcPct val="90000"/>
              </a:lnSpc>
              <a:spcBef>
                <a:spcPts val="0"/>
              </a:spcBef>
              <a:spcAft>
                <a:spcPts val="1200"/>
              </a:spcAft>
              <a:buNone/>
            </a:pPr>
            <a:endParaRPr lang="cs-CZ" altLang="cs-CZ" sz="1400" dirty="0">
              <a:solidFill>
                <a:srgbClr val="307871"/>
              </a:solidFill>
            </a:endParaRPr>
          </a:p>
          <a:p>
            <a:pPr marL="0" indent="0" algn="just">
              <a:lnSpc>
                <a:spcPct val="130000"/>
              </a:lnSpc>
              <a:spcAft>
                <a:spcPts val="300"/>
              </a:spcAft>
              <a:buNone/>
            </a:pPr>
            <a:endParaRPr lang="cs-CZ" altLang="cs-CZ" sz="1400" dirty="0"/>
          </a:p>
          <a:p>
            <a:pPr algn="just">
              <a:lnSpc>
                <a:spcPct val="130000"/>
              </a:lnSpc>
              <a:spcAft>
                <a:spcPts val="300"/>
              </a:spcAft>
            </a:pPr>
            <a:endParaRPr lang="cs-CZ" altLang="cs-CZ" sz="1400" dirty="0"/>
          </a:p>
          <a:p>
            <a:pPr algn="just">
              <a:lnSpc>
                <a:spcPct val="130000"/>
              </a:lnSpc>
            </a:pPr>
            <a:endParaRPr lang="cs-CZ" altLang="cs-CZ" sz="1400" dirty="0"/>
          </a:p>
          <a:p>
            <a:pPr algn="just">
              <a:lnSpc>
                <a:spcPct val="130000"/>
              </a:lnSpc>
            </a:pPr>
            <a:endParaRPr lang="cs-CZ" altLang="cs-CZ" sz="1400" dirty="0"/>
          </a:p>
        </p:txBody>
      </p:sp>
      <p:sp>
        <p:nvSpPr>
          <p:cNvPr id="6" name="Nadpis 5"/>
          <p:cNvSpPr>
            <a:spLocks noGrp="1"/>
          </p:cNvSpPr>
          <p:nvPr>
            <p:ph type="title"/>
          </p:nvPr>
        </p:nvSpPr>
        <p:spPr>
          <a:xfrm>
            <a:off x="179512" y="764705"/>
            <a:ext cx="7704856" cy="795736"/>
          </a:xfrm>
        </p:spPr>
        <p:txBody>
          <a:bodyPr/>
          <a:lstStyle/>
          <a:p>
            <a:r>
              <a:rPr lang="en-US" dirty="0"/>
              <a:t>Measuring the effectiveness of innovation in a company</a:t>
            </a:r>
            <a:endParaRPr lang="cs-CZ" b="1" dirty="0"/>
          </a:p>
        </p:txBody>
      </p:sp>
      <p:graphicFrame>
        <p:nvGraphicFramePr>
          <p:cNvPr id="4" name="Tabulka 3"/>
          <p:cNvGraphicFramePr>
            <a:graphicFrameLocks noGrp="1"/>
          </p:cNvGraphicFramePr>
          <p:nvPr>
            <p:extLst>
              <p:ext uri="{D42A27DB-BD31-4B8C-83A1-F6EECF244321}">
                <p14:modId xmlns:p14="http://schemas.microsoft.com/office/powerpoint/2010/main" val="504523989"/>
              </p:ext>
            </p:extLst>
          </p:nvPr>
        </p:nvGraphicFramePr>
        <p:xfrm>
          <a:off x="755576" y="2636912"/>
          <a:ext cx="7632848" cy="400812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70840">
                <a:tc>
                  <a:txBody>
                    <a:bodyPr/>
                    <a:lstStyle/>
                    <a:p>
                      <a:r>
                        <a:rPr lang="cs-CZ" sz="1600" dirty="0" err="1" smtClean="0"/>
                        <a:t>Innovation</a:t>
                      </a:r>
                      <a:r>
                        <a:rPr lang="cs-CZ" sz="1600" dirty="0" smtClean="0"/>
                        <a:t> performance </a:t>
                      </a:r>
                      <a:r>
                        <a:rPr lang="cs-CZ" sz="1600" dirty="0" err="1" smtClean="0"/>
                        <a:t>indicators</a:t>
                      </a:r>
                      <a:endParaRPr lang="cs-CZ" sz="1600" dirty="0"/>
                    </a:p>
                  </a:txBody>
                  <a:tcPr/>
                </a:tc>
                <a:tc>
                  <a:txBody>
                    <a:bodyPr/>
                    <a:lstStyle/>
                    <a:p>
                      <a:r>
                        <a:rPr lang="cs-CZ" sz="1600" dirty="0" err="1" smtClean="0"/>
                        <a:t>Innovation</a:t>
                      </a:r>
                      <a:r>
                        <a:rPr lang="cs-CZ" sz="1600" dirty="0" smtClean="0"/>
                        <a:t> </a:t>
                      </a:r>
                      <a:r>
                        <a:rPr lang="cs-CZ" sz="1600" dirty="0" err="1" smtClean="0"/>
                        <a:t>efficiency</a:t>
                      </a:r>
                      <a:r>
                        <a:rPr lang="cs-CZ" sz="1600" dirty="0" smtClean="0"/>
                        <a:t> </a:t>
                      </a:r>
                      <a:r>
                        <a:rPr lang="cs-CZ" sz="1600" dirty="0" err="1" smtClean="0"/>
                        <a:t>indicators</a:t>
                      </a:r>
                      <a:endParaRPr lang="cs-CZ" sz="1600" dirty="0"/>
                    </a:p>
                  </a:txBody>
                  <a:tcPr/>
                </a:tc>
                <a:extLst>
                  <a:ext uri="{0D108BD9-81ED-4DB2-BD59-A6C34878D82A}">
                    <a16:rowId xmlns:a16="http://schemas.microsoft.com/office/drawing/2014/main" val="10000"/>
                  </a:ext>
                </a:extLst>
              </a:tr>
              <a:tr h="370840">
                <a:tc>
                  <a:txBody>
                    <a:bodyPr/>
                    <a:lstStyle/>
                    <a:p>
                      <a:r>
                        <a:rPr lang="cs-CZ" sz="1600" dirty="0" smtClean="0"/>
                        <a:t>Return on </a:t>
                      </a:r>
                      <a:r>
                        <a:rPr lang="cs-CZ" sz="1600" dirty="0" err="1" smtClean="0"/>
                        <a:t>investment</a:t>
                      </a:r>
                      <a:r>
                        <a:rPr lang="cs-CZ" sz="1600" dirty="0" smtClean="0"/>
                        <a:t> in </a:t>
                      </a:r>
                      <a:r>
                        <a:rPr lang="cs-CZ" sz="1600" dirty="0" err="1" smtClean="0"/>
                        <a:t>innovation</a:t>
                      </a:r>
                      <a:r>
                        <a:rPr lang="cs-CZ" sz="1600" dirty="0" smtClean="0"/>
                        <a:t> </a:t>
                      </a:r>
                      <a:endParaRPr lang="cs-CZ" sz="1600" dirty="0"/>
                    </a:p>
                  </a:txBody>
                  <a:tcPr/>
                </a:tc>
                <a:tc>
                  <a:txBody>
                    <a:bodyPr/>
                    <a:lstStyle/>
                    <a:p>
                      <a:r>
                        <a:rPr lang="cs-CZ" sz="1600" dirty="0" err="1" smtClean="0"/>
                        <a:t>Number</a:t>
                      </a:r>
                      <a:r>
                        <a:rPr lang="cs-CZ" sz="1600" dirty="0" smtClean="0"/>
                        <a:t> </a:t>
                      </a:r>
                      <a:r>
                        <a:rPr lang="cs-CZ" sz="1600" dirty="0" err="1" smtClean="0"/>
                        <a:t>of</a:t>
                      </a:r>
                      <a:r>
                        <a:rPr lang="cs-CZ" sz="1600" dirty="0" smtClean="0"/>
                        <a:t> </a:t>
                      </a:r>
                      <a:r>
                        <a:rPr lang="cs-CZ" sz="1600" dirty="0" err="1" smtClean="0"/>
                        <a:t>new</a:t>
                      </a:r>
                      <a:r>
                        <a:rPr lang="cs-CZ" sz="1600" dirty="0" smtClean="0"/>
                        <a:t> </a:t>
                      </a:r>
                      <a:r>
                        <a:rPr lang="cs-CZ" sz="1600" dirty="0" err="1" smtClean="0"/>
                        <a:t>ideas</a:t>
                      </a:r>
                      <a:r>
                        <a:rPr lang="cs-CZ" sz="1600" dirty="0" smtClean="0"/>
                        <a:t> </a:t>
                      </a:r>
                      <a:r>
                        <a:rPr lang="cs-CZ" sz="1600" dirty="0" err="1" smtClean="0"/>
                        <a:t>from</a:t>
                      </a:r>
                      <a:r>
                        <a:rPr lang="cs-CZ" sz="1600" dirty="0" smtClean="0"/>
                        <a:t> </a:t>
                      </a:r>
                      <a:r>
                        <a:rPr lang="cs-CZ" sz="1600" dirty="0" err="1" smtClean="0"/>
                        <a:t>the</a:t>
                      </a:r>
                      <a:r>
                        <a:rPr lang="cs-CZ" sz="1600" dirty="0" smtClean="0"/>
                        <a:t> </a:t>
                      </a:r>
                      <a:r>
                        <a:rPr lang="cs-CZ" sz="1600" dirty="0" err="1" smtClean="0"/>
                        <a:t>initiative</a:t>
                      </a:r>
                      <a:r>
                        <a:rPr lang="cs-CZ" sz="1600" dirty="0" smtClean="0"/>
                        <a:t> </a:t>
                      </a:r>
                      <a:r>
                        <a:rPr lang="cs-CZ" sz="1600" dirty="0" err="1" smtClean="0"/>
                        <a:t>of</a:t>
                      </a:r>
                      <a:r>
                        <a:rPr lang="cs-CZ" sz="1600" dirty="0" smtClean="0"/>
                        <a:t> </a:t>
                      </a:r>
                      <a:r>
                        <a:rPr lang="cs-CZ" sz="1600" dirty="0" err="1" smtClean="0"/>
                        <a:t>employees</a:t>
                      </a:r>
                      <a:endParaRPr lang="cs-CZ" sz="1600" dirty="0"/>
                    </a:p>
                  </a:txBody>
                  <a:tcPr/>
                </a:tc>
                <a:extLst>
                  <a:ext uri="{0D108BD9-81ED-4DB2-BD59-A6C34878D82A}">
                    <a16:rowId xmlns:a16="http://schemas.microsoft.com/office/drawing/2014/main" val="10001"/>
                  </a:ext>
                </a:extLst>
              </a:tr>
              <a:tr h="370840">
                <a:tc>
                  <a:txBody>
                    <a:bodyPr/>
                    <a:lstStyle/>
                    <a:p>
                      <a:r>
                        <a:rPr lang="cs-CZ" sz="1600" dirty="0" err="1" smtClean="0"/>
                        <a:t>Revenue</a:t>
                      </a:r>
                      <a:r>
                        <a:rPr lang="cs-CZ" sz="1600" dirty="0" smtClean="0"/>
                        <a:t> </a:t>
                      </a:r>
                      <a:r>
                        <a:rPr lang="cs-CZ" sz="1600" dirty="0" err="1" smtClean="0"/>
                        <a:t>from</a:t>
                      </a:r>
                      <a:r>
                        <a:rPr lang="cs-CZ" sz="1600" dirty="0" smtClean="0"/>
                        <a:t> </a:t>
                      </a:r>
                      <a:r>
                        <a:rPr lang="cs-CZ" sz="1600" dirty="0" err="1" smtClean="0"/>
                        <a:t>innovated</a:t>
                      </a:r>
                      <a:r>
                        <a:rPr lang="cs-CZ" sz="1600" dirty="0" smtClean="0"/>
                        <a:t> </a:t>
                      </a:r>
                      <a:r>
                        <a:rPr lang="cs-CZ" sz="1600" dirty="0" err="1" smtClean="0"/>
                        <a:t>products</a:t>
                      </a:r>
                      <a:endParaRPr lang="cs-CZ" sz="1600" dirty="0"/>
                    </a:p>
                  </a:txBody>
                  <a:tcPr/>
                </a:tc>
                <a:tc>
                  <a:txBody>
                    <a:bodyPr/>
                    <a:lstStyle/>
                    <a:p>
                      <a:r>
                        <a:rPr lang="cs-CZ" sz="1600" dirty="0" smtClean="0"/>
                        <a:t>Type </a:t>
                      </a:r>
                      <a:r>
                        <a:rPr lang="cs-CZ" sz="1600" dirty="0" err="1" smtClean="0"/>
                        <a:t>of</a:t>
                      </a:r>
                      <a:r>
                        <a:rPr lang="cs-CZ" sz="1600" dirty="0" smtClean="0"/>
                        <a:t> </a:t>
                      </a:r>
                      <a:r>
                        <a:rPr lang="cs-CZ" sz="1600" dirty="0" err="1" smtClean="0"/>
                        <a:t>innovation</a:t>
                      </a:r>
                      <a:endParaRPr lang="cs-CZ" sz="1600" dirty="0"/>
                    </a:p>
                  </a:txBody>
                  <a:tcPr/>
                </a:tc>
                <a:extLst>
                  <a:ext uri="{0D108BD9-81ED-4DB2-BD59-A6C34878D82A}">
                    <a16:rowId xmlns:a16="http://schemas.microsoft.com/office/drawing/2014/main" val="10002"/>
                  </a:ext>
                </a:extLst>
              </a:tr>
              <a:tr h="370840">
                <a:tc>
                  <a:txBody>
                    <a:bodyPr/>
                    <a:lstStyle/>
                    <a:p>
                      <a:r>
                        <a:rPr lang="cs-CZ" sz="1600" dirty="0" err="1" smtClean="0"/>
                        <a:t>Revenue</a:t>
                      </a:r>
                      <a:r>
                        <a:rPr lang="cs-CZ" sz="1600" dirty="0" smtClean="0"/>
                        <a:t> </a:t>
                      </a:r>
                      <a:r>
                        <a:rPr lang="cs-CZ" sz="1600" dirty="0" err="1" smtClean="0"/>
                        <a:t>from</a:t>
                      </a:r>
                      <a:r>
                        <a:rPr lang="cs-CZ" sz="1600" dirty="0" smtClean="0"/>
                        <a:t> </a:t>
                      </a:r>
                      <a:r>
                        <a:rPr lang="cs-CZ" sz="1600" dirty="0" err="1" smtClean="0"/>
                        <a:t>innovated</a:t>
                      </a:r>
                      <a:r>
                        <a:rPr lang="cs-CZ" sz="1600" dirty="0" smtClean="0"/>
                        <a:t> </a:t>
                      </a:r>
                      <a:r>
                        <a:rPr lang="cs-CZ" sz="1600" dirty="0" err="1" smtClean="0"/>
                        <a:t>products</a:t>
                      </a:r>
                      <a:r>
                        <a:rPr lang="cs-CZ" sz="1600" dirty="0" smtClean="0"/>
                        <a:t> to </a:t>
                      </a:r>
                      <a:r>
                        <a:rPr lang="cs-CZ" sz="1600" dirty="0" err="1" smtClean="0"/>
                        <a:t>total</a:t>
                      </a:r>
                      <a:r>
                        <a:rPr lang="cs-CZ" sz="1600" dirty="0" smtClean="0"/>
                        <a:t> </a:t>
                      </a:r>
                      <a:r>
                        <a:rPr lang="cs-CZ" sz="1600" dirty="0" err="1" smtClean="0"/>
                        <a:t>revenue</a:t>
                      </a:r>
                      <a:endParaRPr lang="cs-CZ" sz="1600" dirty="0"/>
                    </a:p>
                  </a:txBody>
                  <a:tcPr/>
                </a:tc>
                <a:tc>
                  <a:txBody>
                    <a:bodyPr/>
                    <a:lstStyle/>
                    <a:p>
                      <a:r>
                        <a:rPr lang="cs-CZ" sz="1600" dirty="0" smtClean="0"/>
                        <a:t>Profitability </a:t>
                      </a:r>
                      <a:r>
                        <a:rPr lang="cs-CZ" sz="1600" dirty="0" err="1" smtClean="0"/>
                        <a:t>of</a:t>
                      </a:r>
                      <a:r>
                        <a:rPr lang="cs-CZ" sz="1600" dirty="0" smtClean="0"/>
                        <a:t> </a:t>
                      </a:r>
                      <a:r>
                        <a:rPr lang="cs-CZ" sz="1600" dirty="0" err="1" smtClean="0"/>
                        <a:t>innovation</a:t>
                      </a:r>
                      <a:r>
                        <a:rPr lang="cs-CZ" sz="1600" dirty="0" smtClean="0"/>
                        <a:t> </a:t>
                      </a:r>
                      <a:r>
                        <a:rPr lang="cs-CZ" sz="1600" dirty="0" err="1" smtClean="0"/>
                        <a:t>according</a:t>
                      </a:r>
                      <a:r>
                        <a:rPr lang="cs-CZ" sz="1600" dirty="0" smtClean="0"/>
                        <a:t> to </a:t>
                      </a:r>
                      <a:r>
                        <a:rPr lang="cs-CZ" sz="1600" dirty="0" err="1" smtClean="0"/>
                        <a:t>individual</a:t>
                      </a:r>
                      <a:r>
                        <a:rPr lang="cs-CZ" sz="1600" dirty="0" smtClean="0"/>
                        <a:t> </a:t>
                      </a:r>
                      <a:r>
                        <a:rPr lang="cs-CZ" sz="1600" dirty="0" err="1" smtClean="0"/>
                        <a:t>phases</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life</a:t>
                      </a:r>
                      <a:r>
                        <a:rPr lang="cs-CZ" sz="1600" dirty="0" smtClean="0"/>
                        <a:t> </a:t>
                      </a:r>
                      <a:r>
                        <a:rPr lang="cs-CZ" sz="1600" dirty="0" err="1" smtClean="0"/>
                        <a:t>cycle</a:t>
                      </a:r>
                      <a:endParaRPr lang="cs-CZ" sz="1600" dirty="0"/>
                    </a:p>
                  </a:txBody>
                  <a:tcPr/>
                </a:tc>
                <a:extLst>
                  <a:ext uri="{0D108BD9-81ED-4DB2-BD59-A6C34878D82A}">
                    <a16:rowId xmlns:a16="http://schemas.microsoft.com/office/drawing/2014/main" val="10003"/>
                  </a:ext>
                </a:extLst>
              </a:tr>
              <a:tr h="370840">
                <a:tc>
                  <a:txBody>
                    <a:bodyPr/>
                    <a:lstStyle/>
                    <a:p>
                      <a:r>
                        <a:rPr lang="cs-CZ" sz="1600" dirty="0" err="1" smtClean="0"/>
                        <a:t>Percentage</a:t>
                      </a:r>
                      <a:r>
                        <a:rPr lang="cs-CZ" sz="1600" dirty="0" smtClean="0"/>
                        <a:t> </a:t>
                      </a:r>
                      <a:r>
                        <a:rPr lang="cs-CZ" sz="1600" dirty="0" err="1" smtClean="0"/>
                        <a:t>revenue</a:t>
                      </a:r>
                      <a:r>
                        <a:rPr lang="cs-CZ" sz="1600" dirty="0" smtClean="0"/>
                        <a:t> </a:t>
                      </a:r>
                      <a:r>
                        <a:rPr lang="cs-CZ" sz="1600" dirty="0" err="1" smtClean="0"/>
                        <a:t>growth</a:t>
                      </a:r>
                      <a:r>
                        <a:rPr lang="cs-CZ" sz="1600" dirty="0" smtClean="0"/>
                        <a:t> </a:t>
                      </a:r>
                      <a:r>
                        <a:rPr lang="cs-CZ" sz="1600" dirty="0" err="1" smtClean="0"/>
                        <a:t>due</a:t>
                      </a:r>
                      <a:r>
                        <a:rPr lang="cs-CZ" sz="1600" dirty="0" smtClean="0"/>
                        <a:t> to </a:t>
                      </a:r>
                      <a:r>
                        <a:rPr lang="cs-CZ" sz="1600" dirty="0" err="1" smtClean="0"/>
                        <a:t>successful</a:t>
                      </a:r>
                      <a:r>
                        <a:rPr lang="cs-CZ" sz="1600" dirty="0" smtClean="0"/>
                        <a:t> </a:t>
                      </a:r>
                      <a:r>
                        <a:rPr lang="cs-CZ" sz="1600" dirty="0" err="1" smtClean="0"/>
                        <a:t>innovation</a:t>
                      </a:r>
                      <a:endParaRPr lang="cs-CZ" sz="1600" dirty="0"/>
                    </a:p>
                  </a:txBody>
                  <a:tcPr/>
                </a:tc>
                <a:tc>
                  <a:txBody>
                    <a:bodyPr/>
                    <a:lstStyle/>
                    <a:p>
                      <a:r>
                        <a:rPr lang="cs-CZ" sz="1600" dirty="0" err="1" smtClean="0"/>
                        <a:t>Percent</a:t>
                      </a:r>
                      <a:r>
                        <a:rPr lang="cs-CZ" sz="1600" dirty="0" smtClean="0"/>
                        <a:t> </a:t>
                      </a:r>
                      <a:r>
                        <a:rPr lang="cs-CZ" sz="1600" dirty="0" err="1" smtClean="0"/>
                        <a:t>decrease</a:t>
                      </a:r>
                      <a:r>
                        <a:rPr lang="cs-CZ" sz="1600" dirty="0" smtClean="0"/>
                        <a:t> in </a:t>
                      </a:r>
                      <a:r>
                        <a:rPr lang="cs-CZ" sz="1600" dirty="0" err="1" smtClean="0"/>
                        <a:t>costs</a:t>
                      </a:r>
                      <a:r>
                        <a:rPr lang="cs-CZ" sz="1600" dirty="0" smtClean="0"/>
                        <a:t> </a:t>
                      </a:r>
                      <a:r>
                        <a:rPr lang="cs-CZ" sz="1600" dirty="0" err="1" smtClean="0"/>
                        <a:t>of</a:t>
                      </a:r>
                      <a:r>
                        <a:rPr lang="cs-CZ" sz="1600" dirty="0" smtClean="0"/>
                        <a:t> </a:t>
                      </a:r>
                      <a:r>
                        <a:rPr lang="cs-CZ" sz="1600" dirty="0" err="1" smtClean="0"/>
                        <a:t>innovated</a:t>
                      </a:r>
                      <a:r>
                        <a:rPr lang="cs-CZ" sz="1600" dirty="0" smtClean="0"/>
                        <a:t> </a:t>
                      </a:r>
                      <a:r>
                        <a:rPr lang="cs-CZ" sz="1600" dirty="0" err="1" smtClean="0"/>
                        <a:t>processes</a:t>
                      </a:r>
                      <a:r>
                        <a:rPr lang="cs-CZ" sz="1600" baseline="0" dirty="0" smtClean="0"/>
                        <a:t> and </a:t>
                      </a:r>
                      <a:r>
                        <a:rPr lang="cs-CZ" sz="1600" baseline="0" dirty="0" err="1" smtClean="0"/>
                        <a:t>products</a:t>
                      </a:r>
                      <a:endParaRPr lang="cs-CZ" sz="1600" dirty="0"/>
                    </a:p>
                  </a:txBody>
                  <a:tcPr/>
                </a:tc>
                <a:extLst>
                  <a:ext uri="{0D108BD9-81ED-4DB2-BD59-A6C34878D82A}">
                    <a16:rowId xmlns:a16="http://schemas.microsoft.com/office/drawing/2014/main" val="10004"/>
                  </a:ext>
                </a:extLst>
              </a:tr>
              <a:tr h="370840">
                <a:tc>
                  <a:txBody>
                    <a:bodyPr/>
                    <a:lstStyle/>
                    <a:p>
                      <a:r>
                        <a:rPr lang="cs-CZ" sz="1600" dirty="0" err="1" smtClean="0"/>
                        <a:t>Lifetime</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upgraded</a:t>
                      </a:r>
                      <a:r>
                        <a:rPr lang="cs-CZ" sz="1600" dirty="0" smtClean="0"/>
                        <a:t> </a:t>
                      </a:r>
                      <a:r>
                        <a:rPr lang="cs-CZ" sz="1600" dirty="0" err="1" smtClean="0"/>
                        <a:t>product</a:t>
                      </a:r>
                      <a:endParaRPr lang="cs-CZ" sz="1600" dirty="0"/>
                    </a:p>
                  </a:txBody>
                  <a:tcPr/>
                </a:tc>
                <a:tc>
                  <a:txBody>
                    <a:bodyPr/>
                    <a:lstStyle/>
                    <a:p>
                      <a:r>
                        <a:rPr lang="cs-CZ" sz="1600" dirty="0" err="1" smtClean="0"/>
                        <a:t>Revenue</a:t>
                      </a:r>
                      <a:r>
                        <a:rPr lang="cs-CZ" sz="1600" dirty="0" smtClean="0"/>
                        <a:t> </a:t>
                      </a:r>
                      <a:r>
                        <a:rPr lang="cs-CZ" sz="1600" dirty="0" err="1" smtClean="0"/>
                        <a:t>from</a:t>
                      </a:r>
                      <a:r>
                        <a:rPr lang="cs-CZ" sz="1600" dirty="0" smtClean="0"/>
                        <a:t> </a:t>
                      </a:r>
                      <a:r>
                        <a:rPr lang="cs-CZ" sz="1600" dirty="0" err="1" smtClean="0"/>
                        <a:t>innovation</a:t>
                      </a:r>
                      <a:r>
                        <a:rPr lang="cs-CZ" sz="1600" dirty="0" smtClean="0"/>
                        <a:t> per </a:t>
                      </a:r>
                      <a:r>
                        <a:rPr lang="cs-CZ" sz="1600" dirty="0" err="1" smtClean="0"/>
                        <a:t>worker</a:t>
                      </a:r>
                      <a:endParaRPr lang="cs-CZ" sz="1600" dirty="0"/>
                    </a:p>
                  </a:txBody>
                  <a:tcPr/>
                </a:tc>
                <a:extLst>
                  <a:ext uri="{0D108BD9-81ED-4DB2-BD59-A6C34878D82A}">
                    <a16:rowId xmlns:a16="http://schemas.microsoft.com/office/drawing/2014/main" val="10005"/>
                  </a:ext>
                </a:extLst>
              </a:tr>
              <a:tr h="370840">
                <a:tc>
                  <a:txBody>
                    <a:bodyPr/>
                    <a:lstStyle/>
                    <a:p>
                      <a:r>
                        <a:rPr lang="cs-CZ" sz="1600" dirty="0" err="1" smtClean="0"/>
                        <a:t>Number</a:t>
                      </a:r>
                      <a:r>
                        <a:rPr lang="cs-CZ" sz="1600" dirty="0" smtClean="0"/>
                        <a:t> </a:t>
                      </a:r>
                      <a:r>
                        <a:rPr lang="cs-CZ" sz="1600" dirty="0" err="1" smtClean="0"/>
                        <a:t>of</a:t>
                      </a:r>
                      <a:r>
                        <a:rPr lang="cs-CZ" sz="1600" dirty="0" smtClean="0"/>
                        <a:t> </a:t>
                      </a:r>
                      <a:r>
                        <a:rPr lang="cs-CZ" sz="1600" dirty="0" err="1" smtClean="0"/>
                        <a:t>patents</a:t>
                      </a:r>
                      <a:r>
                        <a:rPr lang="cs-CZ" sz="1600" dirty="0" smtClean="0"/>
                        <a:t> per </a:t>
                      </a:r>
                      <a:r>
                        <a:rPr lang="cs-CZ" sz="1600" dirty="0" err="1" smtClean="0"/>
                        <a:t>worker</a:t>
                      </a:r>
                      <a:r>
                        <a:rPr lang="cs-CZ" sz="1600" dirty="0" smtClean="0"/>
                        <a:t> per </a:t>
                      </a:r>
                      <a:r>
                        <a:rPr lang="cs-CZ" sz="1600" dirty="0" err="1" smtClean="0"/>
                        <a:t>year</a:t>
                      </a:r>
                      <a:endParaRPr lang="cs-CZ" sz="1600" dirty="0"/>
                    </a:p>
                  </a:txBody>
                  <a:tcPr/>
                </a:tc>
                <a:tc>
                  <a:txBody>
                    <a:bodyPr/>
                    <a:lstStyle/>
                    <a:p>
                      <a:r>
                        <a:rPr lang="cs-CZ" sz="1600" dirty="0" err="1" smtClean="0"/>
                        <a:t>Added</a:t>
                      </a:r>
                      <a:r>
                        <a:rPr lang="cs-CZ" sz="1600" dirty="0" smtClean="0"/>
                        <a:t> </a:t>
                      </a:r>
                      <a:r>
                        <a:rPr lang="cs-CZ" sz="1600" dirty="0" err="1" smtClean="0"/>
                        <a:t>value</a:t>
                      </a:r>
                      <a:r>
                        <a:rPr lang="cs-CZ" sz="1600" dirty="0" smtClean="0"/>
                        <a:t> </a:t>
                      </a:r>
                      <a:r>
                        <a:rPr lang="cs-CZ" sz="1600" dirty="0" err="1" smtClean="0"/>
                        <a:t>of</a:t>
                      </a:r>
                      <a:r>
                        <a:rPr lang="cs-CZ" sz="1600" dirty="0" smtClean="0"/>
                        <a:t> </a:t>
                      </a:r>
                      <a:r>
                        <a:rPr lang="cs-CZ" sz="1600" dirty="0" err="1" smtClean="0"/>
                        <a:t>successful</a:t>
                      </a:r>
                      <a:r>
                        <a:rPr lang="cs-CZ" sz="1600" dirty="0" smtClean="0"/>
                        <a:t> </a:t>
                      </a:r>
                      <a:r>
                        <a:rPr lang="cs-CZ" sz="1600" dirty="0" err="1" smtClean="0"/>
                        <a:t>patents</a:t>
                      </a:r>
                      <a:endParaRPr lang="cs-CZ" sz="1600" dirty="0"/>
                    </a:p>
                  </a:txBody>
                  <a:tcPr/>
                </a:tc>
                <a:extLst>
                  <a:ext uri="{0D108BD9-81ED-4DB2-BD59-A6C34878D82A}">
                    <a16:rowId xmlns:a16="http://schemas.microsoft.com/office/drawing/2014/main" val="10006"/>
                  </a:ext>
                </a:extLst>
              </a:tr>
              <a:tr h="370840">
                <a:tc>
                  <a:txBody>
                    <a:bodyPr/>
                    <a:lstStyle/>
                    <a:p>
                      <a:r>
                        <a:rPr lang="cs-CZ" sz="1600" dirty="0" err="1" smtClean="0"/>
                        <a:t>Number</a:t>
                      </a:r>
                      <a:r>
                        <a:rPr lang="cs-CZ" sz="1600" dirty="0" smtClean="0"/>
                        <a:t> </a:t>
                      </a:r>
                      <a:r>
                        <a:rPr lang="cs-CZ" sz="1600" dirty="0" err="1" smtClean="0"/>
                        <a:t>of</a:t>
                      </a:r>
                      <a:r>
                        <a:rPr lang="cs-CZ" sz="1600" dirty="0" smtClean="0"/>
                        <a:t> </a:t>
                      </a:r>
                      <a:r>
                        <a:rPr lang="cs-CZ" sz="1600" dirty="0" err="1" smtClean="0"/>
                        <a:t>innovation</a:t>
                      </a:r>
                      <a:r>
                        <a:rPr lang="cs-CZ" sz="1600" dirty="0" smtClean="0"/>
                        <a:t> </a:t>
                      </a:r>
                      <a:r>
                        <a:rPr lang="cs-CZ" sz="1600" smtClean="0"/>
                        <a:t>transfer per </a:t>
                      </a:r>
                      <a:r>
                        <a:rPr lang="cs-CZ" sz="1600" dirty="0" err="1" smtClean="0"/>
                        <a:t>year</a:t>
                      </a:r>
                      <a:endParaRPr lang="cs-CZ" sz="1600" dirty="0"/>
                    </a:p>
                  </a:txBody>
                  <a:tcPr/>
                </a:tc>
                <a:tc>
                  <a:txBody>
                    <a:bodyPr/>
                    <a:lstStyle/>
                    <a:p>
                      <a:endParaRPr lang="cs-CZ"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7955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744568" y="2035258"/>
            <a:ext cx="192377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err="1" smtClean="0">
                <a:solidFill>
                  <a:srgbClr val="307871"/>
                </a:solidFill>
                <a:latin typeface="Times New Roman" panose="02020603050405020304" pitchFamily="18" charset="0"/>
                <a:cs typeface="Times New Roman" panose="02020603050405020304" pitchFamily="18" charset="0"/>
              </a:rPr>
              <a:t>Enterprise</a:t>
            </a:r>
            <a:endParaRPr lang="cs-CZ" sz="18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200" b="1" dirty="0">
              <a:latin typeface="Times New Roman" panose="02020603050405020304" pitchFamily="18" charset="0"/>
              <a:cs typeface="Times New Roman" panose="02020603050405020304" pitchFamily="18" charset="0"/>
            </a:endParaRPr>
          </a:p>
        </p:txBody>
      </p:sp>
      <p:sp>
        <p:nvSpPr>
          <p:cNvPr id="18" name="Zástupný symbol pro obsah 2"/>
          <p:cNvSpPr txBox="1">
            <a:spLocks/>
          </p:cNvSpPr>
          <p:nvPr/>
        </p:nvSpPr>
        <p:spPr>
          <a:xfrm>
            <a:off x="1475656" y="1412776"/>
            <a:ext cx="3744416"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err="1" smtClean="0">
                <a:solidFill>
                  <a:srgbClr val="002060"/>
                </a:solidFill>
                <a:latin typeface="Times New Roman" panose="02020603050405020304" pitchFamily="18" charset="0"/>
                <a:cs typeface="Times New Roman" panose="02020603050405020304" pitchFamily="18" charset="0"/>
              </a:rPr>
              <a:t>Enterprise</a:t>
            </a:r>
            <a:r>
              <a:rPr lang="cs-CZ" altLang="cs-CZ" sz="1400" dirty="0" smtClean="0">
                <a:solidFill>
                  <a:srgbClr val="002060"/>
                </a:solidFill>
                <a:latin typeface="Times New Roman" panose="02020603050405020304" pitchFamily="18" charset="0"/>
                <a:cs typeface="Times New Roman" panose="02020603050405020304" pitchFamily="18" charset="0"/>
              </a:rPr>
              <a:t> as </a:t>
            </a:r>
            <a:r>
              <a:rPr lang="cs-CZ" altLang="cs-CZ" sz="1400" dirty="0" err="1" smtClean="0">
                <a:solidFill>
                  <a:srgbClr val="002060"/>
                </a:solidFill>
                <a:latin typeface="Times New Roman" panose="02020603050405020304" pitchFamily="18" charset="0"/>
                <a:cs typeface="Times New Roman" panose="02020603050405020304" pitchFamily="18" charset="0"/>
              </a:rPr>
              <a:t>an</a:t>
            </a:r>
            <a:r>
              <a:rPr lang="cs-CZ" altLang="cs-CZ" sz="1400" dirty="0" smtClean="0">
                <a:solidFill>
                  <a:srgbClr val="002060"/>
                </a:solidFill>
                <a:latin typeface="Times New Roman" panose="02020603050405020304" pitchFamily="18" charset="0"/>
                <a:cs typeface="Times New Roman" panose="02020603050405020304" pitchFamily="18" charset="0"/>
              </a:rPr>
              <a:t> </a:t>
            </a:r>
            <a:r>
              <a:rPr lang="cs-CZ" altLang="cs-CZ" sz="1400" dirty="0" err="1" smtClean="0">
                <a:solidFill>
                  <a:srgbClr val="002060"/>
                </a:solidFill>
                <a:latin typeface="Times New Roman" panose="02020603050405020304" pitchFamily="18" charset="0"/>
                <a:cs typeface="Times New Roman" panose="02020603050405020304" pitchFamily="18" charset="0"/>
              </a:rPr>
              <a:t>economic</a:t>
            </a:r>
            <a:r>
              <a:rPr lang="cs-CZ" altLang="cs-CZ" sz="1400" dirty="0" smtClean="0">
                <a:solidFill>
                  <a:srgbClr val="002060"/>
                </a:solidFill>
                <a:latin typeface="Times New Roman" panose="02020603050405020304" pitchFamily="18" charset="0"/>
                <a:cs typeface="Times New Roman" panose="02020603050405020304" pitchFamily="18" charset="0"/>
              </a:rPr>
              <a:t> and </a:t>
            </a:r>
            <a:r>
              <a:rPr lang="cs-CZ" altLang="cs-CZ" sz="1400" dirty="0" err="1" smtClean="0">
                <a:solidFill>
                  <a:srgbClr val="002060"/>
                </a:solidFill>
                <a:latin typeface="Times New Roman" panose="02020603050405020304" pitchFamily="18" charset="0"/>
                <a:cs typeface="Times New Roman" panose="02020603050405020304" pitchFamily="18" charset="0"/>
              </a:rPr>
              <a:t>social</a:t>
            </a:r>
            <a:r>
              <a:rPr lang="cs-CZ" altLang="cs-CZ" sz="1400" dirty="0" smtClean="0">
                <a:solidFill>
                  <a:srgbClr val="002060"/>
                </a:solidFill>
                <a:latin typeface="Times New Roman" panose="02020603050405020304" pitchFamily="18" charset="0"/>
                <a:cs typeface="Times New Roman" panose="02020603050405020304" pitchFamily="18" charset="0"/>
              </a:rPr>
              <a:t> </a:t>
            </a:r>
            <a:r>
              <a:rPr lang="cs-CZ" altLang="cs-CZ" sz="1400" dirty="0" err="1" smtClean="0">
                <a:solidFill>
                  <a:srgbClr val="002060"/>
                </a:solidFill>
                <a:latin typeface="Times New Roman" panose="02020603050405020304" pitchFamily="18" charset="0"/>
                <a:cs typeface="Times New Roman" panose="02020603050405020304" pitchFamily="18" charset="0"/>
              </a:rPr>
              <a:t>system</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260649"/>
            <a:ext cx="5040560" cy="676937"/>
          </a:xfrm>
        </p:spPr>
        <p:txBody>
          <a:bodyPr/>
          <a:lstStyle/>
          <a:p>
            <a:r>
              <a:rPr lang="cs-CZ" b="1" dirty="0" err="1" smtClean="0"/>
              <a:t>Strategy</a:t>
            </a:r>
            <a:r>
              <a:rPr lang="cs-CZ" b="1" dirty="0" smtClean="0"/>
              <a:t> </a:t>
            </a:r>
            <a:r>
              <a:rPr lang="cs-CZ" b="1" dirty="0"/>
              <a:t>– </a:t>
            </a:r>
            <a:r>
              <a:rPr lang="cs-CZ" b="1" dirty="0" err="1" smtClean="0"/>
              <a:t>strategic</a:t>
            </a:r>
            <a:r>
              <a:rPr lang="cs-CZ" b="1" dirty="0" smtClean="0"/>
              <a:t> </a:t>
            </a:r>
            <a:r>
              <a:rPr lang="cs-CZ" b="1" dirty="0" err="1" smtClean="0"/>
              <a:t>analysis</a:t>
            </a:r>
            <a:endParaRPr lang="cs-CZ" b="1" dirty="0"/>
          </a:p>
        </p:txBody>
      </p:sp>
      <p:pic>
        <p:nvPicPr>
          <p:cNvPr id="7" name="Obrázek 6"/>
          <p:cNvPicPr>
            <a:picLocks noChangeAspect="1"/>
          </p:cNvPicPr>
          <p:nvPr/>
        </p:nvPicPr>
        <p:blipFill rotWithShape="1">
          <a:blip r:embed="rId2"/>
          <a:srcRect r="38677"/>
          <a:stretch/>
        </p:blipFill>
        <p:spPr>
          <a:xfrm>
            <a:off x="2339752" y="1833501"/>
            <a:ext cx="3229238" cy="3468464"/>
          </a:xfrm>
          <a:prstGeom prst="rect">
            <a:avLst/>
          </a:prstGeom>
          <a:ln>
            <a:solidFill>
              <a:schemeClr val="bg1"/>
            </a:solidFill>
          </a:ln>
        </p:spPr>
      </p:pic>
      <p:sp>
        <p:nvSpPr>
          <p:cNvPr id="8" name="Obdélník 7"/>
          <p:cNvSpPr/>
          <p:nvPr/>
        </p:nvSpPr>
        <p:spPr>
          <a:xfrm>
            <a:off x="5744568" y="2386197"/>
            <a:ext cx="3075904" cy="2462213"/>
          </a:xfrm>
          <a:prstGeom prst="rect">
            <a:avLst/>
          </a:prstGeom>
        </p:spPr>
        <p:txBody>
          <a:bodyPr wrap="square">
            <a:spAutoFit/>
          </a:bodyPr>
          <a:lstStyle/>
          <a:p>
            <a:endParaRPr lang="cs-CZ" sz="1400" dirty="0"/>
          </a:p>
          <a:p>
            <a:r>
              <a:rPr lang="cs-CZ" sz="1400" dirty="0"/>
              <a:t>– </a:t>
            </a:r>
            <a:r>
              <a:rPr lang="cs-CZ" sz="1400" dirty="0" err="1" smtClean="0"/>
              <a:t>microeconomic</a:t>
            </a:r>
            <a:r>
              <a:rPr lang="cs-CZ" sz="1400" dirty="0" smtClean="0"/>
              <a:t> </a:t>
            </a:r>
            <a:r>
              <a:rPr lang="cs-CZ" sz="1400" dirty="0" err="1" smtClean="0"/>
              <a:t>environment</a:t>
            </a:r>
            <a:endParaRPr lang="cs-CZ" sz="1400" dirty="0"/>
          </a:p>
          <a:p>
            <a:r>
              <a:rPr lang="cs-CZ" sz="1400" dirty="0"/>
              <a:t>  (</a:t>
            </a:r>
            <a:r>
              <a:rPr lang="cs-CZ" sz="1400" dirty="0" err="1" smtClean="0"/>
              <a:t>internal</a:t>
            </a:r>
            <a:r>
              <a:rPr lang="cs-CZ" sz="1400" dirty="0" smtClean="0"/>
              <a:t> </a:t>
            </a:r>
            <a:r>
              <a:rPr lang="cs-CZ" sz="1400" dirty="0" err="1" smtClean="0"/>
              <a:t>environment</a:t>
            </a:r>
            <a:r>
              <a:rPr lang="cs-CZ" sz="1400" dirty="0" smtClean="0"/>
              <a:t> </a:t>
            </a:r>
            <a:r>
              <a:rPr lang="cs-CZ" sz="1400" dirty="0" err="1" smtClean="0"/>
              <a:t>of</a:t>
            </a:r>
            <a:r>
              <a:rPr lang="cs-CZ" sz="1400" dirty="0" smtClean="0"/>
              <a:t> </a:t>
            </a:r>
            <a:r>
              <a:rPr lang="cs-CZ" sz="1400" dirty="0" err="1" smtClean="0"/>
              <a:t>an</a:t>
            </a:r>
            <a:r>
              <a:rPr lang="cs-CZ" sz="1400" dirty="0" smtClean="0"/>
              <a:t> </a:t>
            </a:r>
            <a:r>
              <a:rPr lang="cs-CZ" sz="1400" dirty="0" err="1" smtClean="0"/>
              <a:t>enterprise</a:t>
            </a:r>
            <a:r>
              <a:rPr lang="cs-CZ" sz="1400" dirty="0" smtClean="0"/>
              <a:t>)</a:t>
            </a:r>
            <a:endParaRPr lang="cs-CZ" sz="1400" dirty="0"/>
          </a:p>
          <a:p>
            <a:endParaRPr lang="cs-CZ" sz="1400" dirty="0"/>
          </a:p>
          <a:p>
            <a:r>
              <a:rPr lang="cs-CZ" sz="1400" dirty="0"/>
              <a:t>– </a:t>
            </a:r>
            <a:r>
              <a:rPr lang="cs-CZ" sz="1400" dirty="0" err="1" smtClean="0"/>
              <a:t>external</a:t>
            </a:r>
            <a:r>
              <a:rPr lang="cs-CZ" sz="1400" dirty="0" smtClean="0"/>
              <a:t> </a:t>
            </a:r>
            <a:r>
              <a:rPr lang="cs-CZ" sz="1400" dirty="0" err="1" smtClean="0"/>
              <a:t>microeconomic</a:t>
            </a:r>
            <a:r>
              <a:rPr lang="cs-CZ" sz="1400" dirty="0" smtClean="0"/>
              <a:t> (</a:t>
            </a:r>
            <a:r>
              <a:rPr lang="cs-CZ" sz="1400" dirty="0" err="1" smtClean="0"/>
              <a:t>task</a:t>
            </a:r>
            <a:r>
              <a:rPr lang="cs-CZ" sz="1400" dirty="0" smtClean="0"/>
              <a:t> </a:t>
            </a:r>
            <a:r>
              <a:rPr lang="cs-CZ" sz="1400" dirty="0" err="1" smtClean="0"/>
              <a:t>of</a:t>
            </a:r>
            <a:r>
              <a:rPr lang="cs-CZ" sz="1400" dirty="0" smtClean="0"/>
              <a:t> </a:t>
            </a:r>
            <a:r>
              <a:rPr lang="cs-CZ" sz="1400" dirty="0" err="1" smtClean="0"/>
              <a:t>specific</a:t>
            </a:r>
            <a:r>
              <a:rPr lang="cs-CZ" sz="1400" dirty="0" smtClean="0"/>
              <a:t>) </a:t>
            </a:r>
            <a:r>
              <a:rPr lang="cs-CZ" sz="1400" dirty="0" err="1" smtClean="0"/>
              <a:t>environment</a:t>
            </a:r>
            <a:endParaRPr lang="cs-CZ" sz="1400" dirty="0"/>
          </a:p>
          <a:p>
            <a:endParaRPr lang="cs-CZ" sz="1400" dirty="0"/>
          </a:p>
          <a:p>
            <a:r>
              <a:rPr lang="cs-CZ" sz="1400" dirty="0"/>
              <a:t>– </a:t>
            </a:r>
            <a:r>
              <a:rPr lang="cs-CZ" sz="1400" dirty="0" err="1" smtClean="0"/>
              <a:t>external</a:t>
            </a:r>
            <a:r>
              <a:rPr lang="cs-CZ" sz="1400" dirty="0" smtClean="0"/>
              <a:t> </a:t>
            </a:r>
            <a:r>
              <a:rPr lang="cs-CZ" sz="1400" dirty="0" err="1" smtClean="0"/>
              <a:t>macroeconomic</a:t>
            </a:r>
            <a:r>
              <a:rPr lang="cs-CZ" sz="1400" dirty="0" smtClean="0"/>
              <a:t> (</a:t>
            </a:r>
            <a:r>
              <a:rPr lang="cs-CZ" sz="1400" dirty="0" err="1" smtClean="0"/>
              <a:t>general</a:t>
            </a:r>
            <a:r>
              <a:rPr lang="cs-CZ" sz="1400" dirty="0" smtClean="0"/>
              <a:t>) </a:t>
            </a:r>
            <a:r>
              <a:rPr lang="cs-CZ" sz="1400" dirty="0" err="1" smtClean="0"/>
              <a:t>environment</a:t>
            </a:r>
            <a:r>
              <a:rPr lang="cs-CZ" sz="1400" dirty="0" smtClean="0"/>
              <a:t>          </a:t>
            </a:r>
            <a:endParaRPr lang="cs-CZ" sz="1400" dirty="0"/>
          </a:p>
          <a:p>
            <a:endParaRPr lang="cs-CZ" sz="1400" dirty="0"/>
          </a:p>
        </p:txBody>
      </p:sp>
    </p:spTree>
    <p:extLst>
      <p:ext uri="{BB962C8B-B14F-4D97-AF65-F5344CB8AC3E}">
        <p14:creationId xmlns:p14="http://schemas.microsoft.com/office/powerpoint/2010/main" val="314701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403648" y="274638"/>
            <a:ext cx="7283152" cy="850106"/>
          </a:xfrm>
        </p:spPr>
        <p:txBody>
          <a:bodyPr>
            <a:normAutofit fontScale="90000"/>
          </a:bodyPr>
          <a:lstStyle/>
          <a:p>
            <a:r>
              <a:rPr lang="cs-CZ" sz="3200" b="1" dirty="0" err="1" smtClean="0"/>
              <a:t>Strategy</a:t>
            </a:r>
            <a:r>
              <a:rPr lang="cs-CZ" sz="3200" b="1" dirty="0" smtClean="0"/>
              <a:t> – </a:t>
            </a:r>
            <a:r>
              <a:rPr lang="cs-CZ" sz="3200" b="1" dirty="0" err="1" smtClean="0"/>
              <a:t>Methods</a:t>
            </a:r>
            <a:r>
              <a:rPr lang="cs-CZ" sz="3200" b="1" dirty="0" smtClean="0"/>
              <a:t> </a:t>
            </a:r>
            <a:r>
              <a:rPr lang="cs-CZ" sz="3200" b="1" dirty="0" err="1" smtClean="0"/>
              <a:t>of</a:t>
            </a:r>
            <a:r>
              <a:rPr lang="cs-CZ" sz="3200" b="1" dirty="0" smtClean="0"/>
              <a:t> </a:t>
            </a:r>
            <a:r>
              <a:rPr lang="cs-CZ" sz="3200" b="1" dirty="0" err="1" smtClean="0"/>
              <a:t>external</a:t>
            </a:r>
            <a:r>
              <a:rPr lang="cs-CZ" sz="3200" b="1" dirty="0" smtClean="0"/>
              <a:t> </a:t>
            </a:r>
            <a:r>
              <a:rPr lang="cs-CZ" sz="3200" b="1" dirty="0" err="1" smtClean="0"/>
              <a:t>analysis</a:t>
            </a:r>
            <a:endParaRPr lang="cs-CZ" sz="3200" b="1" dirty="0"/>
          </a:p>
        </p:txBody>
      </p:sp>
      <p:sp>
        <p:nvSpPr>
          <p:cNvPr id="3075" name="Zástupný symbol pro obsah 2"/>
          <p:cNvSpPr>
            <a:spLocks noGrp="1"/>
          </p:cNvSpPr>
          <p:nvPr>
            <p:ph idx="1"/>
          </p:nvPr>
        </p:nvSpPr>
        <p:spPr>
          <a:xfrm>
            <a:off x="1187624" y="1600200"/>
            <a:ext cx="7499176" cy="4781128"/>
          </a:xfrm>
        </p:spPr>
        <p:txBody>
          <a:bodyPr>
            <a:normAutofit/>
          </a:bodyPr>
          <a:lstStyle/>
          <a:p>
            <a:pPr>
              <a:buFont typeface="Arial" charset="0"/>
              <a:buNone/>
            </a:pPr>
            <a:r>
              <a:rPr lang="cs-CZ" sz="2400" dirty="0"/>
              <a:t>- PEST </a:t>
            </a:r>
            <a:r>
              <a:rPr lang="cs-CZ" sz="2400" dirty="0" err="1" smtClean="0"/>
              <a:t>analysis</a:t>
            </a:r>
            <a:r>
              <a:rPr lang="cs-CZ" sz="2400" dirty="0" smtClean="0"/>
              <a:t> </a:t>
            </a:r>
            <a:r>
              <a:rPr lang="cs-CZ" sz="2400" dirty="0"/>
              <a:t>…. STEP, PESTLE, SLEPTE</a:t>
            </a:r>
          </a:p>
          <a:p>
            <a:pPr>
              <a:buNone/>
            </a:pPr>
            <a:r>
              <a:rPr lang="cs-CZ" sz="2400" dirty="0"/>
              <a:t>- </a:t>
            </a:r>
            <a:r>
              <a:rPr lang="cs-CZ" sz="2400" dirty="0" err="1" smtClean="0"/>
              <a:t>Porter´s</a:t>
            </a:r>
            <a:r>
              <a:rPr lang="cs-CZ" sz="2400" dirty="0" smtClean="0"/>
              <a:t> </a:t>
            </a:r>
            <a:r>
              <a:rPr lang="cs-CZ" sz="2400" dirty="0" err="1" smtClean="0"/>
              <a:t>Five</a:t>
            </a:r>
            <a:r>
              <a:rPr lang="cs-CZ" sz="2400" dirty="0" smtClean="0"/>
              <a:t> </a:t>
            </a:r>
            <a:r>
              <a:rPr lang="cs-CZ" sz="2400" dirty="0" err="1" smtClean="0"/>
              <a:t>Forces</a:t>
            </a:r>
            <a:endParaRPr lang="cs-CZ" sz="2400" dirty="0"/>
          </a:p>
          <a:p>
            <a:pPr>
              <a:buFontTx/>
              <a:buChar char="-"/>
            </a:pPr>
            <a:r>
              <a:rPr lang="en-US" sz="2400" dirty="0"/>
              <a:t>Stakeholder </a:t>
            </a:r>
            <a:r>
              <a:rPr lang="en-US" sz="2400" dirty="0" smtClean="0"/>
              <a:t>analysis</a:t>
            </a:r>
            <a:endParaRPr lang="cs-CZ" sz="2400" dirty="0" smtClean="0"/>
          </a:p>
          <a:p>
            <a:pPr>
              <a:buFontTx/>
              <a:buChar char="-"/>
            </a:pPr>
            <a:r>
              <a:rPr lang="en-US" sz="2400" dirty="0"/>
              <a:t>Analysis of the attractiveness of the industry</a:t>
            </a:r>
            <a:endParaRPr lang="cs-CZ" sz="2400" dirty="0"/>
          </a:p>
          <a:p>
            <a:pPr>
              <a:buFontTx/>
              <a:buChar char="-"/>
            </a:pPr>
            <a:r>
              <a:rPr lang="en-US" sz="2400" dirty="0" smtClean="0"/>
              <a:t>Competitiveness analysis</a:t>
            </a:r>
            <a:endParaRPr lang="cs-CZ" sz="2400" dirty="0" smtClean="0"/>
          </a:p>
          <a:p>
            <a:pPr>
              <a:buFontTx/>
              <a:buChar char="-"/>
            </a:pPr>
            <a:r>
              <a:rPr lang="en-US" sz="2400" dirty="0" smtClean="0"/>
              <a:t>Industry </a:t>
            </a:r>
            <a:r>
              <a:rPr lang="en-US" sz="2400" dirty="0"/>
              <a:t>life cycle </a:t>
            </a:r>
            <a:r>
              <a:rPr lang="en-US" sz="2400" dirty="0" smtClean="0"/>
              <a:t>analysis</a:t>
            </a:r>
            <a:endParaRPr lang="cs-CZ" sz="2400" dirty="0"/>
          </a:p>
          <a:p>
            <a:pPr>
              <a:buFontTx/>
              <a:buChar char="-"/>
            </a:pPr>
            <a:r>
              <a:rPr lang="cs-CZ" sz="2400" dirty="0" err="1" smtClean="0"/>
              <a:t>Strategic</a:t>
            </a:r>
            <a:r>
              <a:rPr lang="cs-CZ" sz="2400" dirty="0" smtClean="0"/>
              <a:t> </a:t>
            </a:r>
            <a:r>
              <a:rPr lang="cs-CZ" sz="2400" dirty="0" err="1" smtClean="0"/>
              <a:t>maps</a:t>
            </a:r>
            <a:endParaRPr lang="cs-CZ" sz="2400" dirty="0"/>
          </a:p>
          <a:p>
            <a:pPr>
              <a:buFontTx/>
              <a:buChar char="-"/>
            </a:pPr>
            <a:r>
              <a:rPr lang="cs-CZ" sz="2400" dirty="0" err="1" smtClean="0"/>
              <a:t>Method</a:t>
            </a:r>
            <a:r>
              <a:rPr lang="cs-CZ" sz="2400" dirty="0" smtClean="0"/>
              <a:t> </a:t>
            </a:r>
            <a:r>
              <a:rPr lang="cs-CZ" sz="2400" dirty="0"/>
              <a:t>„4C“</a:t>
            </a:r>
          </a:p>
          <a:p>
            <a:pPr>
              <a:buNone/>
            </a:pPr>
            <a:endParaRPr lang="cs-CZ" dirty="0"/>
          </a:p>
        </p:txBody>
      </p:sp>
      <p:pic>
        <p:nvPicPr>
          <p:cNvPr id="5" name="Obrázek 4"/>
          <p:cNvPicPr/>
          <p:nvPr/>
        </p:nvPicPr>
        <p:blipFill rotWithShape="1">
          <a:blip r:embed="rId2"/>
          <a:srcRect l="55390" t="17990" r="8399" b="17196"/>
          <a:stretch/>
        </p:blipFill>
        <p:spPr bwMode="auto">
          <a:xfrm>
            <a:off x="6300193" y="3789040"/>
            <a:ext cx="2592288"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16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ovéPole 8"/>
          <p:cNvSpPr txBox="1">
            <a:spLocks noChangeArrowheads="1"/>
          </p:cNvSpPr>
          <p:nvPr/>
        </p:nvSpPr>
        <p:spPr bwMode="auto">
          <a:xfrm>
            <a:off x="628733" y="289864"/>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Strategy</a:t>
            </a:r>
            <a:r>
              <a:rPr lang="cs-CZ" altLang="cs-CZ" sz="2400" b="1" dirty="0" smtClean="0">
                <a:latin typeface="Arial" panose="020B0604020202020204" pitchFamily="34" charset="0"/>
              </a:rPr>
              <a:t> – </a:t>
            </a:r>
            <a:r>
              <a:rPr lang="cs-CZ" altLang="cs-CZ" sz="2400" b="1" dirty="0" err="1" smtClean="0">
                <a:latin typeface="Arial" panose="020B0604020202020204" pitchFamily="34" charset="0"/>
              </a:rPr>
              <a:t>strategic</a:t>
            </a:r>
            <a:r>
              <a:rPr lang="cs-CZ" altLang="cs-CZ" sz="2400" b="1" dirty="0" smtClean="0">
                <a:latin typeface="Arial" panose="020B0604020202020204" pitchFamily="34" charset="0"/>
              </a:rPr>
              <a:t> </a:t>
            </a:r>
            <a:r>
              <a:rPr lang="cs-CZ" altLang="cs-CZ" sz="2400" b="1" dirty="0" err="1" smtClean="0">
                <a:latin typeface="Arial" panose="020B0604020202020204" pitchFamily="34" charset="0"/>
              </a:rPr>
              <a:t>analysis</a:t>
            </a:r>
            <a:endParaRPr lang="en-GB" altLang="cs-CZ" sz="2400" b="1" dirty="0">
              <a:latin typeface="Arial" panose="020B0604020202020204" pitchFamily="34" charset="0"/>
            </a:endParaRPr>
          </a:p>
        </p:txBody>
      </p:sp>
      <p:sp>
        <p:nvSpPr>
          <p:cNvPr id="6151" name="Nadpis 1"/>
          <p:cNvSpPr>
            <a:spLocks noGrp="1"/>
          </p:cNvSpPr>
          <p:nvPr>
            <p:ph type="title"/>
          </p:nvPr>
        </p:nvSpPr>
        <p:spPr>
          <a:xfrm>
            <a:off x="1590235" y="1330161"/>
            <a:ext cx="6536782" cy="685603"/>
          </a:xfrm>
        </p:spPr>
        <p:txBody>
          <a:bodyPr>
            <a:normAutofit fontScale="90000"/>
          </a:bodyPr>
          <a:lstStyle/>
          <a:p>
            <a:pPr lvl="0">
              <a:spcBef>
                <a:spcPct val="20000"/>
              </a:spcBef>
            </a:pPr>
            <a:r>
              <a:rPr lang="cs-CZ" altLang="cs-CZ" sz="2400" dirty="0" smtClean="0">
                <a:solidFill>
                  <a:prstClr val="black"/>
                </a:solidFill>
                <a:latin typeface="Arial" panose="020B0604020202020204" pitchFamily="34" charset="0"/>
                <a:ea typeface="+mn-ea"/>
                <a:cs typeface="+mn-cs"/>
              </a:rPr>
              <a:t/>
            </a:r>
            <a:br>
              <a:rPr lang="cs-CZ" altLang="cs-CZ" sz="2400" dirty="0" smtClean="0">
                <a:solidFill>
                  <a:prstClr val="black"/>
                </a:solidFill>
                <a:latin typeface="Arial" panose="020B0604020202020204" pitchFamily="34" charset="0"/>
                <a:ea typeface="+mn-ea"/>
                <a:cs typeface="+mn-cs"/>
              </a:rPr>
            </a:br>
            <a:r>
              <a:rPr lang="cs-CZ" altLang="cs-CZ" sz="2400" dirty="0" smtClean="0">
                <a:solidFill>
                  <a:prstClr val="black"/>
                </a:solidFill>
                <a:latin typeface="Arial" panose="020B0604020202020204" pitchFamily="34" charset="0"/>
                <a:ea typeface="+mn-ea"/>
                <a:cs typeface="+mn-cs"/>
              </a:rPr>
              <a:t>  </a:t>
            </a:r>
            <a:br>
              <a:rPr lang="cs-CZ" altLang="cs-CZ" sz="2400" dirty="0" smtClean="0">
                <a:solidFill>
                  <a:prstClr val="black"/>
                </a:solidFill>
                <a:latin typeface="Arial" panose="020B0604020202020204" pitchFamily="34" charset="0"/>
                <a:ea typeface="+mn-ea"/>
                <a:cs typeface="+mn-cs"/>
              </a:rPr>
            </a:br>
            <a:r>
              <a:rPr lang="cs-CZ" altLang="cs-CZ" sz="2400" dirty="0" err="1" smtClean="0">
                <a:solidFill>
                  <a:prstClr val="black"/>
                </a:solidFill>
                <a:latin typeface="Arial" panose="020B0604020202020204" pitchFamily="34" charset="0"/>
                <a:ea typeface="+mn-ea"/>
                <a:cs typeface="+mn-cs"/>
              </a:rPr>
              <a:t>External</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microeconomic</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environment</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of</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an</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enterprise</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special</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task</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environment</a:t>
            </a:r>
            <a:r>
              <a:rPr lang="cs-CZ" altLang="cs-CZ" sz="2400" dirty="0" smtClean="0">
                <a:solidFill>
                  <a:prstClr val="black"/>
                </a:solidFill>
                <a:latin typeface="Arial" panose="020B0604020202020204" pitchFamily="34" charset="0"/>
                <a:ea typeface="+mn-ea"/>
                <a:cs typeface="+mn-cs"/>
              </a:rPr>
              <a:t>)</a:t>
            </a:r>
            <a:br>
              <a:rPr lang="cs-CZ" altLang="cs-CZ" sz="2400" dirty="0" smtClean="0">
                <a:solidFill>
                  <a:prstClr val="black"/>
                </a:solidFill>
                <a:latin typeface="Arial" panose="020B0604020202020204" pitchFamily="34" charset="0"/>
                <a:ea typeface="+mn-ea"/>
                <a:cs typeface="+mn-cs"/>
              </a:rPr>
            </a:br>
            <a:r>
              <a:rPr lang="cs-CZ" altLang="cs-CZ" sz="2400" dirty="0" smtClean="0">
                <a:solidFill>
                  <a:prstClr val="black"/>
                </a:solidFill>
                <a:latin typeface="Arial" panose="020B0604020202020204" pitchFamily="34" charset="0"/>
                <a:ea typeface="+mn-ea"/>
                <a:cs typeface="+mn-cs"/>
              </a:rPr>
              <a:t> </a:t>
            </a:r>
            <a:endParaRPr lang="en-GB" altLang="cs-CZ" sz="1800" dirty="0" smtClean="0">
              <a:latin typeface="Arial" panose="020B0604020202020204" pitchFamily="34" charset="0"/>
              <a:cs typeface="Arial" panose="020B0604020202020204" pitchFamily="34" charset="0"/>
            </a:endParaRPr>
          </a:p>
        </p:txBody>
      </p:sp>
      <p:sp>
        <p:nvSpPr>
          <p:cNvPr id="5" name="Zástupný symbol pro text 4"/>
          <p:cNvSpPr>
            <a:spLocks noGrp="1"/>
          </p:cNvSpPr>
          <p:nvPr>
            <p:ph type="body" sz="half" idx="2"/>
          </p:nvPr>
        </p:nvSpPr>
        <p:spPr>
          <a:xfrm>
            <a:off x="121596" y="2421228"/>
            <a:ext cx="3489508" cy="3688507"/>
          </a:xfrm>
        </p:spPr>
        <p:txBody>
          <a:bodyPr/>
          <a:lstStyle/>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Suppliers</a:t>
            </a:r>
            <a:r>
              <a:rPr lang="cs-CZ" altLang="cs-CZ" sz="1800" dirty="0" smtClean="0">
                <a:solidFill>
                  <a:prstClr val="black"/>
                </a:solidFill>
                <a:latin typeface="Arial" panose="020B0604020202020204" pitchFamily="34" charset="0"/>
              </a:rPr>
              <a:t> </a:t>
            </a: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Customers</a:t>
            </a: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Competitors</a:t>
            </a: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Substitutes</a:t>
            </a: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smtClean="0">
                <a:solidFill>
                  <a:prstClr val="black"/>
                </a:solidFill>
                <a:latin typeface="Arial" panose="020B0604020202020204" pitchFamily="34" charset="0"/>
              </a:rPr>
              <a:t>New </a:t>
            </a:r>
            <a:r>
              <a:rPr lang="cs-CZ" altLang="cs-CZ" sz="1800" dirty="0" err="1" smtClean="0">
                <a:solidFill>
                  <a:prstClr val="black"/>
                </a:solidFill>
                <a:latin typeface="Arial" panose="020B0604020202020204" pitchFamily="34" charset="0"/>
              </a:rPr>
              <a:t>firms</a:t>
            </a:r>
            <a:endParaRPr lang="en-GB" altLang="cs-CZ" sz="1800" dirty="0" smtClean="0">
              <a:solidFill>
                <a:prstClr val="black"/>
              </a:solidFill>
              <a:latin typeface="Arial" panose="020B0604020202020204" pitchFamily="34" charset="0"/>
            </a:endParaRPr>
          </a:p>
          <a:p>
            <a:pPr>
              <a:defRPr/>
            </a:pPr>
            <a:endParaRPr lang="en-GB" sz="1800" dirty="0"/>
          </a:p>
        </p:txBody>
      </p:sp>
      <p:sp>
        <p:nvSpPr>
          <p:cNvPr id="13" name="Zástupný symbol pro text 4"/>
          <p:cNvSpPr txBox="1">
            <a:spLocks/>
          </p:cNvSpPr>
          <p:nvPr/>
        </p:nvSpPr>
        <p:spPr bwMode="auto">
          <a:xfrm>
            <a:off x="3863662" y="2421228"/>
            <a:ext cx="5224858" cy="44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panose="020B0604020202020204" pitchFamily="34" charset="0"/>
              <a:buNone/>
              <a:defRPr sz="10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panose="020B0604020202020204" pitchFamily="34" charset="0"/>
              <a:buNone/>
              <a:defRPr sz="900"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defRPr/>
            </a:pPr>
            <a:endParaRPr lang="en-GB" dirty="0"/>
          </a:p>
        </p:txBody>
      </p:sp>
      <p:pic>
        <p:nvPicPr>
          <p:cNvPr id="6" name="Obrázek 5"/>
          <p:cNvPicPr>
            <a:picLocks noChangeAspect="1"/>
          </p:cNvPicPr>
          <p:nvPr/>
        </p:nvPicPr>
        <p:blipFill>
          <a:blip r:embed="rId3"/>
          <a:stretch>
            <a:fillRect/>
          </a:stretch>
        </p:blipFill>
        <p:spPr>
          <a:xfrm>
            <a:off x="1885168" y="1916832"/>
            <a:ext cx="7220824" cy="4628730"/>
          </a:xfrm>
          <a:prstGeom prst="rect">
            <a:avLst/>
          </a:prstGeom>
        </p:spPr>
      </p:pic>
    </p:spTree>
    <p:extLst>
      <p:ext uri="{BB962C8B-B14F-4D97-AF65-F5344CB8AC3E}">
        <p14:creationId xmlns:p14="http://schemas.microsoft.com/office/powerpoint/2010/main" val="369665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smtClean="0"/>
              <a:t>Strategy</a:t>
            </a:r>
            <a:r>
              <a:rPr lang="cs-CZ" sz="3200" b="1" dirty="0" smtClean="0"/>
              <a:t> – </a:t>
            </a:r>
            <a:r>
              <a:rPr lang="cs-CZ" sz="3200" b="1" dirty="0" err="1" smtClean="0"/>
              <a:t>Analysis</a:t>
            </a:r>
            <a:r>
              <a:rPr lang="cs-CZ" sz="3200" b="1" dirty="0" smtClean="0"/>
              <a:t> </a:t>
            </a:r>
            <a:r>
              <a:rPr lang="cs-CZ" sz="3200" b="1" dirty="0" err="1" smtClean="0"/>
              <a:t>of</a:t>
            </a:r>
            <a:r>
              <a:rPr lang="cs-CZ" sz="3200" b="1" dirty="0" smtClean="0"/>
              <a:t> </a:t>
            </a:r>
            <a:r>
              <a:rPr lang="cs-CZ" sz="3200" b="1" dirty="0" err="1" smtClean="0"/>
              <a:t>internal</a:t>
            </a:r>
            <a:r>
              <a:rPr lang="cs-CZ" sz="3200" b="1" dirty="0" smtClean="0"/>
              <a:t> </a:t>
            </a:r>
            <a:r>
              <a:rPr lang="cs-CZ" sz="3200" b="1" dirty="0" err="1" smtClean="0"/>
              <a:t>environment</a:t>
            </a:r>
            <a:endParaRPr lang="cs-CZ" sz="3200" b="1" dirty="0"/>
          </a:p>
        </p:txBody>
      </p:sp>
      <p:sp>
        <p:nvSpPr>
          <p:cNvPr id="3" name="Zástupný symbol pro obsah 2"/>
          <p:cNvSpPr>
            <a:spLocks noGrp="1"/>
          </p:cNvSpPr>
          <p:nvPr>
            <p:ph idx="1"/>
          </p:nvPr>
        </p:nvSpPr>
        <p:spPr/>
        <p:txBody>
          <a:bodyPr/>
          <a:lstStyle/>
          <a:p>
            <a:r>
              <a:rPr lang="en-US" sz="2400" dirty="0"/>
              <a:t>Analysis of results in individual functional </a:t>
            </a:r>
            <a:r>
              <a:rPr lang="en-US" sz="2400" dirty="0" smtClean="0"/>
              <a:t>areas</a:t>
            </a:r>
            <a:endParaRPr lang="cs-CZ" sz="2400" dirty="0" smtClean="0"/>
          </a:p>
          <a:p>
            <a:r>
              <a:rPr lang="en-US" sz="2400" dirty="0" smtClean="0"/>
              <a:t>Analysis </a:t>
            </a:r>
            <a:r>
              <a:rPr lang="en-US" sz="2400" dirty="0"/>
              <a:t>of enterprise </a:t>
            </a:r>
            <a:r>
              <a:rPr lang="en-US" sz="2400" dirty="0" smtClean="0"/>
              <a:t>resources</a:t>
            </a:r>
            <a:endParaRPr lang="cs-CZ" sz="2400" dirty="0" smtClean="0"/>
          </a:p>
          <a:p>
            <a:r>
              <a:rPr lang="en-US" sz="2400" dirty="0" smtClean="0"/>
              <a:t>Value </a:t>
            </a:r>
            <a:r>
              <a:rPr lang="en-US" sz="2400" dirty="0"/>
              <a:t>chain </a:t>
            </a:r>
            <a:r>
              <a:rPr lang="en-US" sz="2400" dirty="0" smtClean="0"/>
              <a:t>-(primary </a:t>
            </a:r>
            <a:r>
              <a:rPr lang="en-US" sz="2400" dirty="0"/>
              <a:t>and support </a:t>
            </a:r>
            <a:r>
              <a:rPr lang="en-US" sz="2400" dirty="0" smtClean="0"/>
              <a:t>activities)</a:t>
            </a:r>
            <a:endParaRPr lang="cs-CZ" sz="2400" dirty="0" smtClean="0"/>
          </a:p>
          <a:p>
            <a:r>
              <a:rPr lang="en-US" sz="2400" dirty="0" smtClean="0"/>
              <a:t>Financial </a:t>
            </a:r>
            <a:r>
              <a:rPr lang="en-US" sz="2400" dirty="0"/>
              <a:t>analysis</a:t>
            </a:r>
            <a:endParaRPr lang="cs-CZ" dirty="0"/>
          </a:p>
        </p:txBody>
      </p:sp>
    </p:spTree>
    <p:extLst>
      <p:ext uri="{BB962C8B-B14F-4D97-AF65-F5344CB8AC3E}">
        <p14:creationId xmlns:p14="http://schemas.microsoft.com/office/powerpoint/2010/main" val="49448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664" y="152400"/>
            <a:ext cx="7344816" cy="1371600"/>
          </a:xfrm>
        </p:spPr>
        <p:txBody>
          <a:bodyPr>
            <a:normAutofit/>
          </a:bodyPr>
          <a:lstStyle/>
          <a:p>
            <a:r>
              <a:rPr lang="cs-CZ" sz="3200" b="1" dirty="0" err="1" smtClean="0"/>
              <a:t>Strategy</a:t>
            </a:r>
            <a:r>
              <a:rPr lang="cs-CZ" sz="3200" b="1" dirty="0" smtClean="0"/>
              <a:t> – </a:t>
            </a:r>
            <a:r>
              <a:rPr lang="cs-CZ" sz="3200" b="1" dirty="0" err="1" smtClean="0"/>
              <a:t>Methods</a:t>
            </a:r>
            <a:r>
              <a:rPr lang="cs-CZ" sz="3200" b="1" dirty="0" smtClean="0"/>
              <a:t> </a:t>
            </a:r>
            <a:r>
              <a:rPr lang="cs-CZ" sz="3200" b="1" dirty="0" err="1" smtClean="0"/>
              <a:t>of</a:t>
            </a:r>
            <a:r>
              <a:rPr lang="cs-CZ" sz="3200" b="1" dirty="0" smtClean="0"/>
              <a:t> </a:t>
            </a:r>
            <a:r>
              <a:rPr lang="cs-CZ" sz="3200" b="1" dirty="0" err="1" smtClean="0"/>
              <a:t>internal</a:t>
            </a:r>
            <a:r>
              <a:rPr lang="cs-CZ" sz="3200" b="1" dirty="0" smtClean="0"/>
              <a:t> </a:t>
            </a:r>
            <a:r>
              <a:rPr lang="cs-CZ" sz="3200" b="1" dirty="0" err="1" smtClean="0"/>
              <a:t>analysis</a:t>
            </a:r>
            <a:endParaRPr lang="cs-CZ" sz="3200" b="1" dirty="0"/>
          </a:p>
        </p:txBody>
      </p:sp>
      <p:sp>
        <p:nvSpPr>
          <p:cNvPr id="3" name="Zástupný symbol pro obsah 2"/>
          <p:cNvSpPr>
            <a:spLocks noGrp="1"/>
          </p:cNvSpPr>
          <p:nvPr>
            <p:ph idx="1"/>
          </p:nvPr>
        </p:nvSpPr>
        <p:spPr>
          <a:xfrm>
            <a:off x="1043608" y="1600200"/>
            <a:ext cx="7719392" cy="4648200"/>
          </a:xfrm>
        </p:spPr>
        <p:txBody>
          <a:bodyPr>
            <a:normAutofit/>
          </a:bodyPr>
          <a:lstStyle/>
          <a:p>
            <a:r>
              <a:rPr lang="en-US" sz="2400" dirty="0"/>
              <a:t>Methods for making </a:t>
            </a:r>
            <a:r>
              <a:rPr lang="en-US" sz="2400" dirty="0" smtClean="0"/>
              <a:t>suggestions;</a:t>
            </a:r>
            <a:endParaRPr lang="cs-CZ" sz="2400" dirty="0" smtClean="0"/>
          </a:p>
          <a:p>
            <a:r>
              <a:rPr lang="en-US" sz="2400" dirty="0" smtClean="0"/>
              <a:t>Methods </a:t>
            </a:r>
            <a:r>
              <a:rPr lang="en-US" sz="2400" dirty="0"/>
              <a:t>for problem </a:t>
            </a:r>
            <a:r>
              <a:rPr lang="en-US" sz="2400" dirty="0" smtClean="0"/>
              <a:t>analysis;</a:t>
            </a:r>
            <a:endParaRPr lang="cs-CZ" sz="2400" dirty="0" smtClean="0"/>
          </a:p>
          <a:p>
            <a:r>
              <a:rPr lang="en-US" sz="2400" dirty="0" smtClean="0"/>
              <a:t>Benchmarking;</a:t>
            </a:r>
            <a:endParaRPr lang="cs-CZ" sz="2400" dirty="0" smtClean="0"/>
          </a:p>
          <a:p>
            <a:r>
              <a:rPr lang="en-US" sz="2400" dirty="0" smtClean="0"/>
              <a:t>GAP analysis;</a:t>
            </a:r>
            <a:endParaRPr lang="cs-CZ" sz="2400" dirty="0" smtClean="0"/>
          </a:p>
          <a:p>
            <a:r>
              <a:rPr lang="en-US" sz="2400" dirty="0" smtClean="0"/>
              <a:t>Risk analyzes;</a:t>
            </a:r>
            <a:endParaRPr lang="cs-CZ" sz="2400" dirty="0" smtClean="0"/>
          </a:p>
          <a:p>
            <a:r>
              <a:rPr lang="en-US" sz="2400" dirty="0" smtClean="0"/>
              <a:t>Self-assessment </a:t>
            </a:r>
            <a:r>
              <a:rPr lang="en-US" sz="2400" dirty="0"/>
              <a:t>of organization </a:t>
            </a:r>
            <a:r>
              <a:rPr lang="en-US" sz="2400" dirty="0" smtClean="0"/>
              <a:t>performance;</a:t>
            </a:r>
            <a:endParaRPr lang="cs-CZ" sz="2400" dirty="0" smtClean="0"/>
          </a:p>
          <a:p>
            <a:r>
              <a:rPr lang="en-US" sz="2400" dirty="0" smtClean="0"/>
              <a:t>Process analysis;</a:t>
            </a:r>
            <a:endParaRPr lang="cs-CZ" sz="2400" dirty="0" smtClean="0"/>
          </a:p>
          <a:p>
            <a:r>
              <a:rPr lang="en-US" sz="2400" dirty="0" smtClean="0"/>
              <a:t>Cost-output </a:t>
            </a:r>
            <a:r>
              <a:rPr lang="en-US" sz="2400" dirty="0"/>
              <a:t>analyzes.</a:t>
            </a:r>
            <a:endParaRPr lang="cs-CZ" sz="2400" dirty="0"/>
          </a:p>
        </p:txBody>
      </p:sp>
    </p:spTree>
    <p:extLst>
      <p:ext uri="{BB962C8B-B14F-4D97-AF65-F5344CB8AC3E}">
        <p14:creationId xmlns:p14="http://schemas.microsoft.com/office/powerpoint/2010/main" val="365818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3" y="620688"/>
            <a:ext cx="6859302" cy="1280890"/>
          </a:xfrm>
        </p:spPr>
        <p:txBody>
          <a:bodyPr>
            <a:normAutofit/>
          </a:bodyPr>
          <a:lstStyle/>
          <a:p>
            <a:r>
              <a:rPr lang="cs-CZ" sz="3200" b="1" dirty="0" err="1" smtClean="0"/>
              <a:t>Strategy</a:t>
            </a:r>
            <a:r>
              <a:rPr lang="cs-CZ" sz="3200" b="1" dirty="0" smtClean="0"/>
              <a:t>: Output </a:t>
            </a:r>
            <a:r>
              <a:rPr lang="cs-CZ" sz="3200" b="1" dirty="0" err="1" smtClean="0"/>
              <a:t>of</a:t>
            </a:r>
            <a:r>
              <a:rPr lang="cs-CZ" sz="3200" b="1" dirty="0" smtClean="0"/>
              <a:t> </a:t>
            </a:r>
            <a:r>
              <a:rPr lang="cs-CZ" sz="3200" b="1" dirty="0" err="1" smtClean="0"/>
              <a:t>situation</a:t>
            </a:r>
            <a:r>
              <a:rPr lang="cs-CZ" sz="3200" b="1" dirty="0" smtClean="0"/>
              <a:t> </a:t>
            </a:r>
            <a:r>
              <a:rPr lang="cs-CZ" sz="3200" b="1" dirty="0" err="1" smtClean="0"/>
              <a:t>analysis</a:t>
            </a:r>
            <a:endParaRPr lang="cs-CZ" sz="3200" b="1" dirty="0"/>
          </a:p>
        </p:txBody>
      </p:sp>
      <p:sp>
        <p:nvSpPr>
          <p:cNvPr id="3" name="Zástupný symbol pro obsah 2"/>
          <p:cNvSpPr>
            <a:spLocks noGrp="1"/>
          </p:cNvSpPr>
          <p:nvPr>
            <p:ph idx="1"/>
          </p:nvPr>
        </p:nvSpPr>
        <p:spPr/>
        <p:txBody>
          <a:bodyPr/>
          <a:lstStyle/>
          <a:p>
            <a:r>
              <a:rPr lang="en-US" sz="2400" dirty="0"/>
              <a:t>SWOT analysis (strengths, weaknesses, opportunities and threats)</a:t>
            </a:r>
            <a:endParaRPr lang="cs-CZ" sz="2400" dirty="0"/>
          </a:p>
          <a:p>
            <a:endParaRPr lang="cs-CZ" dirty="0"/>
          </a:p>
        </p:txBody>
      </p:sp>
    </p:spTree>
    <p:extLst>
      <p:ext uri="{BB962C8B-B14F-4D97-AF65-F5344CB8AC3E}">
        <p14:creationId xmlns:p14="http://schemas.microsoft.com/office/powerpoint/2010/main" val="938339740"/>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974</TotalTime>
  <Words>1440</Words>
  <Application>Microsoft Office PowerPoint</Application>
  <PresentationFormat>Předvádění na obrazovce (4:3)</PresentationFormat>
  <Paragraphs>202</Paragraphs>
  <Slides>31</Slides>
  <Notes>5</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Arial</vt:lpstr>
      <vt:lpstr>Calibri</vt:lpstr>
      <vt:lpstr>Century Gothic</vt:lpstr>
      <vt:lpstr>Enriqueta</vt:lpstr>
      <vt:lpstr>Times New Roman</vt:lpstr>
      <vt:lpstr>Wingdings</vt:lpstr>
      <vt:lpstr>Wingdings 3</vt:lpstr>
      <vt:lpstr>Stébla</vt:lpstr>
      <vt:lpstr>Success of company</vt:lpstr>
      <vt:lpstr>Prezentace aplikace PowerPoint</vt:lpstr>
      <vt:lpstr>Strategy – strategic management</vt:lpstr>
      <vt:lpstr>Strategy – strategic analysis</vt:lpstr>
      <vt:lpstr>Strategy – Methods of external analysis</vt:lpstr>
      <vt:lpstr>    External microeconomic environment of an enterprise (special task environment)  </vt:lpstr>
      <vt:lpstr>Strategy – Analysis of internal environment</vt:lpstr>
      <vt:lpstr>Strategy – Methods of internal analysis</vt:lpstr>
      <vt:lpstr>Strategy: Output of situation analysis</vt:lpstr>
      <vt:lpstr>Strategy – Management of strategy risks connected with innovation</vt:lpstr>
      <vt:lpstr>Innovation</vt:lpstr>
      <vt:lpstr>Innovation</vt:lpstr>
      <vt:lpstr>Management system</vt:lpstr>
      <vt:lpstr>Management system</vt:lpstr>
      <vt:lpstr>Management system</vt:lpstr>
      <vt:lpstr>Management system</vt:lpstr>
      <vt:lpstr>Management system - characteristics of economic development at the end of the 20th century</vt:lpstr>
      <vt:lpstr>Management system: methods of current management?</vt:lpstr>
      <vt:lpstr>Contemporary management and its methods</vt:lpstr>
      <vt:lpstr>Contemporary management and its methods</vt:lpstr>
      <vt:lpstr>Business Management system</vt:lpstr>
      <vt:lpstr>Management system - Management methods - process innovation</vt:lpstr>
      <vt:lpstr>Management system - Main risks in relation to internal processes</vt:lpstr>
      <vt:lpstr>Skills</vt:lpstr>
      <vt:lpstr>Skills: knowledge management</vt:lpstr>
      <vt:lpstr>Skills – management system</vt:lpstr>
      <vt:lpstr>Skills – team work</vt:lpstr>
      <vt:lpstr>Prezentace aplikace PowerPoint</vt:lpstr>
      <vt:lpstr>Measures</vt:lpstr>
      <vt:lpstr>Measures – main indicators of financial analysis</vt:lpstr>
      <vt:lpstr>Measuring the effectiveness of innovation in a company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rylkova</dc:creator>
  <cp:lastModifiedBy>ryl0001</cp:lastModifiedBy>
  <cp:revision>160</cp:revision>
  <cp:lastPrinted>2021-01-07T06:14:35Z</cp:lastPrinted>
  <dcterms:created xsi:type="dcterms:W3CDTF">2017-12-19T14:50:28Z</dcterms:created>
  <dcterms:modified xsi:type="dcterms:W3CDTF">2021-05-26T09:24:01Z</dcterms:modified>
</cp:coreProperties>
</file>