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298" r:id="rId3"/>
    <p:sldId id="305" r:id="rId4"/>
    <p:sldId id="302" r:id="rId5"/>
    <p:sldId id="303" r:id="rId6"/>
    <p:sldId id="304" r:id="rId7"/>
    <p:sldId id="263" r:id="rId8"/>
    <p:sldId id="264" r:id="rId9"/>
    <p:sldId id="273" r:id="rId10"/>
    <p:sldId id="274" r:id="rId11"/>
    <p:sldId id="285" r:id="rId12"/>
    <p:sldId id="306" r:id="rId13"/>
    <p:sldId id="307" r:id="rId14"/>
    <p:sldId id="287" r:id="rId15"/>
    <p:sldId id="288" r:id="rId16"/>
    <p:sldId id="289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9" r:id="rId25"/>
    <p:sldId id="308" r:id="rId26"/>
    <p:sldId id="300" r:id="rId27"/>
    <p:sldId id="301" r:id="rId2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3D01AF-275D-4817-BEC9-764AF63EDB1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D54F281-97D9-4898-A5D2-9273CFF08F89}">
      <dgm:prSet phldrT="[文本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altLang="zh-CN" dirty="0"/>
            <a:t> </a:t>
          </a:r>
          <a:endParaRPr lang="zh-CN" altLang="en-US" dirty="0"/>
        </a:p>
      </dgm:t>
    </dgm:pt>
    <dgm:pt modelId="{CD8DA75D-0494-4809-A3C8-54EDCC407C8D}" type="parTrans" cxnId="{CD265931-C9C6-43D4-8693-C3BF59DE3285}">
      <dgm:prSet/>
      <dgm:spPr/>
      <dgm:t>
        <a:bodyPr/>
        <a:lstStyle/>
        <a:p>
          <a:endParaRPr lang="zh-CN" altLang="en-US"/>
        </a:p>
      </dgm:t>
    </dgm:pt>
    <dgm:pt modelId="{FD4820C4-FD7A-42D3-989A-B7A5E43C8341}" type="sibTrans" cxnId="{CD265931-C9C6-43D4-8693-C3BF59DE3285}">
      <dgm:prSet/>
      <dgm:spPr/>
      <dgm:t>
        <a:bodyPr/>
        <a:lstStyle/>
        <a:p>
          <a:endParaRPr lang="zh-CN" altLang="en-US"/>
        </a:p>
      </dgm:t>
    </dgm:pt>
    <dgm:pt modelId="{A5CC2B33-C892-4FD6-8473-9EBA03BD8C94}">
      <dgm:prSet phldrT="[文本]" custT="1"/>
      <dgm:spPr/>
      <dgm:t>
        <a:bodyPr/>
        <a:lstStyle/>
        <a:p>
          <a:r>
            <a:rPr lang="en-US" altLang="zh-CN" sz="2400" dirty="0">
              <a:solidFill>
                <a:schemeClr val="tx1">
                  <a:lumMod val="65000"/>
                  <a:lumOff val="35000"/>
                </a:schemeClr>
              </a:solidFill>
            </a:rPr>
            <a:t>Determine direction</a:t>
          </a:r>
          <a:endParaRPr lang="zh-CN" altLang="en-US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4CC2B36B-098E-4C2B-A248-D8803F56E5E7}" type="parTrans" cxnId="{60EFE84F-E643-4EB6-9E4F-C1F302B7A4C4}">
      <dgm:prSet/>
      <dgm:spPr/>
      <dgm:t>
        <a:bodyPr/>
        <a:lstStyle/>
        <a:p>
          <a:endParaRPr lang="zh-CN" altLang="en-US"/>
        </a:p>
      </dgm:t>
    </dgm:pt>
    <dgm:pt modelId="{981C7D47-CBEE-40AC-A332-D3060B28A04F}" type="sibTrans" cxnId="{60EFE84F-E643-4EB6-9E4F-C1F302B7A4C4}">
      <dgm:prSet/>
      <dgm:spPr/>
      <dgm:t>
        <a:bodyPr/>
        <a:lstStyle/>
        <a:p>
          <a:endParaRPr lang="zh-CN" altLang="en-US"/>
        </a:p>
      </dgm:t>
    </dgm:pt>
    <dgm:pt modelId="{43F6A5FC-EC10-4CA2-AA9B-F30A0B4C97F2}">
      <dgm:prSet phldrT="[文本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altLang="zh-CN" dirty="0"/>
            <a:t> </a:t>
          </a:r>
          <a:endParaRPr lang="zh-CN" altLang="en-US" dirty="0"/>
        </a:p>
      </dgm:t>
    </dgm:pt>
    <dgm:pt modelId="{6ED79F95-12EC-447D-A355-60300842A276}" type="parTrans" cxnId="{3B2381AC-5407-4EB5-BA1E-DC8C76B82D93}">
      <dgm:prSet/>
      <dgm:spPr/>
      <dgm:t>
        <a:bodyPr/>
        <a:lstStyle/>
        <a:p>
          <a:endParaRPr lang="zh-CN" altLang="en-US"/>
        </a:p>
      </dgm:t>
    </dgm:pt>
    <dgm:pt modelId="{885E1118-5A48-4EDA-9414-A098C213E661}" type="sibTrans" cxnId="{3B2381AC-5407-4EB5-BA1E-DC8C76B82D93}">
      <dgm:prSet/>
      <dgm:spPr/>
      <dgm:t>
        <a:bodyPr/>
        <a:lstStyle/>
        <a:p>
          <a:endParaRPr lang="zh-CN" altLang="en-US"/>
        </a:p>
      </dgm:t>
    </dgm:pt>
    <dgm:pt modelId="{DBCC9BAE-2D45-4AB1-BC74-F510F7F569AA}">
      <dgm:prSet phldrT="[文本]" custT="1"/>
      <dgm:spPr/>
      <dgm:t>
        <a:bodyPr/>
        <a:lstStyle/>
        <a:p>
          <a:r>
            <a:rPr lang="en-US" altLang="zh-CN" sz="2400" dirty="0">
              <a:solidFill>
                <a:schemeClr val="tx1">
                  <a:lumMod val="65000"/>
                  <a:lumOff val="35000"/>
                </a:schemeClr>
              </a:solidFill>
            </a:rPr>
            <a:t>Environment    SWOT</a:t>
          </a:r>
          <a:endParaRPr lang="zh-CN" altLang="en-US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009629E-A83A-450C-9DE7-0168D7C4079E}" type="parTrans" cxnId="{6B083637-18D6-41B7-A404-B188D808C2A2}">
      <dgm:prSet/>
      <dgm:spPr/>
      <dgm:t>
        <a:bodyPr/>
        <a:lstStyle/>
        <a:p>
          <a:endParaRPr lang="zh-CN" altLang="en-US"/>
        </a:p>
      </dgm:t>
    </dgm:pt>
    <dgm:pt modelId="{3D9050AC-22FF-46BA-A914-5095CAC04E3C}" type="sibTrans" cxnId="{6B083637-18D6-41B7-A404-B188D808C2A2}">
      <dgm:prSet/>
      <dgm:spPr/>
      <dgm:t>
        <a:bodyPr/>
        <a:lstStyle/>
        <a:p>
          <a:endParaRPr lang="zh-CN" altLang="en-US"/>
        </a:p>
      </dgm:t>
    </dgm:pt>
    <dgm:pt modelId="{9CBE47C5-4694-42E4-AC30-81C2E0F5D6F8}">
      <dgm:prSet phldrT="[文本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altLang="zh-CN" dirty="0"/>
            <a:t> </a:t>
          </a:r>
          <a:endParaRPr lang="zh-CN" altLang="en-US" dirty="0"/>
        </a:p>
      </dgm:t>
    </dgm:pt>
    <dgm:pt modelId="{F76CB5B8-08CF-4F5A-B3B2-DA0C671BADA0}" type="parTrans" cxnId="{BBB01EF4-CEE8-4741-825A-372D4832B257}">
      <dgm:prSet/>
      <dgm:spPr/>
      <dgm:t>
        <a:bodyPr/>
        <a:lstStyle/>
        <a:p>
          <a:endParaRPr lang="zh-CN" altLang="en-US"/>
        </a:p>
      </dgm:t>
    </dgm:pt>
    <dgm:pt modelId="{989C7CC5-22C5-45F2-8FE3-1911CD496506}" type="sibTrans" cxnId="{BBB01EF4-CEE8-4741-825A-372D4832B257}">
      <dgm:prSet/>
      <dgm:spPr/>
      <dgm:t>
        <a:bodyPr/>
        <a:lstStyle/>
        <a:p>
          <a:endParaRPr lang="zh-CN" altLang="en-US"/>
        </a:p>
      </dgm:t>
    </dgm:pt>
    <dgm:pt modelId="{5D1E1F49-B85F-4C80-BED3-E4056286FFED}">
      <dgm:prSet phldrT="[文本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zh-CN" altLang="en-US" dirty="0"/>
        </a:p>
      </dgm:t>
    </dgm:pt>
    <dgm:pt modelId="{3B279D8F-A4AC-4663-A1E2-5C02E35B213B}" type="parTrans" cxnId="{13BD7828-F0F9-42C3-A00F-FD046C65E703}">
      <dgm:prSet/>
      <dgm:spPr/>
      <dgm:t>
        <a:bodyPr/>
        <a:lstStyle/>
        <a:p>
          <a:endParaRPr lang="zh-CN" altLang="en-US"/>
        </a:p>
      </dgm:t>
    </dgm:pt>
    <dgm:pt modelId="{DAF14AB4-E16E-4328-9F62-6EE87BFA864E}" type="sibTrans" cxnId="{13BD7828-F0F9-42C3-A00F-FD046C65E703}">
      <dgm:prSet/>
      <dgm:spPr/>
      <dgm:t>
        <a:bodyPr/>
        <a:lstStyle/>
        <a:p>
          <a:endParaRPr lang="zh-CN" altLang="en-US"/>
        </a:p>
      </dgm:t>
    </dgm:pt>
    <dgm:pt modelId="{70B786BF-58E8-4EFC-8E4A-E09430182786}">
      <dgm:prSet phldrT="[文本]" custT="1"/>
      <dgm:spPr/>
      <dgm:t>
        <a:bodyPr/>
        <a:lstStyle/>
        <a:p>
          <a:r>
            <a:rPr lang="en-US" altLang="zh-CN" sz="2400" dirty="0">
              <a:solidFill>
                <a:schemeClr val="tx1">
                  <a:lumMod val="65000"/>
                  <a:lumOff val="35000"/>
                </a:schemeClr>
              </a:solidFill>
            </a:rPr>
            <a:t>Monitor, evaluate and control</a:t>
          </a:r>
          <a:endParaRPr lang="zh-CN" altLang="en-US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5394144C-A05B-482E-ADBD-6AC64CECEA6A}" type="parTrans" cxnId="{D1FA1F36-33C1-40E0-A70E-8810C279D209}">
      <dgm:prSet/>
      <dgm:spPr/>
      <dgm:t>
        <a:bodyPr/>
        <a:lstStyle/>
        <a:p>
          <a:endParaRPr lang="zh-CN" altLang="en-US"/>
        </a:p>
      </dgm:t>
    </dgm:pt>
    <dgm:pt modelId="{5573AA7E-608F-4811-952A-809149DCBAC9}" type="sibTrans" cxnId="{D1FA1F36-33C1-40E0-A70E-8810C279D209}">
      <dgm:prSet/>
      <dgm:spPr/>
      <dgm:t>
        <a:bodyPr/>
        <a:lstStyle/>
        <a:p>
          <a:endParaRPr lang="zh-CN" altLang="en-US"/>
        </a:p>
      </dgm:t>
    </dgm:pt>
    <dgm:pt modelId="{BD146184-F4CC-460D-8E11-C840E047D43F}">
      <dgm:prSet phldrT="[文本]" custT="1"/>
      <dgm:spPr/>
      <dgm:t>
        <a:bodyPr/>
        <a:lstStyle/>
        <a:p>
          <a:r>
            <a:rPr lang="en-US" altLang="zh-CN" sz="2400" dirty="0">
              <a:solidFill>
                <a:schemeClr val="tx1">
                  <a:lumMod val="65000"/>
                  <a:lumOff val="35000"/>
                </a:schemeClr>
              </a:solidFill>
            </a:rPr>
            <a:t>External analysis and Internal analysis</a:t>
          </a:r>
          <a:endParaRPr lang="zh-CN" altLang="en-US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C0FE532-458C-4831-A00F-60E0AD4F9141}" type="parTrans" cxnId="{EA1D910F-0B76-4154-9AB7-48ABE0878A46}">
      <dgm:prSet/>
      <dgm:spPr/>
      <dgm:t>
        <a:bodyPr/>
        <a:lstStyle/>
        <a:p>
          <a:endParaRPr lang="zh-CN" altLang="en-US"/>
        </a:p>
      </dgm:t>
    </dgm:pt>
    <dgm:pt modelId="{B5C97B0B-84AD-4CEF-B782-139E461DC728}" type="sibTrans" cxnId="{EA1D910F-0B76-4154-9AB7-48ABE0878A46}">
      <dgm:prSet/>
      <dgm:spPr/>
      <dgm:t>
        <a:bodyPr/>
        <a:lstStyle/>
        <a:p>
          <a:endParaRPr lang="zh-CN" altLang="en-US"/>
        </a:p>
      </dgm:t>
    </dgm:pt>
    <dgm:pt modelId="{61BC6E21-73CD-483E-ACD7-DF4A671BADCA}">
      <dgm:prSet phldrT="[文本]" custT="1"/>
      <dgm:spPr/>
      <dgm:t>
        <a:bodyPr/>
        <a:lstStyle/>
        <a:p>
          <a:r>
            <a:rPr lang="en-US" altLang="zh-CN" sz="2400" dirty="0">
              <a:solidFill>
                <a:schemeClr val="tx1">
                  <a:lumMod val="65000"/>
                  <a:lumOff val="35000"/>
                </a:schemeClr>
              </a:solidFill>
            </a:rPr>
            <a:t>Strategy implementation</a:t>
          </a:r>
          <a:endParaRPr lang="zh-CN" altLang="en-US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1C60838D-0374-4E84-A168-3A18195A251A}" type="parTrans" cxnId="{1823F796-863A-48F0-86EC-23A6D92BFA3A}">
      <dgm:prSet/>
      <dgm:spPr/>
      <dgm:t>
        <a:bodyPr/>
        <a:lstStyle/>
        <a:p>
          <a:endParaRPr lang="zh-CN" altLang="en-US"/>
        </a:p>
      </dgm:t>
    </dgm:pt>
    <dgm:pt modelId="{3E9795A3-C901-41E0-84D6-5626AD77ADE8}" type="sibTrans" cxnId="{1823F796-863A-48F0-86EC-23A6D92BFA3A}">
      <dgm:prSet/>
      <dgm:spPr/>
      <dgm:t>
        <a:bodyPr/>
        <a:lstStyle/>
        <a:p>
          <a:endParaRPr lang="zh-CN" altLang="en-US"/>
        </a:p>
      </dgm:t>
    </dgm:pt>
    <dgm:pt modelId="{E4E69220-B3EE-4448-AE70-6F00F9BB9F2D}">
      <dgm:prSet phldrT="[文本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zh-CN" altLang="en-US" dirty="0"/>
        </a:p>
      </dgm:t>
    </dgm:pt>
    <dgm:pt modelId="{E3490082-9C28-415A-88D7-1C456C4ABFB8}" type="parTrans" cxnId="{DC9089DB-28FF-48D1-909A-81AFF48D53ED}">
      <dgm:prSet/>
      <dgm:spPr/>
      <dgm:t>
        <a:bodyPr/>
        <a:lstStyle/>
        <a:p>
          <a:endParaRPr lang="zh-CN" altLang="en-US"/>
        </a:p>
      </dgm:t>
    </dgm:pt>
    <dgm:pt modelId="{580E33DE-D424-45C4-B3C2-5823275BB43A}" type="sibTrans" cxnId="{DC9089DB-28FF-48D1-909A-81AFF48D53ED}">
      <dgm:prSet/>
      <dgm:spPr/>
      <dgm:t>
        <a:bodyPr/>
        <a:lstStyle/>
        <a:p>
          <a:endParaRPr lang="zh-CN" altLang="en-US"/>
        </a:p>
      </dgm:t>
    </dgm:pt>
    <dgm:pt modelId="{F038182A-E9E9-4EF1-B9D4-E52ED8B935C1}">
      <dgm:prSet phldrT="[文本]" custT="1"/>
      <dgm:spPr/>
      <dgm:t>
        <a:bodyPr/>
        <a:lstStyle/>
        <a:p>
          <a:r>
            <a:rPr lang="en-US" altLang="zh-CN" sz="2400" dirty="0">
              <a:solidFill>
                <a:schemeClr val="tx1">
                  <a:lumMod val="65000"/>
                  <a:lumOff val="35000"/>
                </a:schemeClr>
              </a:solidFill>
            </a:rPr>
            <a:t>Strategy formulation</a:t>
          </a:r>
          <a:endParaRPr lang="zh-CN" altLang="en-US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10A374D-2BBB-4394-BA53-518A4D43C004}" type="parTrans" cxnId="{827523A2-A972-43D9-B753-37877994537B}">
      <dgm:prSet/>
      <dgm:spPr/>
      <dgm:t>
        <a:bodyPr/>
        <a:lstStyle/>
        <a:p>
          <a:endParaRPr lang="zh-CN" altLang="en-US"/>
        </a:p>
      </dgm:t>
    </dgm:pt>
    <dgm:pt modelId="{0888EE8C-0B35-4364-8D2D-4756C06F5B02}" type="sibTrans" cxnId="{827523A2-A972-43D9-B753-37877994537B}">
      <dgm:prSet/>
      <dgm:spPr/>
      <dgm:t>
        <a:bodyPr/>
        <a:lstStyle/>
        <a:p>
          <a:endParaRPr lang="zh-CN" altLang="en-US"/>
        </a:p>
      </dgm:t>
    </dgm:pt>
    <dgm:pt modelId="{37EE5C02-1964-403A-AB9C-1556D7C0735C}" type="pres">
      <dgm:prSet presAssocID="{993D01AF-275D-4817-BEC9-764AF63EDB1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93BA67A-B95E-4F92-8DA3-3D1D18F05BB7}" type="pres">
      <dgm:prSet presAssocID="{6D54F281-97D9-4898-A5D2-9273CFF08F89}" presName="composite" presStyleCnt="0"/>
      <dgm:spPr/>
    </dgm:pt>
    <dgm:pt modelId="{9F17DC1B-E4CC-4897-A27E-AF6123A7CC05}" type="pres">
      <dgm:prSet presAssocID="{6D54F281-97D9-4898-A5D2-9273CFF08F89}" presName="parentText" presStyleLbl="alignNode1" presStyleIdx="0" presStyleCnt="5" custLinFactNeighborX="-3151" custLinFactNeighborY="132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BDCD33-5694-4BDD-BC3D-B76C57CD09EA}" type="pres">
      <dgm:prSet presAssocID="{6D54F281-97D9-4898-A5D2-9273CFF08F89}" presName="descendantText" presStyleLbl="alignAcc1" presStyleIdx="0" presStyleCnt="5" custScale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4DE622-DA14-4EC4-BDA5-DC5CC2818981}" type="pres">
      <dgm:prSet presAssocID="{FD4820C4-FD7A-42D3-989A-B7A5E43C8341}" presName="sp" presStyleCnt="0"/>
      <dgm:spPr/>
    </dgm:pt>
    <dgm:pt modelId="{8CA81AAF-2C53-426F-89A7-B66DB213673A}" type="pres">
      <dgm:prSet presAssocID="{43F6A5FC-EC10-4CA2-AA9B-F30A0B4C97F2}" presName="composite" presStyleCnt="0"/>
      <dgm:spPr/>
    </dgm:pt>
    <dgm:pt modelId="{FF59F293-D88D-4911-812A-A3C517A8C03D}" type="pres">
      <dgm:prSet presAssocID="{43F6A5FC-EC10-4CA2-AA9B-F30A0B4C97F2}" presName="parentText" presStyleLbl="alignNode1" presStyleIdx="1" presStyleCnt="5" custScaleY="159569" custLinFactNeighborX="-1614" custLinFactNeighborY="-1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8DCA94-7936-4AC0-8F6D-985C664B9EBE}" type="pres">
      <dgm:prSet presAssocID="{43F6A5FC-EC10-4CA2-AA9B-F30A0B4C97F2}" presName="descendantText" presStyleLbl="alignAcc1" presStyleIdx="1" presStyleCnt="5" custScaleY="2013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7E5A20-DF80-4518-96AF-F5953A327C7C}" type="pres">
      <dgm:prSet presAssocID="{885E1118-5A48-4EDA-9414-A098C213E661}" presName="sp" presStyleCnt="0"/>
      <dgm:spPr/>
    </dgm:pt>
    <dgm:pt modelId="{0C046C35-85B4-4D49-B3D2-17A5D2981E5F}" type="pres">
      <dgm:prSet presAssocID="{9CBE47C5-4694-42E4-AC30-81C2E0F5D6F8}" presName="composite" presStyleCnt="0"/>
      <dgm:spPr/>
    </dgm:pt>
    <dgm:pt modelId="{006A32A0-72A7-4436-A3C3-AE2D132010A2}" type="pres">
      <dgm:prSet presAssocID="{9CBE47C5-4694-42E4-AC30-81C2E0F5D6F8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05467F-3A12-4796-82CF-48D1887D5598}" type="pres">
      <dgm:prSet presAssocID="{9CBE47C5-4694-42E4-AC30-81C2E0F5D6F8}" presName="descendantText" presStyleLbl="alignAcc1" presStyleIdx="2" presStyleCnt="5" custLinFactNeighborX="1034" custLinFactNeighborY="33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A5FA3D-1EC9-4474-8370-B4B179D3B96A}" type="pres">
      <dgm:prSet presAssocID="{989C7CC5-22C5-45F2-8FE3-1911CD496506}" presName="sp" presStyleCnt="0"/>
      <dgm:spPr/>
    </dgm:pt>
    <dgm:pt modelId="{B381BB1C-B4E5-4272-9AA0-A03ABF3151E5}" type="pres">
      <dgm:prSet presAssocID="{E4E69220-B3EE-4448-AE70-6F00F9BB9F2D}" presName="composite" presStyleCnt="0"/>
      <dgm:spPr/>
    </dgm:pt>
    <dgm:pt modelId="{EF0ED2B7-C22F-41B7-A8C2-3199A4C82B98}" type="pres">
      <dgm:prSet presAssocID="{E4E69220-B3EE-4448-AE70-6F00F9BB9F2D}" presName="parentText" presStyleLbl="alignNode1" presStyleIdx="3" presStyleCnt="5" custLinFactNeighborY="-169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B88249-19D7-4B91-8CF0-BEFAECB90C3E}" type="pres">
      <dgm:prSet presAssocID="{E4E69220-B3EE-4448-AE70-6F00F9BB9F2D}" presName="descendantText" presStyleLbl="alignAcc1" presStyleIdx="3" presStyleCnt="5" custLinFactNeighborX="1034" custLinFactNeighborY="-87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74158F-14C1-42B2-B54E-25337F3EBFCD}" type="pres">
      <dgm:prSet presAssocID="{580E33DE-D424-45C4-B3C2-5823275BB43A}" presName="sp" presStyleCnt="0"/>
      <dgm:spPr/>
    </dgm:pt>
    <dgm:pt modelId="{9D70E8D2-5958-4E2C-AE56-338F90B2CD67}" type="pres">
      <dgm:prSet presAssocID="{5D1E1F49-B85F-4C80-BED3-E4056286FFED}" presName="composite" presStyleCnt="0"/>
      <dgm:spPr/>
    </dgm:pt>
    <dgm:pt modelId="{5ED510CC-CB0E-436E-B260-A3BFDE2F8307}" type="pres">
      <dgm:prSet presAssocID="{5D1E1F49-B85F-4C80-BED3-E4056286FFED}" presName="parentText" presStyleLbl="alignNode1" presStyleIdx="4" presStyleCnt="5" custLinFactNeighborX="-1576" custLinFactNeighborY="-751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09D231-3E10-4A47-8442-2203884DCF49}" type="pres">
      <dgm:prSet presAssocID="{5D1E1F49-B85F-4C80-BED3-E4056286FFED}" presName="descendantText" presStyleLbl="alignAcc1" presStyleIdx="4" presStyleCnt="5" custLinFactNeighborX="1034" custLinFactNeighborY="-1409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364A74D-7843-4DED-A4B0-28AE884FDC59}" type="presOf" srcId="{DBCC9BAE-2D45-4AB1-BC74-F510F7F569AA}" destId="{678DCA94-7936-4AC0-8F6D-985C664B9EBE}" srcOrd="0" destOrd="0" presId="urn:microsoft.com/office/officeart/2005/8/layout/chevron2"/>
    <dgm:cxn modelId="{F093F7C5-1F34-49A8-B1F1-8FC0BD6ED64D}" type="presOf" srcId="{61BC6E21-73CD-483E-ACD7-DF4A671BADCA}" destId="{28B88249-19D7-4B91-8CF0-BEFAECB90C3E}" srcOrd="0" destOrd="0" presId="urn:microsoft.com/office/officeart/2005/8/layout/chevron2"/>
    <dgm:cxn modelId="{D1FA1F36-33C1-40E0-A70E-8810C279D209}" srcId="{5D1E1F49-B85F-4C80-BED3-E4056286FFED}" destId="{70B786BF-58E8-4EFC-8E4A-E09430182786}" srcOrd="0" destOrd="0" parTransId="{5394144C-A05B-482E-ADBD-6AC64CECEA6A}" sibTransId="{5573AA7E-608F-4811-952A-809149DCBAC9}"/>
    <dgm:cxn modelId="{DC9089DB-28FF-48D1-909A-81AFF48D53ED}" srcId="{993D01AF-275D-4817-BEC9-764AF63EDB15}" destId="{E4E69220-B3EE-4448-AE70-6F00F9BB9F2D}" srcOrd="3" destOrd="0" parTransId="{E3490082-9C28-415A-88D7-1C456C4ABFB8}" sibTransId="{580E33DE-D424-45C4-B3C2-5823275BB43A}"/>
    <dgm:cxn modelId="{2893EE2C-7616-4F79-AB31-F091279FBB8C}" type="presOf" srcId="{70B786BF-58E8-4EFC-8E4A-E09430182786}" destId="{EF09D231-3E10-4A47-8442-2203884DCF49}" srcOrd="0" destOrd="0" presId="urn:microsoft.com/office/officeart/2005/8/layout/chevron2"/>
    <dgm:cxn modelId="{06384C72-4E5A-4BED-BA24-5F7FAE687259}" type="presOf" srcId="{6D54F281-97D9-4898-A5D2-9273CFF08F89}" destId="{9F17DC1B-E4CC-4897-A27E-AF6123A7CC05}" srcOrd="0" destOrd="0" presId="urn:microsoft.com/office/officeart/2005/8/layout/chevron2"/>
    <dgm:cxn modelId="{B85BC0AB-36FA-4D23-82D5-53C8C59917BB}" type="presOf" srcId="{E4E69220-B3EE-4448-AE70-6F00F9BB9F2D}" destId="{EF0ED2B7-C22F-41B7-A8C2-3199A4C82B98}" srcOrd="0" destOrd="0" presId="urn:microsoft.com/office/officeart/2005/8/layout/chevron2"/>
    <dgm:cxn modelId="{3B2381AC-5407-4EB5-BA1E-DC8C76B82D93}" srcId="{993D01AF-275D-4817-BEC9-764AF63EDB15}" destId="{43F6A5FC-EC10-4CA2-AA9B-F30A0B4C97F2}" srcOrd="1" destOrd="0" parTransId="{6ED79F95-12EC-447D-A355-60300842A276}" sibTransId="{885E1118-5A48-4EDA-9414-A098C213E661}"/>
    <dgm:cxn modelId="{CD265931-C9C6-43D4-8693-C3BF59DE3285}" srcId="{993D01AF-275D-4817-BEC9-764AF63EDB15}" destId="{6D54F281-97D9-4898-A5D2-9273CFF08F89}" srcOrd="0" destOrd="0" parTransId="{CD8DA75D-0494-4809-A3C8-54EDCC407C8D}" sibTransId="{FD4820C4-FD7A-42D3-989A-B7A5E43C8341}"/>
    <dgm:cxn modelId="{13BD7828-F0F9-42C3-A00F-FD046C65E703}" srcId="{993D01AF-275D-4817-BEC9-764AF63EDB15}" destId="{5D1E1F49-B85F-4C80-BED3-E4056286FFED}" srcOrd="4" destOrd="0" parTransId="{3B279D8F-A4AC-4663-A1E2-5C02E35B213B}" sibTransId="{DAF14AB4-E16E-4328-9F62-6EE87BFA864E}"/>
    <dgm:cxn modelId="{7EE6D15E-8B6D-4DB9-BADD-588C5A3BEC65}" type="presOf" srcId="{43F6A5FC-EC10-4CA2-AA9B-F30A0B4C97F2}" destId="{FF59F293-D88D-4911-812A-A3C517A8C03D}" srcOrd="0" destOrd="0" presId="urn:microsoft.com/office/officeart/2005/8/layout/chevron2"/>
    <dgm:cxn modelId="{60EFE84F-E643-4EB6-9E4F-C1F302B7A4C4}" srcId="{6D54F281-97D9-4898-A5D2-9273CFF08F89}" destId="{A5CC2B33-C892-4FD6-8473-9EBA03BD8C94}" srcOrd="0" destOrd="0" parTransId="{4CC2B36B-098E-4C2B-A248-D8803F56E5E7}" sibTransId="{981C7D47-CBEE-40AC-A332-D3060B28A04F}"/>
    <dgm:cxn modelId="{338F9C53-E14B-48A4-82ED-F23BAA803831}" type="presOf" srcId="{A5CC2B33-C892-4FD6-8473-9EBA03BD8C94}" destId="{CFBDCD33-5694-4BDD-BC3D-B76C57CD09EA}" srcOrd="0" destOrd="0" presId="urn:microsoft.com/office/officeart/2005/8/layout/chevron2"/>
    <dgm:cxn modelId="{E5304526-7685-4170-9E6A-C94050AE48FA}" type="presOf" srcId="{993D01AF-275D-4817-BEC9-764AF63EDB15}" destId="{37EE5C02-1964-403A-AB9C-1556D7C0735C}" srcOrd="0" destOrd="0" presId="urn:microsoft.com/office/officeart/2005/8/layout/chevron2"/>
    <dgm:cxn modelId="{6B083637-18D6-41B7-A404-B188D808C2A2}" srcId="{43F6A5FC-EC10-4CA2-AA9B-F30A0B4C97F2}" destId="{DBCC9BAE-2D45-4AB1-BC74-F510F7F569AA}" srcOrd="0" destOrd="0" parTransId="{3009629E-A83A-450C-9DE7-0168D7C4079E}" sibTransId="{3D9050AC-22FF-46BA-A914-5095CAC04E3C}"/>
    <dgm:cxn modelId="{AA18137D-C4A5-49BF-AD3C-54B519481CE1}" type="presOf" srcId="{BD146184-F4CC-460D-8E11-C840E047D43F}" destId="{678DCA94-7936-4AC0-8F6D-985C664B9EBE}" srcOrd="0" destOrd="1" presId="urn:microsoft.com/office/officeart/2005/8/layout/chevron2"/>
    <dgm:cxn modelId="{B2B3D1FB-55F3-442A-BB38-31286EA46C9C}" type="presOf" srcId="{9CBE47C5-4694-42E4-AC30-81C2E0F5D6F8}" destId="{006A32A0-72A7-4436-A3C3-AE2D132010A2}" srcOrd="0" destOrd="0" presId="urn:microsoft.com/office/officeart/2005/8/layout/chevron2"/>
    <dgm:cxn modelId="{EA1D910F-0B76-4154-9AB7-48ABE0878A46}" srcId="{DBCC9BAE-2D45-4AB1-BC74-F510F7F569AA}" destId="{BD146184-F4CC-460D-8E11-C840E047D43F}" srcOrd="0" destOrd="0" parTransId="{7C0FE532-458C-4831-A00F-60E0AD4F9141}" sibTransId="{B5C97B0B-84AD-4CEF-B782-139E461DC728}"/>
    <dgm:cxn modelId="{1823F796-863A-48F0-86EC-23A6D92BFA3A}" srcId="{E4E69220-B3EE-4448-AE70-6F00F9BB9F2D}" destId="{61BC6E21-73CD-483E-ACD7-DF4A671BADCA}" srcOrd="0" destOrd="0" parTransId="{1C60838D-0374-4E84-A168-3A18195A251A}" sibTransId="{3E9795A3-C901-41E0-84D6-5626AD77ADE8}"/>
    <dgm:cxn modelId="{827523A2-A972-43D9-B753-37877994537B}" srcId="{9CBE47C5-4694-42E4-AC30-81C2E0F5D6F8}" destId="{F038182A-E9E9-4EF1-B9D4-E52ED8B935C1}" srcOrd="0" destOrd="0" parTransId="{310A374D-2BBB-4394-BA53-518A4D43C004}" sibTransId="{0888EE8C-0B35-4364-8D2D-4756C06F5B02}"/>
    <dgm:cxn modelId="{BBB01EF4-CEE8-4741-825A-372D4832B257}" srcId="{993D01AF-275D-4817-BEC9-764AF63EDB15}" destId="{9CBE47C5-4694-42E4-AC30-81C2E0F5D6F8}" srcOrd="2" destOrd="0" parTransId="{F76CB5B8-08CF-4F5A-B3B2-DA0C671BADA0}" sibTransId="{989C7CC5-22C5-45F2-8FE3-1911CD496506}"/>
    <dgm:cxn modelId="{AAA995CE-DA49-46B0-9C1A-BD61BDA2D226}" type="presOf" srcId="{F038182A-E9E9-4EF1-B9D4-E52ED8B935C1}" destId="{7E05467F-3A12-4796-82CF-48D1887D5598}" srcOrd="0" destOrd="0" presId="urn:microsoft.com/office/officeart/2005/8/layout/chevron2"/>
    <dgm:cxn modelId="{68284B85-D947-4FF1-9D81-32BEC2084038}" type="presOf" srcId="{5D1E1F49-B85F-4C80-BED3-E4056286FFED}" destId="{5ED510CC-CB0E-436E-B260-A3BFDE2F8307}" srcOrd="0" destOrd="0" presId="urn:microsoft.com/office/officeart/2005/8/layout/chevron2"/>
    <dgm:cxn modelId="{0B92CFD2-2F9B-446B-B18E-DB12CAB07907}" type="presParOf" srcId="{37EE5C02-1964-403A-AB9C-1556D7C0735C}" destId="{993BA67A-B95E-4F92-8DA3-3D1D18F05BB7}" srcOrd="0" destOrd="0" presId="urn:microsoft.com/office/officeart/2005/8/layout/chevron2"/>
    <dgm:cxn modelId="{A01D5C8D-73E5-46A0-8DEC-643712A5FDF2}" type="presParOf" srcId="{993BA67A-B95E-4F92-8DA3-3D1D18F05BB7}" destId="{9F17DC1B-E4CC-4897-A27E-AF6123A7CC05}" srcOrd="0" destOrd="0" presId="urn:microsoft.com/office/officeart/2005/8/layout/chevron2"/>
    <dgm:cxn modelId="{94C41070-3E49-45D7-AC87-735D32706C19}" type="presParOf" srcId="{993BA67A-B95E-4F92-8DA3-3D1D18F05BB7}" destId="{CFBDCD33-5694-4BDD-BC3D-B76C57CD09EA}" srcOrd="1" destOrd="0" presId="urn:microsoft.com/office/officeart/2005/8/layout/chevron2"/>
    <dgm:cxn modelId="{521DA2B4-6252-4E49-8176-28B04C8201EB}" type="presParOf" srcId="{37EE5C02-1964-403A-AB9C-1556D7C0735C}" destId="{4F4DE622-DA14-4EC4-BDA5-DC5CC2818981}" srcOrd="1" destOrd="0" presId="urn:microsoft.com/office/officeart/2005/8/layout/chevron2"/>
    <dgm:cxn modelId="{C581BC0B-42B6-4484-B17F-C0AC02F8FF54}" type="presParOf" srcId="{37EE5C02-1964-403A-AB9C-1556D7C0735C}" destId="{8CA81AAF-2C53-426F-89A7-B66DB213673A}" srcOrd="2" destOrd="0" presId="urn:microsoft.com/office/officeart/2005/8/layout/chevron2"/>
    <dgm:cxn modelId="{3F393017-6BDB-4575-9D6B-1056E4ADDCDD}" type="presParOf" srcId="{8CA81AAF-2C53-426F-89A7-B66DB213673A}" destId="{FF59F293-D88D-4911-812A-A3C517A8C03D}" srcOrd="0" destOrd="0" presId="urn:microsoft.com/office/officeart/2005/8/layout/chevron2"/>
    <dgm:cxn modelId="{83C4D75C-A756-420D-8081-6FAE301661C3}" type="presParOf" srcId="{8CA81AAF-2C53-426F-89A7-B66DB213673A}" destId="{678DCA94-7936-4AC0-8F6D-985C664B9EBE}" srcOrd="1" destOrd="0" presId="urn:microsoft.com/office/officeart/2005/8/layout/chevron2"/>
    <dgm:cxn modelId="{59503BC5-4B57-4875-BA35-49BAF9D179D5}" type="presParOf" srcId="{37EE5C02-1964-403A-AB9C-1556D7C0735C}" destId="{6C7E5A20-DF80-4518-96AF-F5953A327C7C}" srcOrd="3" destOrd="0" presId="urn:microsoft.com/office/officeart/2005/8/layout/chevron2"/>
    <dgm:cxn modelId="{3ADC1F4D-72C4-4CCB-95E8-D55BAEF3D68C}" type="presParOf" srcId="{37EE5C02-1964-403A-AB9C-1556D7C0735C}" destId="{0C046C35-85B4-4D49-B3D2-17A5D2981E5F}" srcOrd="4" destOrd="0" presId="urn:microsoft.com/office/officeart/2005/8/layout/chevron2"/>
    <dgm:cxn modelId="{D7347DCA-19EE-48F2-BFE6-867220EAA7C7}" type="presParOf" srcId="{0C046C35-85B4-4D49-B3D2-17A5D2981E5F}" destId="{006A32A0-72A7-4436-A3C3-AE2D132010A2}" srcOrd="0" destOrd="0" presId="urn:microsoft.com/office/officeart/2005/8/layout/chevron2"/>
    <dgm:cxn modelId="{03D6E0C3-B9FA-4171-8311-E23E4851C3CA}" type="presParOf" srcId="{0C046C35-85B4-4D49-B3D2-17A5D2981E5F}" destId="{7E05467F-3A12-4796-82CF-48D1887D5598}" srcOrd="1" destOrd="0" presId="urn:microsoft.com/office/officeart/2005/8/layout/chevron2"/>
    <dgm:cxn modelId="{F036E4B9-57C1-4A13-8ABA-CDACFCF6BDBD}" type="presParOf" srcId="{37EE5C02-1964-403A-AB9C-1556D7C0735C}" destId="{C9A5FA3D-1EC9-4474-8370-B4B179D3B96A}" srcOrd="5" destOrd="0" presId="urn:microsoft.com/office/officeart/2005/8/layout/chevron2"/>
    <dgm:cxn modelId="{7C0BCCE5-A087-4702-BC8E-9DE99DE5C93C}" type="presParOf" srcId="{37EE5C02-1964-403A-AB9C-1556D7C0735C}" destId="{B381BB1C-B4E5-4272-9AA0-A03ABF3151E5}" srcOrd="6" destOrd="0" presId="urn:microsoft.com/office/officeart/2005/8/layout/chevron2"/>
    <dgm:cxn modelId="{32E9A865-243C-4D6E-9453-75BB1BA04D25}" type="presParOf" srcId="{B381BB1C-B4E5-4272-9AA0-A03ABF3151E5}" destId="{EF0ED2B7-C22F-41B7-A8C2-3199A4C82B98}" srcOrd="0" destOrd="0" presId="urn:microsoft.com/office/officeart/2005/8/layout/chevron2"/>
    <dgm:cxn modelId="{BA47A7D0-B2AF-4604-B547-F7BD29C587C2}" type="presParOf" srcId="{B381BB1C-B4E5-4272-9AA0-A03ABF3151E5}" destId="{28B88249-19D7-4B91-8CF0-BEFAECB90C3E}" srcOrd="1" destOrd="0" presId="urn:microsoft.com/office/officeart/2005/8/layout/chevron2"/>
    <dgm:cxn modelId="{2B9452FF-6759-4373-8C1E-148BE62AEA44}" type="presParOf" srcId="{37EE5C02-1964-403A-AB9C-1556D7C0735C}" destId="{2174158F-14C1-42B2-B54E-25337F3EBFCD}" srcOrd="7" destOrd="0" presId="urn:microsoft.com/office/officeart/2005/8/layout/chevron2"/>
    <dgm:cxn modelId="{6B74FEC9-BE5C-4663-877D-CDED5B7DD87C}" type="presParOf" srcId="{37EE5C02-1964-403A-AB9C-1556D7C0735C}" destId="{9D70E8D2-5958-4E2C-AE56-338F90B2CD67}" srcOrd="8" destOrd="0" presId="urn:microsoft.com/office/officeart/2005/8/layout/chevron2"/>
    <dgm:cxn modelId="{735B65EB-5FD9-4FAE-A9B4-B78FC5B31052}" type="presParOf" srcId="{9D70E8D2-5958-4E2C-AE56-338F90B2CD67}" destId="{5ED510CC-CB0E-436E-B260-A3BFDE2F8307}" srcOrd="0" destOrd="0" presId="urn:microsoft.com/office/officeart/2005/8/layout/chevron2"/>
    <dgm:cxn modelId="{47F861B0-76E1-49E9-BF2E-FD020D749DCD}" type="presParOf" srcId="{9D70E8D2-5958-4E2C-AE56-338F90B2CD67}" destId="{EF09D231-3E10-4A47-8442-2203884DCF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17DC1B-E4CC-4897-A27E-AF6123A7CC05}">
      <dsp:nvSpPr>
        <dsp:cNvPr id="0" name=""/>
        <dsp:cNvSpPr/>
      </dsp:nvSpPr>
      <dsp:spPr>
        <a:xfrm rot="5400000">
          <a:off x="-116807" y="136170"/>
          <a:ext cx="778718" cy="545103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500" kern="1200" dirty="0"/>
            <a:t> </a:t>
          </a:r>
          <a:endParaRPr lang="zh-CN" altLang="en-US" sz="1500" kern="1200" dirty="0"/>
        </a:p>
      </dsp:txBody>
      <dsp:txXfrm rot="-5400000">
        <a:off x="1" y="291915"/>
        <a:ext cx="545103" cy="233615"/>
      </dsp:txXfrm>
    </dsp:sp>
    <dsp:sp modelId="{CFBDCD33-5694-4BDD-BC3D-B76C57CD09EA}">
      <dsp:nvSpPr>
        <dsp:cNvPr id="0" name=""/>
        <dsp:cNvSpPr/>
      </dsp:nvSpPr>
      <dsp:spPr>
        <a:xfrm rot="5400000">
          <a:off x="3198030" y="-2643859"/>
          <a:ext cx="506167" cy="5812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400" kern="1200" dirty="0">
              <a:solidFill>
                <a:schemeClr val="tx1">
                  <a:lumMod val="65000"/>
                  <a:lumOff val="35000"/>
                </a:schemeClr>
              </a:solidFill>
            </a:rPr>
            <a:t>Determine direction</a:t>
          </a:r>
          <a:endParaRPr lang="zh-CN" altLang="en-US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 rot="-5400000">
        <a:off x="545104" y="33776"/>
        <a:ext cx="5787312" cy="456749"/>
      </dsp:txXfrm>
    </dsp:sp>
    <dsp:sp modelId="{FF59F293-D88D-4911-812A-A3C517A8C03D}">
      <dsp:nvSpPr>
        <dsp:cNvPr id="0" name=""/>
        <dsp:cNvSpPr/>
      </dsp:nvSpPr>
      <dsp:spPr>
        <a:xfrm rot="5400000">
          <a:off x="-348745" y="1056124"/>
          <a:ext cx="1242593" cy="545103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500" kern="1200" dirty="0"/>
            <a:t> </a:t>
          </a:r>
          <a:endParaRPr lang="zh-CN" altLang="en-US" sz="1500" kern="1200" dirty="0"/>
        </a:p>
      </dsp:txBody>
      <dsp:txXfrm rot="-5400000">
        <a:off x="-1" y="979932"/>
        <a:ext cx="545103" cy="697490"/>
      </dsp:txXfrm>
    </dsp:sp>
    <dsp:sp modelId="{678DCA94-7936-4AC0-8F6D-985C664B9EBE}">
      <dsp:nvSpPr>
        <dsp:cNvPr id="0" name=""/>
        <dsp:cNvSpPr/>
      </dsp:nvSpPr>
      <dsp:spPr>
        <a:xfrm rot="5400000">
          <a:off x="2941575" y="-1713470"/>
          <a:ext cx="1019076" cy="5812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400" kern="1200" dirty="0">
              <a:solidFill>
                <a:schemeClr val="tx1">
                  <a:lumMod val="65000"/>
                  <a:lumOff val="35000"/>
                </a:schemeClr>
              </a:solidFill>
            </a:rPr>
            <a:t>Environment    SWOT</a:t>
          </a:r>
          <a:endParaRPr lang="zh-CN" altLang="en-US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400" kern="1200" dirty="0">
              <a:solidFill>
                <a:schemeClr val="tx1">
                  <a:lumMod val="65000"/>
                  <a:lumOff val="35000"/>
                </a:schemeClr>
              </a:solidFill>
            </a:rPr>
            <a:t>External analysis and Internal analysis</a:t>
          </a:r>
          <a:endParaRPr lang="zh-CN" altLang="en-US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 rot="-5400000">
        <a:off x="545103" y="732749"/>
        <a:ext cx="5762274" cy="919582"/>
      </dsp:txXfrm>
    </dsp:sp>
    <dsp:sp modelId="{006A32A0-72A7-4436-A3C3-AE2D132010A2}">
      <dsp:nvSpPr>
        <dsp:cNvPr id="0" name=""/>
        <dsp:cNvSpPr/>
      </dsp:nvSpPr>
      <dsp:spPr>
        <a:xfrm rot="5400000">
          <a:off x="-116807" y="1962137"/>
          <a:ext cx="778718" cy="545103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500" kern="1200" dirty="0"/>
            <a:t> </a:t>
          </a:r>
          <a:endParaRPr lang="zh-CN" altLang="en-US" sz="1500" kern="1200" dirty="0"/>
        </a:p>
      </dsp:txBody>
      <dsp:txXfrm rot="-5400000">
        <a:off x="1" y="2117882"/>
        <a:ext cx="545103" cy="233615"/>
      </dsp:txXfrm>
    </dsp:sp>
    <dsp:sp modelId="{7E05467F-3A12-4796-82CF-48D1887D5598}">
      <dsp:nvSpPr>
        <dsp:cNvPr id="0" name=""/>
        <dsp:cNvSpPr/>
      </dsp:nvSpPr>
      <dsp:spPr>
        <a:xfrm rot="5400000">
          <a:off x="3198030" y="-790570"/>
          <a:ext cx="506167" cy="5812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400" kern="1200" dirty="0">
              <a:solidFill>
                <a:schemeClr val="tx1">
                  <a:lumMod val="65000"/>
                  <a:lumOff val="35000"/>
                </a:schemeClr>
              </a:solidFill>
            </a:rPr>
            <a:t>Strategy formulation</a:t>
          </a:r>
          <a:endParaRPr lang="zh-CN" altLang="en-US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 rot="-5400000">
        <a:off x="545104" y="1887065"/>
        <a:ext cx="5787312" cy="456749"/>
      </dsp:txXfrm>
    </dsp:sp>
    <dsp:sp modelId="{EF0ED2B7-C22F-41B7-A8C2-3199A4C82B98}">
      <dsp:nvSpPr>
        <dsp:cNvPr id="0" name=""/>
        <dsp:cNvSpPr/>
      </dsp:nvSpPr>
      <dsp:spPr>
        <a:xfrm rot="5400000">
          <a:off x="-116807" y="2622903"/>
          <a:ext cx="778718" cy="545103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 dirty="0"/>
        </a:p>
      </dsp:txBody>
      <dsp:txXfrm rot="-5400000">
        <a:off x="1" y="2778648"/>
        <a:ext cx="545103" cy="233615"/>
      </dsp:txXfrm>
    </dsp:sp>
    <dsp:sp modelId="{28B88249-19D7-4B91-8CF0-BEFAECB90C3E}">
      <dsp:nvSpPr>
        <dsp:cNvPr id="0" name=""/>
        <dsp:cNvSpPr/>
      </dsp:nvSpPr>
      <dsp:spPr>
        <a:xfrm rot="5400000">
          <a:off x="3198030" y="-138112"/>
          <a:ext cx="506167" cy="5812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400" kern="1200" dirty="0">
              <a:solidFill>
                <a:schemeClr val="tx1">
                  <a:lumMod val="65000"/>
                  <a:lumOff val="35000"/>
                </a:schemeClr>
              </a:solidFill>
            </a:rPr>
            <a:t>Strategy implementation</a:t>
          </a:r>
          <a:endParaRPr lang="zh-CN" altLang="en-US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 rot="-5400000">
        <a:off x="545104" y="2539523"/>
        <a:ext cx="5787312" cy="456749"/>
      </dsp:txXfrm>
    </dsp:sp>
    <dsp:sp modelId="{5ED510CC-CB0E-436E-B260-A3BFDE2F8307}">
      <dsp:nvSpPr>
        <dsp:cNvPr id="0" name=""/>
        <dsp:cNvSpPr/>
      </dsp:nvSpPr>
      <dsp:spPr>
        <a:xfrm rot="5400000">
          <a:off x="-116807" y="3251501"/>
          <a:ext cx="778718" cy="545103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 dirty="0"/>
        </a:p>
      </dsp:txBody>
      <dsp:txXfrm rot="-5400000">
        <a:off x="1" y="3407246"/>
        <a:ext cx="545103" cy="233615"/>
      </dsp:txXfrm>
    </dsp:sp>
    <dsp:sp modelId="{EF09D231-3E10-4A47-8442-2203884DCF49}">
      <dsp:nvSpPr>
        <dsp:cNvPr id="0" name=""/>
        <dsp:cNvSpPr/>
      </dsp:nvSpPr>
      <dsp:spPr>
        <a:xfrm rot="5400000">
          <a:off x="3198030" y="468942"/>
          <a:ext cx="506167" cy="5812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400" kern="1200" dirty="0">
              <a:solidFill>
                <a:schemeClr val="tx1">
                  <a:lumMod val="65000"/>
                  <a:lumOff val="35000"/>
                </a:schemeClr>
              </a:solidFill>
            </a:rPr>
            <a:t>Monitor, evaluate and control</a:t>
          </a:r>
          <a:endParaRPr lang="zh-CN" altLang="en-US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 rot="-5400000">
        <a:off x="545104" y="3146578"/>
        <a:ext cx="5787312" cy="456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F516E-3145-4280-9E1E-6EEC17F1F596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AACB9-FC02-4EC0-BFD9-DB7ED2059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481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/>
              <a:t>strategy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855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Determining</a:t>
            </a:r>
            <a:r>
              <a:rPr lang="cs-CZ" dirty="0"/>
              <a:t> </a:t>
            </a:r>
            <a:r>
              <a:rPr lang="cs-CZ" dirty="0" err="1"/>
              <a:t>innovative</a:t>
            </a:r>
            <a:r>
              <a:rPr lang="cs-CZ" dirty="0"/>
              <a:t> </a:t>
            </a:r>
            <a:r>
              <a:rPr lang="cs-CZ" dirty="0" err="1"/>
              <a:t>strategies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Establishing procedures for achieving strategic goals such as radical innovations - how they will be achieved: own research, cooperation with external entities, license </a:t>
            </a:r>
            <a:r>
              <a:rPr lang="en-US" dirty="0" smtClean="0"/>
              <a:t>purchase</a:t>
            </a:r>
            <a:endParaRPr lang="cs-CZ" dirty="0" smtClean="0"/>
          </a:p>
          <a:p>
            <a:r>
              <a:rPr lang="en-US" dirty="0" smtClean="0"/>
              <a:t>Decision-making </a:t>
            </a:r>
            <a:r>
              <a:rPr lang="en-US" dirty="0"/>
              <a:t>will go hand in hand with consideration of financial dispositions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429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Innovative</a:t>
            </a:r>
            <a:r>
              <a:rPr lang="cs-CZ" dirty="0"/>
              <a:t> </a:t>
            </a:r>
            <a:r>
              <a:rPr lang="cs-CZ" dirty="0" err="1"/>
              <a:t>strategies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strategic innovation intentions are identified, it is necessary to identify the innovation strategy, </a:t>
            </a:r>
            <a:r>
              <a:rPr lang="en-US" dirty="0" err="1" smtClean="0"/>
              <a:t>i</a:t>
            </a:r>
            <a:r>
              <a:rPr lang="cs-CZ" dirty="0" smtClean="0"/>
              <a:t>.</a:t>
            </a:r>
            <a:r>
              <a:rPr lang="en-US" dirty="0" smtClean="0"/>
              <a:t>e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en-US" dirty="0"/>
              <a:t>the strategic approaches that senior management favors and will apply when implementing innovation intentions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693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BASIC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APPROACHES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INNOVATION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STRATEGY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CREATION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50528" y="73183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128" name="Zástupný symbol pro obsah 4"/>
          <p:cNvSpPr>
            <a:spLocks noGrp="1"/>
          </p:cNvSpPr>
          <p:nvPr>
            <p:ph sz="half" idx="2"/>
          </p:nvPr>
        </p:nvSpPr>
        <p:spPr>
          <a:xfrm>
            <a:off x="189431" y="1747029"/>
            <a:ext cx="4198251" cy="441288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Adopt </a:t>
            </a:r>
            <a:r>
              <a:rPr lang="en-US" sz="1800" dirty="0"/>
              <a:t>a “present to future” </a:t>
            </a:r>
            <a:r>
              <a:rPr lang="en-US" sz="1800" dirty="0" smtClean="0"/>
              <a:t>orientation</a:t>
            </a:r>
            <a:r>
              <a:rPr lang="cs-CZ" sz="1800" dirty="0" smtClean="0"/>
              <a:t>,</a:t>
            </a:r>
            <a:r>
              <a:rPr lang="en-US" sz="1800" dirty="0" smtClean="0"/>
              <a:t> </a:t>
            </a:r>
            <a:r>
              <a:rPr lang="en-US" sz="1800" dirty="0"/>
              <a:t>takes today as the starting </a:t>
            </a:r>
            <a:r>
              <a:rPr lang="en-US" sz="1800" dirty="0" smtClean="0"/>
              <a:t>point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Assume </a:t>
            </a:r>
            <a:r>
              <a:rPr lang="en-US" sz="1800" dirty="0"/>
              <a:t>a rule-maker/taker (defensive/follower) </a:t>
            </a:r>
            <a:r>
              <a:rPr lang="en-US" sz="1800" dirty="0" smtClean="0"/>
              <a:t>posture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Accept </a:t>
            </a:r>
            <a:r>
              <a:rPr lang="en-US" sz="1800" dirty="0"/>
              <a:t>established business boundaries/ product </a:t>
            </a:r>
            <a:r>
              <a:rPr lang="en-US" sz="1800" dirty="0" smtClean="0"/>
              <a:t>categories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Focus </a:t>
            </a:r>
            <a:r>
              <a:rPr lang="en-US" sz="1800" dirty="0"/>
              <a:t>on incremental </a:t>
            </a:r>
            <a:r>
              <a:rPr lang="en-US" sz="1800" dirty="0" smtClean="0"/>
              <a:t>innovation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Follow </a:t>
            </a:r>
            <a:r>
              <a:rPr lang="en-US" sz="1800" dirty="0"/>
              <a:t>traditional, linear business planning </a:t>
            </a:r>
            <a:r>
              <a:rPr lang="en-US" sz="1800" dirty="0" smtClean="0"/>
              <a:t>models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en-GB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0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486941" y="1752306"/>
            <a:ext cx="4518836" cy="432926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“Starts with the end in mind” – identifies long-term opportunities and then “bridges back to the present</a:t>
            </a:r>
            <a:r>
              <a:rPr lang="en-US" sz="1800" dirty="0" smtClean="0"/>
              <a:t>”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/>
              <a:t>Assumes a rule-breaker (revolutionary) </a:t>
            </a:r>
            <a:r>
              <a:rPr lang="en-US" sz="1800" dirty="0" smtClean="0"/>
              <a:t>posture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Seeks </a:t>
            </a:r>
            <a:r>
              <a:rPr lang="en-US" sz="1800" dirty="0"/>
              <a:t>to create new competitive space/ playing </a:t>
            </a:r>
            <a:r>
              <a:rPr lang="en-US" sz="1800" dirty="0" smtClean="0"/>
              <a:t>fields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/>
              <a:t>Seeks breakthrough, disruptive innovation – while continuing to build the </a:t>
            </a:r>
            <a:r>
              <a:rPr lang="en-US" sz="1800" dirty="0" smtClean="0"/>
              <a:t>core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Marries </a:t>
            </a:r>
            <a:r>
              <a:rPr lang="en-US" sz="1800" dirty="0"/>
              <a:t>process discipline with creative </a:t>
            </a:r>
            <a:r>
              <a:rPr lang="en-US" sz="1800" dirty="0" smtClean="0"/>
              <a:t>inspiration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644922" y="882283"/>
            <a:ext cx="4041775" cy="982117"/>
          </a:xfrm>
        </p:spPr>
        <p:txBody>
          <a:bodyPr/>
          <a:lstStyle/>
          <a:p>
            <a:pPr algn="ctr"/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511" y="882284"/>
            <a:ext cx="3978430" cy="982116"/>
          </a:xfrm>
        </p:spPr>
        <p:txBody>
          <a:bodyPr>
            <a:normAutofit fontScale="77500" lnSpcReduction="20000"/>
          </a:bodyPr>
          <a:lstStyle/>
          <a:p>
            <a:pPr algn="ctr"/>
            <a:endParaRPr lang="cs-CZ" altLang="cs-CZ" sz="2000" dirty="0" smtClean="0">
              <a:latin typeface="Arial" panose="020B0604020202020204" pitchFamily="34" charset="0"/>
            </a:endParaRPr>
          </a:p>
          <a:p>
            <a:pPr algn="ctr"/>
            <a:endParaRPr lang="cs-CZ" altLang="cs-CZ" sz="2000" dirty="0">
              <a:latin typeface="Arial" panose="020B0604020202020204" pitchFamily="34" charset="0"/>
            </a:endParaRPr>
          </a:p>
          <a:p>
            <a:pPr algn="ctr"/>
            <a:r>
              <a:rPr lang="cs-CZ" altLang="cs-CZ" sz="2000" dirty="0" err="1" smtClean="0">
                <a:latin typeface="Arial" panose="020B0604020202020204" pitchFamily="34" charset="0"/>
              </a:rPr>
              <a:t>TRADITIONAL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APPROACHES</a:t>
            </a:r>
            <a:r>
              <a:rPr lang="cs-CZ" altLang="cs-CZ" sz="2000" dirty="0" smtClean="0">
                <a:latin typeface="Arial" panose="020B0604020202020204" pitchFamily="34" charset="0"/>
              </a:rPr>
              <a:t> TO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STRATEGY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algn="ctr"/>
            <a:endParaRPr lang="en-GB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54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BASIC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APPROACHES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INNOVATION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STRATEGY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CREATION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50528" y="73183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128" name="Zástupný symbol pro obsah 4"/>
          <p:cNvSpPr>
            <a:spLocks noGrp="1"/>
          </p:cNvSpPr>
          <p:nvPr>
            <p:ph sz="half" idx="2"/>
          </p:nvPr>
        </p:nvSpPr>
        <p:spPr>
          <a:xfrm>
            <a:off x="223284" y="1713281"/>
            <a:ext cx="4198251" cy="441288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Seek </a:t>
            </a:r>
            <a:r>
              <a:rPr lang="en-US" sz="1800" dirty="0"/>
              <a:t>input from obvious, traditional </a:t>
            </a:r>
            <a:r>
              <a:rPr lang="en-US" sz="1800" dirty="0" smtClean="0"/>
              <a:t>sources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Seek</a:t>
            </a:r>
            <a:r>
              <a:rPr lang="cs-CZ" sz="1800" dirty="0" smtClean="0"/>
              <a:t> </a:t>
            </a:r>
            <a:r>
              <a:rPr lang="cs-CZ" sz="1800" dirty="0" err="1" smtClean="0"/>
              <a:t>articulated</a:t>
            </a:r>
            <a:r>
              <a:rPr lang="cs-CZ" sz="1800" dirty="0" smtClean="0"/>
              <a:t> </a:t>
            </a:r>
            <a:r>
              <a:rPr lang="cs-CZ" sz="1800" dirty="0" err="1" smtClean="0"/>
              <a:t>consumer</a:t>
            </a:r>
            <a:r>
              <a:rPr lang="cs-CZ" sz="1800" dirty="0" smtClean="0"/>
              <a:t> </a:t>
            </a:r>
            <a:r>
              <a:rPr lang="cs-CZ" sz="1800" dirty="0" err="1" smtClean="0"/>
              <a:t>needs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Are technology </a:t>
            </a:r>
            <a:r>
              <a:rPr lang="cs-CZ" sz="1800" dirty="0" err="1" smtClean="0"/>
              <a:t>driven</a:t>
            </a:r>
            <a:r>
              <a:rPr lang="cs-CZ" sz="1800" dirty="0" smtClean="0"/>
              <a:t> (</a:t>
            </a:r>
            <a:r>
              <a:rPr lang="cs-CZ" sz="1800" dirty="0" err="1" smtClean="0"/>
              <a:t>seek</a:t>
            </a:r>
            <a:r>
              <a:rPr lang="cs-CZ" sz="1800" dirty="0" smtClean="0"/>
              <a:t> </a:t>
            </a:r>
            <a:r>
              <a:rPr lang="cs-CZ" sz="1800" dirty="0" err="1" smtClean="0"/>
              <a:t>consumer</a:t>
            </a:r>
            <a:r>
              <a:rPr lang="cs-CZ" sz="1800" dirty="0" smtClean="0"/>
              <a:t> </a:t>
            </a:r>
            <a:r>
              <a:rPr lang="cs-CZ" sz="1800" dirty="0" err="1" smtClean="0"/>
              <a:t>satisfaction</a:t>
            </a:r>
            <a:r>
              <a:rPr lang="cs-CZ" sz="1800" dirty="0" smtClean="0"/>
              <a:t>)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/>
              <a:t>May have a “one-size-fits-all” organizational model</a:t>
            </a:r>
            <a:endParaRPr lang="cs-CZ" sz="1800" dirty="0" smtClean="0"/>
          </a:p>
          <a:p>
            <a:pPr marL="0" indent="0">
              <a:buNone/>
            </a:pPr>
            <a:endParaRPr lang="en-GB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0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486941" y="1713280"/>
            <a:ext cx="4518836" cy="432926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“Seeks </a:t>
            </a:r>
            <a:r>
              <a:rPr lang="en-US" sz="1800" dirty="0"/>
              <a:t>inspiration from unconventional </a:t>
            </a:r>
            <a:r>
              <a:rPr lang="en-US" sz="1800" dirty="0" smtClean="0"/>
              <a:t>sources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/>
              <a:t>Seeks unarticulated consumer </a:t>
            </a:r>
            <a:r>
              <a:rPr lang="en-US" sz="1800" dirty="0" smtClean="0"/>
              <a:t>needs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/>
              <a:t>Is consumer-inspired (seeks consumer delight</a:t>
            </a:r>
            <a:r>
              <a:rPr lang="en-US" sz="1800" dirty="0" smtClean="0"/>
              <a:t>)</a:t>
            </a: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en-US" sz="1800" dirty="0" smtClean="0"/>
              <a:t>May </a:t>
            </a:r>
            <a:r>
              <a:rPr lang="en-US" sz="1800" dirty="0"/>
              <a:t>experiment with entrepreneurial “new venture” or other organizational structures</a:t>
            </a:r>
            <a:endParaRPr lang="en-GB" alt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644922" y="882283"/>
            <a:ext cx="4041775" cy="982117"/>
          </a:xfrm>
        </p:spPr>
        <p:txBody>
          <a:bodyPr/>
          <a:lstStyle/>
          <a:p>
            <a:pPr algn="ctr"/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511" y="882284"/>
            <a:ext cx="3978430" cy="982116"/>
          </a:xfrm>
        </p:spPr>
        <p:txBody>
          <a:bodyPr>
            <a:normAutofit fontScale="77500" lnSpcReduction="20000"/>
          </a:bodyPr>
          <a:lstStyle/>
          <a:p>
            <a:pPr algn="ctr"/>
            <a:endParaRPr lang="cs-CZ" altLang="cs-CZ" sz="2000" dirty="0" smtClean="0">
              <a:latin typeface="Arial" panose="020B0604020202020204" pitchFamily="34" charset="0"/>
            </a:endParaRPr>
          </a:p>
          <a:p>
            <a:pPr algn="ctr"/>
            <a:endParaRPr lang="cs-CZ" altLang="cs-CZ" sz="2000" dirty="0">
              <a:latin typeface="Arial" panose="020B0604020202020204" pitchFamily="34" charset="0"/>
            </a:endParaRPr>
          </a:p>
          <a:p>
            <a:pPr algn="ctr"/>
            <a:r>
              <a:rPr lang="cs-CZ" altLang="cs-CZ" sz="2000" dirty="0" err="1" smtClean="0">
                <a:latin typeface="Arial" panose="020B0604020202020204" pitchFamily="34" charset="0"/>
              </a:rPr>
              <a:t>TRADITIONAL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APPROACHES</a:t>
            </a:r>
            <a:r>
              <a:rPr lang="cs-CZ" altLang="cs-CZ" sz="2000" dirty="0" smtClean="0">
                <a:latin typeface="Arial" panose="020B0604020202020204" pitchFamily="34" charset="0"/>
              </a:rPr>
              <a:t> TO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STRATEGY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algn="ctr"/>
            <a:endParaRPr lang="en-GB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38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Breakthrough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/>
              <a:t>strategies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Breakthrough, </a:t>
            </a:r>
            <a:r>
              <a:rPr lang="en-US" dirty="0"/>
              <a:t>radical innovation - radically changes standard approaches to product features, technology, input materials, business </a:t>
            </a:r>
            <a:r>
              <a:rPr lang="en-US" dirty="0" smtClean="0"/>
              <a:t>models</a:t>
            </a:r>
            <a:endParaRPr lang="cs-CZ" dirty="0" smtClean="0"/>
          </a:p>
          <a:p>
            <a:pPr lvl="1"/>
            <a:r>
              <a:rPr lang="en-US" dirty="0" smtClean="0"/>
              <a:t>Blue </a:t>
            </a:r>
            <a:r>
              <a:rPr lang="en-US" dirty="0"/>
              <a:t>ocean </a:t>
            </a:r>
            <a:r>
              <a:rPr lang="en-US" dirty="0" smtClean="0"/>
              <a:t>strategy</a:t>
            </a:r>
            <a:endParaRPr lang="cs-CZ" dirty="0" smtClean="0"/>
          </a:p>
          <a:p>
            <a:pPr lvl="1"/>
            <a:r>
              <a:rPr lang="en-US" dirty="0" smtClean="0"/>
              <a:t>Strategy </a:t>
            </a:r>
            <a:r>
              <a:rPr lang="en-US" dirty="0"/>
              <a:t>fast </a:t>
            </a:r>
            <a:r>
              <a:rPr lang="en-US" dirty="0" smtClean="0"/>
              <a:t>second</a:t>
            </a:r>
            <a:endParaRPr lang="cs-CZ" dirty="0" smtClean="0"/>
          </a:p>
          <a:p>
            <a:pPr lvl="1"/>
            <a:r>
              <a:rPr lang="cs-CZ" dirty="0"/>
              <a:t>Open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/>
              <a:t>strategy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782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Blue </a:t>
            </a:r>
            <a:r>
              <a:rPr lang="cs-CZ" dirty="0" err="1"/>
              <a:t>ocean</a:t>
            </a:r>
            <a:r>
              <a:rPr lang="cs-CZ" dirty="0"/>
              <a:t> </a:t>
            </a:r>
            <a:r>
              <a:rPr lang="cs-CZ" dirty="0" err="1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Based on the creation of an elementally new space, usually given by a new product type that will generate new </a:t>
            </a:r>
            <a:r>
              <a:rPr lang="en-US" dirty="0" smtClean="0"/>
              <a:t>needs.</a:t>
            </a:r>
            <a:endParaRPr lang="cs-CZ" dirty="0" smtClean="0"/>
          </a:p>
          <a:p>
            <a:r>
              <a:rPr lang="en-US" dirty="0" smtClean="0"/>
              <a:t>It </a:t>
            </a:r>
            <a:r>
              <a:rPr lang="en-US" dirty="0"/>
              <a:t>does not focus on the distribution of existing markets, but on the creation of new demand and thus to deviate from the </a:t>
            </a:r>
            <a:r>
              <a:rPr lang="en-US" dirty="0" smtClean="0"/>
              <a:t>competition.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goal is not to focus on fighting each other, gaining market share at the expense of competition.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766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Differences between red and blue ocean strategies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978399"/>
              </p:ext>
            </p:extLst>
          </p:nvPr>
        </p:nvGraphicFramePr>
        <p:xfrm>
          <a:off x="457200" y="1600200"/>
          <a:ext cx="8229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Red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ocean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strategy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Blue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ocean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strategy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I</a:t>
                      </a:r>
                      <a:r>
                        <a:rPr lang="en-US" dirty="0" err="1" smtClean="0"/>
                        <a:t>ndustry</a:t>
                      </a:r>
                      <a:r>
                        <a:rPr lang="en-US" dirty="0" smtClean="0"/>
                        <a:t> boundaries are firmly defined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Attempting to perform better than an opponent, trying to gain a greater</a:t>
                      </a:r>
                      <a:r>
                        <a:rPr lang="cs-CZ" baseline="0" dirty="0" smtClean="0"/>
                        <a:t> </a:t>
                      </a:r>
                      <a:r>
                        <a:rPr lang="en-US" dirty="0" smtClean="0"/>
                        <a:t>share of the already existing demand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Reduce prospects for growth and profit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All today's non-existent sector and market space, which is not yet known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Opportunity for highly profitable growth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New concept, but new existence is not (e</a:t>
                      </a:r>
                      <a:r>
                        <a:rPr lang="cs-CZ" dirty="0" smtClean="0"/>
                        <a:t>.</a:t>
                      </a:r>
                      <a:r>
                        <a:rPr lang="en-US" dirty="0" smtClean="0"/>
                        <a:t>g</a:t>
                      </a:r>
                      <a:r>
                        <a:rPr lang="cs-CZ" dirty="0" smtClean="0"/>
                        <a:t>.</a:t>
                      </a:r>
                      <a:r>
                        <a:rPr lang="en-US" dirty="0" smtClean="0"/>
                        <a:t> smart phones)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Competition within an existing market space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Take advantage of existing demand and gain an edge over existing competitors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Choose between value and cost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Create sovereign market space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Disqualify your competitors from the game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Create a new demand and take advantage of it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Focus on the differentiation strategy and break the decision dilemma between value and cost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29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Scenarios 6 ways to determine the </a:t>
            </a:r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en-US" dirty="0" smtClean="0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Look through the alternative </a:t>
            </a:r>
            <a:r>
              <a:rPr lang="en-US" dirty="0" smtClean="0"/>
              <a:t>industry</a:t>
            </a:r>
            <a:endParaRPr lang="cs-CZ" dirty="0" smtClean="0"/>
          </a:p>
          <a:p>
            <a:r>
              <a:rPr lang="en-US" dirty="0" smtClean="0"/>
              <a:t>Looking </a:t>
            </a:r>
            <a:r>
              <a:rPr lang="en-US" dirty="0"/>
              <a:t>through strategic groups across industries (by price and </a:t>
            </a:r>
            <a:r>
              <a:rPr lang="en-US" dirty="0" smtClean="0"/>
              <a:t>performance)</a:t>
            </a:r>
            <a:endParaRPr lang="cs-CZ" dirty="0" smtClean="0"/>
          </a:p>
          <a:p>
            <a:r>
              <a:rPr lang="en-US" dirty="0" smtClean="0"/>
              <a:t>Look </a:t>
            </a:r>
            <a:r>
              <a:rPr lang="en-US" dirty="0"/>
              <a:t>through the customer </a:t>
            </a:r>
            <a:r>
              <a:rPr lang="en-US" dirty="0" smtClean="0"/>
              <a:t>chain</a:t>
            </a:r>
            <a:endParaRPr lang="cs-CZ" dirty="0" smtClean="0"/>
          </a:p>
          <a:p>
            <a:r>
              <a:rPr lang="en-US" dirty="0" smtClean="0"/>
              <a:t>Look </a:t>
            </a:r>
            <a:r>
              <a:rPr lang="en-US" dirty="0"/>
              <a:t>around through offers of complementary products and </a:t>
            </a:r>
            <a:r>
              <a:rPr lang="en-US" dirty="0" smtClean="0"/>
              <a:t>services</a:t>
            </a:r>
            <a:endParaRPr lang="cs-CZ" dirty="0" smtClean="0"/>
          </a:p>
          <a:p>
            <a:r>
              <a:rPr lang="en-US" dirty="0" smtClean="0"/>
              <a:t>Look </a:t>
            </a:r>
            <a:r>
              <a:rPr lang="en-US" dirty="0"/>
              <a:t>through functional or emotional challenges addressed to </a:t>
            </a:r>
            <a:r>
              <a:rPr lang="en-US" dirty="0" smtClean="0"/>
              <a:t>customers</a:t>
            </a:r>
            <a:endParaRPr lang="cs-CZ" dirty="0" smtClean="0"/>
          </a:p>
          <a:p>
            <a:r>
              <a:rPr lang="en-US" dirty="0" smtClean="0"/>
              <a:t>Looking </a:t>
            </a:r>
            <a:r>
              <a:rPr lang="en-US" dirty="0"/>
              <a:t>over time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990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Strategy</a:t>
            </a:r>
            <a:r>
              <a:rPr lang="cs-CZ" dirty="0"/>
              <a:t> fast second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Modern succession of succession </a:t>
            </a:r>
            <a:r>
              <a:rPr lang="en-US" dirty="0" smtClean="0"/>
              <a:t>strategy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principle is to quickly recognize the commercial potential of a successful pioneer and its radical innovation or product in the blue ocean of further innovation to </a:t>
            </a:r>
            <a:r>
              <a:rPr lang="en-US" dirty="0" smtClean="0"/>
              <a:t>improve</a:t>
            </a:r>
            <a:endParaRPr lang="cs-CZ" dirty="0" smtClean="0"/>
          </a:p>
          <a:p>
            <a:pPr lvl="1"/>
            <a:r>
              <a:rPr lang="en-US" dirty="0" smtClean="0"/>
              <a:t>Pioneering </a:t>
            </a:r>
            <a:r>
              <a:rPr lang="en-US" dirty="0"/>
              <a:t>strategy - the first on the market, primary production, the creation of a market from scratch, but a risk </a:t>
            </a:r>
            <a:r>
              <a:rPr lang="en-US" dirty="0" smtClean="0"/>
              <a:t>strategy</a:t>
            </a:r>
            <a:endParaRPr lang="cs-CZ" dirty="0" smtClean="0"/>
          </a:p>
          <a:p>
            <a:pPr lvl="1"/>
            <a:r>
              <a:rPr lang="en-US" dirty="0" smtClean="0"/>
              <a:t>Rapid </a:t>
            </a:r>
            <a:r>
              <a:rPr lang="en-US" dirty="0"/>
              <a:t>Second Strategy - based on the right timing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615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Fast second </a:t>
            </a:r>
            <a:r>
              <a:rPr lang="cs-CZ" dirty="0" err="1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good system for monitoring the market situation is </a:t>
            </a:r>
            <a:r>
              <a:rPr lang="en-US" dirty="0" smtClean="0"/>
              <a:t>necessary</a:t>
            </a:r>
            <a:endParaRPr lang="cs-CZ" dirty="0" smtClean="0"/>
          </a:p>
          <a:p>
            <a:r>
              <a:rPr lang="en-US" dirty="0" smtClean="0"/>
              <a:t>It 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en-US" dirty="0" smtClean="0"/>
              <a:t> </a:t>
            </a:r>
            <a:r>
              <a:rPr lang="en-US" dirty="0"/>
              <a:t>cost competition, product improvement, the second on the market must have production capacities, marketing, promotion, sales channels better than the </a:t>
            </a:r>
            <a:r>
              <a:rPr lang="en-US" dirty="0" smtClean="0"/>
              <a:t>pioneer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second one has to acquire new </a:t>
            </a:r>
            <a:r>
              <a:rPr lang="en-US" dirty="0" smtClean="0"/>
              <a:t>technology.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advantage is that it did not have to incur significant development costs, it does not risk the failure or entry costs of introducing the novelty to the market.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34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Steps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 (</a:t>
            </a:r>
            <a:r>
              <a:rPr lang="cs-CZ" dirty="0" err="1" smtClean="0"/>
              <a:t>objectives</a:t>
            </a:r>
            <a:r>
              <a:rPr lang="cs-CZ" dirty="0" smtClean="0"/>
              <a:t>,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(</a:t>
            </a:r>
            <a:r>
              <a:rPr lang="cs-CZ" dirty="0" err="1" smtClean="0"/>
              <a:t>external</a:t>
            </a:r>
            <a:r>
              <a:rPr lang="cs-CZ" dirty="0" smtClean="0"/>
              <a:t> and 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, </a:t>
            </a:r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innovate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endParaRPr lang="cs-CZ" dirty="0" smtClean="0"/>
          </a:p>
          <a:p>
            <a:pPr lvl="1"/>
            <a:r>
              <a:rPr lang="cs-CZ" dirty="0" err="1" smtClean="0"/>
              <a:t>Implementation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493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Closed innovation - Creating a new product is an internal affair of the </a:t>
            </a:r>
            <a:r>
              <a:rPr lang="en-US" dirty="0" smtClean="0"/>
              <a:t>company</a:t>
            </a:r>
            <a:endParaRPr lang="cs-CZ" dirty="0" smtClean="0"/>
          </a:p>
          <a:p>
            <a:r>
              <a:rPr lang="en-US" dirty="0" smtClean="0"/>
              <a:t>Open </a:t>
            </a:r>
            <a:r>
              <a:rPr lang="en-US" dirty="0"/>
              <a:t>Innovation - Involves various external resources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464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</a:t>
            </a:r>
            <a:r>
              <a:rPr lang="cs-CZ" dirty="0" err="1"/>
              <a:t>innovation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</a:t>
            </a:r>
            <a:r>
              <a:rPr lang="en-US" dirty="0" smtClean="0"/>
              <a:t>forms:</a:t>
            </a:r>
            <a:endParaRPr lang="cs-CZ" dirty="0" smtClean="0"/>
          </a:p>
          <a:p>
            <a:pPr lvl="1"/>
            <a:r>
              <a:rPr lang="en-US" dirty="0" smtClean="0"/>
              <a:t>Announcement </a:t>
            </a:r>
            <a:r>
              <a:rPr lang="en-US" dirty="0"/>
              <a:t>of the competition for </a:t>
            </a:r>
            <a:r>
              <a:rPr lang="en-US" dirty="0" smtClean="0"/>
              <a:t>ideas</a:t>
            </a:r>
            <a:endParaRPr lang="cs-CZ" dirty="0" smtClean="0"/>
          </a:p>
          <a:p>
            <a:pPr lvl="1"/>
            <a:r>
              <a:rPr lang="en-US" dirty="0" smtClean="0"/>
              <a:t>Involvement </a:t>
            </a:r>
            <a:r>
              <a:rPr lang="en-US" dirty="0"/>
              <a:t>of </a:t>
            </a:r>
            <a:r>
              <a:rPr lang="en-US" dirty="0" smtClean="0"/>
              <a:t>suppliers</a:t>
            </a:r>
            <a:endParaRPr lang="cs-CZ" dirty="0" smtClean="0"/>
          </a:p>
          <a:p>
            <a:pPr lvl="1"/>
            <a:r>
              <a:rPr lang="en-US" dirty="0" smtClean="0"/>
              <a:t>Involvement </a:t>
            </a:r>
            <a:r>
              <a:rPr lang="en-US" dirty="0"/>
              <a:t>of external actors in </a:t>
            </a:r>
            <a:r>
              <a:rPr lang="en-US" dirty="0" smtClean="0"/>
              <a:t>development</a:t>
            </a:r>
            <a:endParaRPr lang="cs-CZ" dirty="0" smtClean="0"/>
          </a:p>
          <a:p>
            <a:pPr lvl="1"/>
            <a:r>
              <a:rPr lang="en-US" dirty="0" smtClean="0"/>
              <a:t>Establishing </a:t>
            </a:r>
            <a:r>
              <a:rPr lang="en-US" dirty="0"/>
              <a:t>strategic partnerships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364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Advantages and Disadvantages of Open </a:t>
            </a:r>
            <a:r>
              <a:rPr lang="en-US" dirty="0" smtClean="0"/>
              <a:t>Innovation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831561"/>
              </p:ext>
            </p:extLst>
          </p:nvPr>
        </p:nvGraphicFramePr>
        <p:xfrm>
          <a:off x="457200" y="162880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2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advantages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disadvantages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Lower costs for new products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Integration of customers at an early stage of development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Expanding fans of ideas that would remain under the lid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Accelerating the creation of new products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Possibility of venture capital involvement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Revealing information that is not for sharing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Perhaps a loss of competitive advantage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Design new channels for communication with external entities - a software platform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Another model involving external entities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7876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Reverse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Reverse innovation is innovation created in conditions and with a focus on the low-developed market (in the developing world), and if proven to be in this market, it is modified and distributed to other </a:t>
            </a:r>
            <a:r>
              <a:rPr lang="en-US" dirty="0" smtClean="0"/>
              <a:t>markets</a:t>
            </a:r>
            <a:endParaRPr lang="cs-CZ" dirty="0" smtClean="0"/>
          </a:p>
          <a:p>
            <a:r>
              <a:rPr lang="en-US" dirty="0" smtClean="0"/>
              <a:t>Designed </a:t>
            </a:r>
            <a:r>
              <a:rPr lang="en-US" dirty="0"/>
              <a:t>for the local (development) market, it can be modified and refined for other markets, including advanced ones.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093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 smtClean="0">
                <a:latin typeface="Arial" pitchFamily="34" charset="0"/>
                <a:cs typeface="Arial" pitchFamily="34" charset="0"/>
              </a:rPr>
              <a:t>Innovation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strategy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50528" y="731837"/>
            <a:ext cx="84597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 err="1" smtClean="0">
                <a:latin typeface="Arial" panose="020B0604020202020204" pitchFamily="34" charset="0"/>
              </a:rPr>
              <a:t>FINANCING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OF </a:t>
            </a:r>
            <a:r>
              <a:rPr lang="cs-CZ" altLang="cs-CZ" sz="2400" b="1" dirty="0" err="1" smtClean="0">
                <a:latin typeface="Arial" panose="020B0604020202020204" pitchFamily="34" charset="0"/>
              </a:rPr>
              <a:t>INNOVATIONS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128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" y="1847460"/>
            <a:ext cx="4040188" cy="4563068"/>
          </a:xfrm>
          <a:ln>
            <a:solidFill>
              <a:srgbClr val="307871"/>
            </a:solidFill>
          </a:ln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ENTERPRISES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BANKS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JOINT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VENTURES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technology-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innov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ANGELS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wealthy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informal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investors</a:t>
            </a:r>
            <a:endParaRPr lang="en-GB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0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1847461"/>
            <a:ext cx="4041775" cy="4592250"/>
          </a:xfrm>
          <a:ln>
            <a:solidFill>
              <a:srgbClr val="30787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grants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tax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incentives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Grants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EU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Grants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FRAMEWORK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STRUCTURAL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FUNDS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645025" y="1183929"/>
            <a:ext cx="4041775" cy="924271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490538" y="1184275"/>
            <a:ext cx="4040187" cy="923925"/>
          </a:xfrm>
        </p:spPr>
        <p:txBody>
          <a:bodyPr/>
          <a:lstStyle/>
          <a:p>
            <a:pPr algn="ctr"/>
            <a:r>
              <a:rPr lang="cs-CZ" altLang="cs-CZ" dirty="0" err="1" smtClean="0">
                <a:latin typeface="Arial" panose="020B0604020202020204" pitchFamily="34" charset="0"/>
              </a:rPr>
              <a:t>PRIVATE</a:t>
            </a:r>
            <a:r>
              <a:rPr lang="cs-CZ" altLang="cs-CZ" dirty="0" smtClean="0">
                <a:latin typeface="Arial" panose="020B0604020202020204" pitchFamily="34" charset="0"/>
              </a:rPr>
              <a:t> </a:t>
            </a:r>
            <a:r>
              <a:rPr lang="cs-CZ" altLang="cs-CZ" dirty="0" err="1" smtClean="0">
                <a:latin typeface="Arial" panose="020B0604020202020204" pitchFamily="34" charset="0"/>
              </a:rPr>
              <a:t>SOURCES</a:t>
            </a:r>
            <a:endParaRPr lang="cs-CZ" altLang="cs-CZ" dirty="0" smtClean="0">
              <a:latin typeface="Arial" panose="020B0604020202020204" pitchFamily="34" charset="0"/>
            </a:endParaRPr>
          </a:p>
          <a:p>
            <a:pPr algn="ctr"/>
            <a:endParaRPr lang="en-GB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99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key attributes of the business plan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 vision, business plan specification, </a:t>
            </a:r>
            <a:r>
              <a:rPr lang="en-US" dirty="0" smtClean="0"/>
              <a:t>goals</a:t>
            </a:r>
            <a:endParaRPr lang="cs-CZ" dirty="0" smtClean="0"/>
          </a:p>
          <a:p>
            <a:r>
              <a:rPr lang="en-US" dirty="0" smtClean="0"/>
              <a:t>Product Specifications</a:t>
            </a:r>
            <a:endParaRPr lang="cs-CZ" dirty="0" smtClean="0"/>
          </a:p>
          <a:p>
            <a:r>
              <a:rPr lang="en-US" dirty="0" smtClean="0"/>
              <a:t>Market </a:t>
            </a:r>
            <a:r>
              <a:rPr lang="en-US" dirty="0"/>
              <a:t>positions (benchmarking </a:t>
            </a:r>
            <a:r>
              <a:rPr lang="en-US" dirty="0" smtClean="0"/>
              <a:t>studies)</a:t>
            </a:r>
            <a:endParaRPr lang="cs-CZ" dirty="0" smtClean="0"/>
          </a:p>
          <a:p>
            <a:r>
              <a:rPr lang="en-US" dirty="0" smtClean="0"/>
              <a:t>Human </a:t>
            </a:r>
            <a:r>
              <a:rPr lang="en-US" dirty="0"/>
              <a:t>Resources (Employee </a:t>
            </a:r>
            <a:r>
              <a:rPr lang="en-US" dirty="0" smtClean="0"/>
              <a:t>Competence)</a:t>
            </a:r>
            <a:endParaRPr lang="cs-CZ" dirty="0" smtClean="0"/>
          </a:p>
          <a:p>
            <a:r>
              <a:rPr lang="en-US" dirty="0" smtClean="0"/>
              <a:t>Operating </a:t>
            </a:r>
            <a:r>
              <a:rPr lang="en-US" dirty="0"/>
              <a:t>conditions (state of technology, intellectual </a:t>
            </a:r>
            <a:r>
              <a:rPr lang="en-US" dirty="0" smtClean="0"/>
              <a:t>property)</a:t>
            </a:r>
            <a:endParaRPr lang="cs-CZ" dirty="0" smtClean="0"/>
          </a:p>
          <a:p>
            <a:r>
              <a:rPr lang="en-US" dirty="0" smtClean="0"/>
              <a:t>Financial </a:t>
            </a:r>
            <a:r>
              <a:rPr lang="en-US" dirty="0"/>
              <a:t>Situation (Assets, Financial Flows)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5239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1800" b="1" cap="all" dirty="0" err="1">
                <a:latin typeface="Arial" panose="020B0604020202020204" pitchFamily="34" charset="0"/>
              </a:rPr>
              <a:t>Financing</a:t>
            </a:r>
            <a:r>
              <a:rPr lang="cs-CZ" altLang="cs-CZ" sz="1800" b="1" cap="all" dirty="0">
                <a:latin typeface="Arial" panose="020B0604020202020204" pitchFamily="34" charset="0"/>
              </a:rPr>
              <a:t> </a:t>
            </a:r>
            <a:r>
              <a:rPr lang="cs-CZ" altLang="cs-CZ" sz="1800" b="1" cap="all" dirty="0" err="1">
                <a:latin typeface="Arial" panose="020B0604020202020204" pitchFamily="34" charset="0"/>
              </a:rPr>
              <a:t>of</a:t>
            </a:r>
            <a:r>
              <a:rPr lang="cs-CZ" altLang="cs-CZ" sz="1800" b="1" cap="all" dirty="0">
                <a:latin typeface="Arial" panose="020B0604020202020204" pitchFamily="34" charset="0"/>
              </a:rPr>
              <a:t> </a:t>
            </a:r>
            <a:r>
              <a:rPr lang="cs-CZ" altLang="cs-CZ" sz="1800" b="1" cap="all" dirty="0" err="1">
                <a:latin typeface="Arial" panose="020B0604020202020204" pitchFamily="34" charset="0"/>
              </a:rPr>
              <a:t>innovations</a:t>
            </a:r>
            <a:endParaRPr lang="en-GB" altLang="cs-CZ" sz="1800" b="1" cap="all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372" y="1523366"/>
            <a:ext cx="6787849" cy="508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21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Financing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innovations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and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innovation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process</a:t>
            </a:r>
            <a:endParaRPr lang="en-GB" altLang="cs-CZ" sz="2400" b="1" cap="all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38138" y="1459389"/>
            <a:ext cx="847725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423" y="1319279"/>
            <a:ext cx="7261215" cy="544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42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文本框 42">
            <a:extLst>
              <a:ext uri="{FF2B5EF4-FFF2-40B4-BE49-F238E27FC236}">
                <a16:creationId xmlns:a16="http://schemas.microsoft.com/office/drawing/2014/main" id="{460835CC-9327-44D8-824A-471F56F36305}"/>
              </a:ext>
            </a:extLst>
          </p:cNvPr>
          <p:cNvSpPr txBox="1"/>
          <p:nvPr/>
        </p:nvSpPr>
        <p:spPr>
          <a:xfrm>
            <a:off x="945066" y="1389970"/>
            <a:ext cx="74768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endParaRPr lang="en-US" altLang="zh-CN" sz="150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pPr defTabSz="685800">
              <a:defRPr/>
            </a:pPr>
            <a:endParaRPr lang="en-US" altLang="zh-CN" sz="150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pPr defTabSz="685800">
              <a:defRPr/>
            </a:pPr>
            <a:endParaRPr lang="en-US" altLang="zh-CN" sz="210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  <a:ea typeface="等线" panose="02010600030101010101" pitchFamily="2" charset="-122"/>
            </a:endParaRPr>
          </a:p>
        </p:txBody>
      </p:sp>
      <p:graphicFrame>
        <p:nvGraphicFramePr>
          <p:cNvPr id="2" name="图示 1">
            <a:extLst>
              <a:ext uri="{FF2B5EF4-FFF2-40B4-BE49-F238E27FC236}">
                <a16:creationId xmlns:a16="http://schemas.microsoft.com/office/drawing/2014/main" id="{6EC18F8E-5CBD-4625-A55F-8C29A5514C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5340464"/>
              </p:ext>
            </p:extLst>
          </p:nvPr>
        </p:nvGraphicFramePr>
        <p:xfrm>
          <a:off x="1095412" y="1919404"/>
          <a:ext cx="6357125" cy="3980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CC20AA7D-155F-41B8-ABE2-DAE11645BBD8}"/>
              </a:ext>
            </a:extLst>
          </p:cNvPr>
          <p:cNvSpPr/>
          <p:nvPr/>
        </p:nvSpPr>
        <p:spPr>
          <a:xfrm>
            <a:off x="1" y="857250"/>
            <a:ext cx="9143999" cy="671743"/>
          </a:xfrm>
          <a:prstGeom prst="rect">
            <a:avLst/>
          </a:prstGeom>
          <a:solidFill>
            <a:srgbClr val="FACD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altLang="zh-CN" sz="3600" dirty="0" err="1" smtClean="0">
                <a:solidFill>
                  <a:schemeClr val="bg1"/>
                </a:solidFill>
              </a:rPr>
              <a:t>Innovation</a:t>
            </a:r>
            <a:r>
              <a:rPr lang="en-US" altLang="zh-CN" sz="3600" dirty="0" smtClean="0">
                <a:solidFill>
                  <a:schemeClr val="bg1"/>
                </a:solidFill>
              </a:rPr>
              <a:t> </a:t>
            </a:r>
            <a:r>
              <a:rPr lang="cs-CZ" altLang="zh-CN" sz="3600" dirty="0" smtClean="0">
                <a:solidFill>
                  <a:schemeClr val="bg1"/>
                </a:solidFill>
              </a:rPr>
              <a:t>management</a:t>
            </a:r>
            <a:endParaRPr lang="en-US" altLang="zh-CN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50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BASIC APPROACHES OF INNOVATIONS STRATEGY CREATION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Finding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customer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value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opportunities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0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Objective is to identify needs for: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ct val="50000"/>
              </a:spcAft>
            </a:pPr>
            <a:r>
              <a:rPr lang="cs-CZ" altLang="en-US" sz="2000" dirty="0" smtClean="0">
                <a:latin typeface="Arial" panose="020B0604020202020204" pitchFamily="34" charset="0"/>
              </a:rPr>
              <a:t>n</a:t>
            </a:r>
            <a:r>
              <a:rPr lang="en-US" altLang="en-US" sz="2000" dirty="0" err="1" smtClean="0">
                <a:latin typeface="Arial" panose="020B0604020202020204" pitchFamily="34" charset="0"/>
              </a:rPr>
              <a:t>ew</a:t>
            </a:r>
            <a:r>
              <a:rPr lang="en-US" altLang="en-US" sz="2000" dirty="0" smtClean="0">
                <a:latin typeface="Arial" panose="020B0604020202020204" pitchFamily="34" charset="0"/>
              </a:rPr>
              <a:t> products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ct val="50000"/>
              </a:spcAft>
            </a:pPr>
            <a:r>
              <a:rPr lang="cs-CZ" altLang="en-US" sz="2000" dirty="0" smtClean="0">
                <a:latin typeface="Arial" panose="020B0604020202020204" pitchFamily="34" charset="0"/>
              </a:rPr>
              <a:t>i</a:t>
            </a:r>
            <a:r>
              <a:rPr lang="en-US" altLang="en-US" sz="2000" dirty="0" err="1" smtClean="0">
                <a:latin typeface="Arial" panose="020B0604020202020204" pitchFamily="34" charset="0"/>
              </a:rPr>
              <a:t>mprovements</a:t>
            </a:r>
            <a:r>
              <a:rPr lang="en-US" altLang="en-US" sz="2000" dirty="0" smtClean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</a:rPr>
              <a:t>to existing </a:t>
            </a:r>
            <a:r>
              <a:rPr lang="en-US" altLang="en-US" sz="2000" dirty="0" smtClean="0">
                <a:latin typeface="Arial" panose="020B0604020202020204" pitchFamily="34" charset="0"/>
              </a:rPr>
              <a:t>products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ct val="50000"/>
              </a:spcAft>
            </a:pPr>
            <a:r>
              <a:rPr lang="cs-CZ" altLang="en-US" sz="2000" dirty="0" smtClean="0">
                <a:latin typeface="Arial" panose="020B0604020202020204" pitchFamily="34" charset="0"/>
              </a:rPr>
              <a:t>i</a:t>
            </a:r>
            <a:r>
              <a:rPr lang="en-US" altLang="en-US" sz="2000" dirty="0" err="1" smtClean="0">
                <a:latin typeface="Arial" panose="020B0604020202020204" pitchFamily="34" charset="0"/>
              </a:rPr>
              <a:t>mprovements</a:t>
            </a:r>
            <a:r>
              <a:rPr lang="en-US" altLang="en-US" sz="2000" dirty="0" smtClean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</a:rPr>
              <a:t>in production </a:t>
            </a:r>
            <a:r>
              <a:rPr lang="en-US" altLang="en-US" sz="2000" dirty="0" smtClean="0">
                <a:latin typeface="Arial" panose="020B0604020202020204" pitchFamily="34" charset="0"/>
              </a:rPr>
              <a:t>processes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cs-CZ" altLang="en-US" sz="2000" dirty="0" smtClean="0">
                <a:latin typeface="Arial" panose="020B0604020202020204" pitchFamily="34" charset="0"/>
              </a:rPr>
              <a:t>i</a:t>
            </a:r>
            <a:r>
              <a:rPr lang="en-US" altLang="en-US" sz="2000" dirty="0" err="1" smtClean="0">
                <a:latin typeface="Arial" panose="020B0604020202020204" pitchFamily="34" charset="0"/>
              </a:rPr>
              <a:t>mprovements</a:t>
            </a:r>
            <a:r>
              <a:rPr lang="en-US" altLang="en-US" sz="2000" dirty="0" smtClean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</a:rPr>
              <a:t>in supporting </a:t>
            </a:r>
            <a:r>
              <a:rPr lang="en-US" altLang="en-US" sz="2000" dirty="0" smtClean="0">
                <a:latin typeface="Arial" panose="020B0604020202020204" pitchFamily="34" charset="0"/>
              </a:rPr>
              <a:t>services</a:t>
            </a:r>
            <a:endParaRPr lang="cs-CZ" altLang="en-US" sz="2000" dirty="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</a:pPr>
            <a:endParaRPr lang="cs-CZ" altLang="en-US" sz="800" dirty="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cs-CZ" altLang="en-US" sz="2000" dirty="0" err="1">
                <a:latin typeface="Arial" panose="020B0604020202020204" pitchFamily="34" charset="0"/>
              </a:rPr>
              <a:t>c</a:t>
            </a:r>
            <a:r>
              <a:rPr lang="cs-CZ" altLang="en-US" sz="2000" dirty="0" err="1" smtClean="0">
                <a:latin typeface="Arial" panose="020B0604020202020204" pitchFamily="34" charset="0"/>
              </a:rPr>
              <a:t>reation</a:t>
            </a:r>
            <a:r>
              <a:rPr lang="cs-CZ" altLang="en-US" sz="2000" dirty="0" smtClean="0">
                <a:latin typeface="Arial" panose="020B0604020202020204" pitchFamily="34" charset="0"/>
              </a:rPr>
              <a:t> </a:t>
            </a:r>
            <a:r>
              <a:rPr lang="cs-CZ" altLang="en-US" sz="2000" dirty="0" err="1" smtClean="0">
                <a:latin typeface="Arial" panose="020B0604020202020204" pitchFamily="34" charset="0"/>
              </a:rPr>
              <a:t>of</a:t>
            </a:r>
            <a:r>
              <a:rPr lang="cs-CZ" altLang="en-US" sz="2000" dirty="0" smtClean="0">
                <a:latin typeface="Arial" panose="020B0604020202020204" pitchFamily="34" charset="0"/>
              </a:rPr>
              <a:t> </a:t>
            </a:r>
            <a:r>
              <a:rPr lang="cs-CZ" altLang="en-US" sz="2000" dirty="0" err="1" smtClean="0">
                <a:latin typeface="Arial" panose="020B0604020202020204" pitchFamily="34" charset="0"/>
              </a:rPr>
              <a:t>new</a:t>
            </a:r>
            <a:r>
              <a:rPr lang="cs-CZ" altLang="en-US" sz="2000" dirty="0" smtClean="0">
                <a:latin typeface="Arial" panose="020B0604020202020204" pitchFamily="34" charset="0"/>
              </a:rPr>
              <a:t> business </a:t>
            </a:r>
            <a:r>
              <a:rPr lang="cs-CZ" altLang="en-US" sz="2000" dirty="0" err="1" smtClean="0">
                <a:latin typeface="Arial" panose="020B0604020202020204" pitchFamily="34" charset="0"/>
              </a:rPr>
              <a:t>models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1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BASIC APPROACHES OF INNOVATIONS STRATEGY CREATION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7" y="1662082"/>
            <a:ext cx="84772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Finding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cusomer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value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opportunities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000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7" y="2200691"/>
            <a:ext cx="8459787" cy="460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50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BASIC APPROACHES OF INNOVATIONS STRATEGY CREATION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8" y="1742754"/>
            <a:ext cx="8114982" cy="492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3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Limiting factors for </a:t>
            </a:r>
            <a:r>
              <a:rPr lang="en-US" dirty="0" err="1" smtClean="0"/>
              <a:t>innovat</a:t>
            </a:r>
            <a:r>
              <a:rPr lang="cs-CZ" dirty="0" smtClean="0"/>
              <a:t>ion</a:t>
            </a:r>
            <a:r>
              <a:rPr lang="en-US" dirty="0" smtClean="0"/>
              <a:t> </a:t>
            </a:r>
            <a:r>
              <a:rPr lang="cs-CZ" dirty="0" err="1" smtClean="0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Innovative competence </a:t>
            </a:r>
            <a:r>
              <a:rPr lang="en-US" dirty="0"/>
              <a:t>(innovative experience, capabilities, </a:t>
            </a:r>
            <a:r>
              <a:rPr lang="en-US" dirty="0" smtClean="0"/>
              <a:t>capacities</a:t>
            </a:r>
            <a:r>
              <a:rPr lang="cs-CZ" dirty="0" smtClean="0"/>
              <a:t>, </a:t>
            </a:r>
            <a:r>
              <a:rPr lang="cs-CZ" dirty="0" err="1" smtClean="0"/>
              <a:t>skills</a:t>
            </a:r>
            <a:r>
              <a:rPr lang="cs-CZ" dirty="0" smtClean="0"/>
              <a:t>, </a:t>
            </a:r>
            <a:r>
              <a:rPr lang="cs-CZ" dirty="0" err="1" smtClean="0"/>
              <a:t>knowledge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b="1" dirty="0" smtClean="0"/>
              <a:t>Innovation </a:t>
            </a:r>
            <a:r>
              <a:rPr lang="en-US" b="1" dirty="0"/>
              <a:t>specification </a:t>
            </a:r>
            <a:r>
              <a:rPr lang="en-US" dirty="0"/>
              <a:t>(improvement or significant improvement or even a whole new product, </a:t>
            </a:r>
            <a:r>
              <a:rPr lang="en-US" dirty="0" smtClean="0"/>
              <a:t>technology)</a:t>
            </a:r>
            <a:endParaRPr lang="cs-CZ" dirty="0" smtClean="0"/>
          </a:p>
          <a:p>
            <a:r>
              <a:rPr lang="en-US" b="1" dirty="0" smtClean="0"/>
              <a:t>Innovation </a:t>
            </a:r>
            <a:r>
              <a:rPr lang="en-US" b="1" dirty="0"/>
              <a:t>management </a:t>
            </a:r>
            <a:r>
              <a:rPr lang="en-US" dirty="0"/>
              <a:t>(the definition of innovation - what to do, what </a:t>
            </a:r>
            <a:r>
              <a:rPr lang="en-US" dirty="0" smtClean="0"/>
              <a:t>problem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en-US" dirty="0" smtClean="0"/>
              <a:t> </a:t>
            </a:r>
            <a:r>
              <a:rPr lang="cs-CZ" dirty="0" err="1" smtClean="0"/>
              <a:t>solved</a:t>
            </a:r>
            <a:r>
              <a:rPr lang="en-US" dirty="0" smtClean="0"/>
              <a:t>, </a:t>
            </a:r>
            <a:r>
              <a:rPr lang="en-US" dirty="0"/>
              <a:t>the product or technology vision, and another sequence of activities leading to successful </a:t>
            </a:r>
            <a:r>
              <a:rPr lang="en-US" dirty="0" smtClean="0"/>
              <a:t>commercialization</a:t>
            </a:r>
            <a:r>
              <a:rPr lang="cs-CZ" dirty="0" smtClean="0"/>
              <a:t>, </a:t>
            </a:r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b="1" dirty="0" err="1" smtClean="0"/>
              <a:t>Investment</a:t>
            </a:r>
            <a:r>
              <a:rPr lang="cs-CZ" b="1" dirty="0" smtClean="0"/>
              <a:t> </a:t>
            </a:r>
            <a:r>
              <a:rPr lang="cs-CZ" b="1" dirty="0" err="1" smtClean="0"/>
              <a:t>spending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46651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Top management must create conditions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smtClean="0"/>
              <a:t>direction:</a:t>
            </a:r>
            <a:endParaRPr lang="cs-CZ" dirty="0" smtClean="0"/>
          </a:p>
          <a:p>
            <a:pPr lvl="1"/>
            <a:r>
              <a:rPr lang="en-US" dirty="0" smtClean="0"/>
              <a:t>Proactive </a:t>
            </a:r>
            <a:r>
              <a:rPr lang="en-US" dirty="0"/>
              <a:t>(creative) corporate </a:t>
            </a:r>
            <a:r>
              <a:rPr lang="en-US" dirty="0" smtClean="0"/>
              <a:t>culture</a:t>
            </a:r>
            <a:endParaRPr lang="cs-CZ" dirty="0" smtClean="0"/>
          </a:p>
          <a:p>
            <a:pPr lvl="1"/>
            <a:r>
              <a:rPr lang="en-US" dirty="0" smtClean="0"/>
              <a:t>Expenditure </a:t>
            </a:r>
            <a:r>
              <a:rPr lang="en-US" dirty="0"/>
              <a:t>on R &amp; </a:t>
            </a:r>
            <a:r>
              <a:rPr lang="en-US" dirty="0" smtClean="0"/>
              <a:t>D</a:t>
            </a:r>
            <a:endParaRPr lang="cs-CZ" dirty="0" smtClean="0"/>
          </a:p>
          <a:p>
            <a:pPr lvl="1"/>
            <a:r>
              <a:rPr lang="en-US" dirty="0" smtClean="0"/>
              <a:t>Efforts </a:t>
            </a:r>
            <a:r>
              <a:rPr lang="en-US" dirty="0"/>
              <a:t>to quickly commercialize </a:t>
            </a:r>
            <a:r>
              <a:rPr lang="en-US" dirty="0" smtClean="0"/>
              <a:t>innovations</a:t>
            </a:r>
            <a:endParaRPr lang="cs-CZ" dirty="0" smtClean="0"/>
          </a:p>
          <a:p>
            <a:pPr lvl="1"/>
            <a:r>
              <a:rPr lang="en-US" dirty="0" smtClean="0"/>
              <a:t>Innovation </a:t>
            </a:r>
            <a:r>
              <a:rPr lang="en-US" dirty="0"/>
              <a:t>chaining, innovation is seen as a continuous process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570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Identifying</a:t>
            </a:r>
            <a:r>
              <a:rPr lang="cs-CZ" dirty="0"/>
              <a:t> </a:t>
            </a:r>
            <a:r>
              <a:rPr lang="cs-CZ" dirty="0" err="1"/>
              <a:t>innovative</a:t>
            </a:r>
            <a:r>
              <a:rPr lang="cs-CZ" dirty="0"/>
              <a:t> </a:t>
            </a:r>
            <a:r>
              <a:rPr lang="cs-CZ" dirty="0" err="1"/>
              <a:t>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Changes in the structure of the </a:t>
            </a:r>
            <a:r>
              <a:rPr lang="en-US" b="1" dirty="0"/>
              <a:t>product portfolio</a:t>
            </a:r>
            <a:br>
              <a:rPr lang="en-US" b="1" dirty="0"/>
            </a:br>
            <a:r>
              <a:rPr lang="en-US" dirty="0"/>
              <a:t>radical - the introduction of new products, the creation of a new market space - a certain lead over the </a:t>
            </a:r>
            <a:r>
              <a:rPr lang="en-US" dirty="0" smtClean="0"/>
              <a:t>competition</a:t>
            </a:r>
            <a:endParaRPr lang="cs-CZ" dirty="0" smtClean="0"/>
          </a:p>
          <a:p>
            <a:r>
              <a:rPr lang="en-US" dirty="0" smtClean="0"/>
              <a:t>Others </a:t>
            </a:r>
            <a:r>
              <a:rPr lang="en-US" dirty="0"/>
              <a:t>- different product changes due to new customer requirements, adaptation to </a:t>
            </a:r>
            <a:r>
              <a:rPr lang="en-US" dirty="0" smtClean="0"/>
              <a:t>competition</a:t>
            </a:r>
            <a:endParaRPr lang="cs-CZ" dirty="0" smtClean="0"/>
          </a:p>
          <a:p>
            <a:r>
              <a:rPr lang="en-US" b="1" dirty="0" smtClean="0"/>
              <a:t>Technological </a:t>
            </a:r>
            <a:r>
              <a:rPr lang="en-US" b="1" dirty="0"/>
              <a:t>innovation </a:t>
            </a:r>
            <a:r>
              <a:rPr lang="en-US" dirty="0"/>
              <a:t>- introduction of new technologies, production facilities, </a:t>
            </a:r>
            <a:r>
              <a:rPr lang="en-US" dirty="0" smtClean="0"/>
              <a:t>processes</a:t>
            </a:r>
            <a:endParaRPr lang="cs-CZ" dirty="0" smtClean="0"/>
          </a:p>
          <a:p>
            <a:r>
              <a:rPr lang="en-US" dirty="0" smtClean="0"/>
              <a:t>Other </a:t>
            </a:r>
            <a:r>
              <a:rPr lang="en-US" dirty="0"/>
              <a:t>innovations - </a:t>
            </a:r>
            <a:r>
              <a:rPr lang="en-US" b="1" dirty="0"/>
              <a:t>organizational, marketing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323455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1271</Words>
  <Application>Microsoft Office PowerPoint</Application>
  <PresentationFormat>Předvádění na obrazovce (4:3)</PresentationFormat>
  <Paragraphs>206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宋体</vt:lpstr>
      <vt:lpstr>Arial</vt:lpstr>
      <vt:lpstr>Calibri</vt:lpstr>
      <vt:lpstr>等线</vt:lpstr>
      <vt:lpstr>Motiv sady Office</vt:lpstr>
      <vt:lpstr>Enterprise innovation strategy</vt:lpstr>
      <vt:lpstr>Innovation strategy</vt:lpstr>
      <vt:lpstr>Prezentace aplikace PowerPoint</vt:lpstr>
      <vt:lpstr>Prezentace aplikace PowerPoint</vt:lpstr>
      <vt:lpstr>Prezentace aplikace PowerPoint</vt:lpstr>
      <vt:lpstr>Prezentace aplikace PowerPoint</vt:lpstr>
      <vt:lpstr>Limiting factors for innovation strategy</vt:lpstr>
      <vt:lpstr>Top management must create conditions</vt:lpstr>
      <vt:lpstr>Identifying innovative goals</vt:lpstr>
      <vt:lpstr>Determining innovative strategies</vt:lpstr>
      <vt:lpstr>Innovative strategies</vt:lpstr>
      <vt:lpstr>Prezentace aplikace PowerPoint</vt:lpstr>
      <vt:lpstr>Prezentace aplikace PowerPoint</vt:lpstr>
      <vt:lpstr>Breakthrough innovation strategies</vt:lpstr>
      <vt:lpstr>Blue ocean strategy</vt:lpstr>
      <vt:lpstr>Differences between red and blue ocean strategies</vt:lpstr>
      <vt:lpstr>Scenarios 6 ways to determine the innovation strategy</vt:lpstr>
      <vt:lpstr>Strategy fast second</vt:lpstr>
      <vt:lpstr>Fast second strategy</vt:lpstr>
      <vt:lpstr>Open innovation strategy</vt:lpstr>
      <vt:lpstr>Open innovation</vt:lpstr>
      <vt:lpstr>Advantages and Disadvantages of Open Innovation</vt:lpstr>
      <vt:lpstr>Reverse Innovation Strategy</vt:lpstr>
      <vt:lpstr>Prezentace aplikace PowerPoint</vt:lpstr>
      <vt:lpstr>The key attributes of the business plan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Podniková inovační strategie</dc:title>
  <dc:creator>rylkova</dc:creator>
  <cp:lastModifiedBy>ryl0001</cp:lastModifiedBy>
  <cp:revision>89</cp:revision>
  <cp:lastPrinted>2021-01-07T11:52:58Z</cp:lastPrinted>
  <dcterms:created xsi:type="dcterms:W3CDTF">2017-12-28T15:54:17Z</dcterms:created>
  <dcterms:modified xsi:type="dcterms:W3CDTF">2021-05-26T09:26:35Z</dcterms:modified>
</cp:coreProperties>
</file>