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8"/>
  </p:handoutMasterIdLst>
  <p:sldIdLst>
    <p:sldId id="256" r:id="rId2"/>
    <p:sldId id="261" r:id="rId3"/>
    <p:sldId id="262" r:id="rId4"/>
    <p:sldId id="260" r:id="rId5"/>
    <p:sldId id="265" r:id="rId6"/>
    <p:sldId id="263" r:id="rId7"/>
  </p:sldIdLst>
  <p:sldSz cx="12192000" cy="6858000"/>
  <p:notesSz cx="6669088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2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6079E-178B-426C-BF62-C10C9C97D7FE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B5C468-1B39-4000-B9E0-5FB2774D5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8163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7028-54CF-4833-9B9C-E0ED5CAB6D34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8624831-4D8D-4193-8FE7-0C6E1BA340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121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7028-54CF-4833-9B9C-E0ED5CAB6D34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8624831-4D8D-4193-8FE7-0C6E1BA340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086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7028-54CF-4833-9B9C-E0ED5CAB6D34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8624831-4D8D-4193-8FE7-0C6E1BA34006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267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7028-54CF-4833-9B9C-E0ED5CAB6D34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624831-4D8D-4193-8FE7-0C6E1BA340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77677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7028-54CF-4833-9B9C-E0ED5CAB6D34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624831-4D8D-4193-8FE7-0C6E1BA34006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9546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7028-54CF-4833-9B9C-E0ED5CAB6D34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624831-4D8D-4193-8FE7-0C6E1BA340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24657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7028-54CF-4833-9B9C-E0ED5CAB6D34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4831-4D8D-4193-8FE7-0C6E1BA340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13871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7028-54CF-4833-9B9C-E0ED5CAB6D34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4831-4D8D-4193-8FE7-0C6E1BA340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315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7028-54CF-4833-9B9C-E0ED5CAB6D34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4831-4D8D-4193-8FE7-0C6E1BA340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957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7028-54CF-4833-9B9C-E0ED5CAB6D34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8624831-4D8D-4193-8FE7-0C6E1BA340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952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7028-54CF-4833-9B9C-E0ED5CAB6D34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8624831-4D8D-4193-8FE7-0C6E1BA340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3017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7028-54CF-4833-9B9C-E0ED5CAB6D34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8624831-4D8D-4193-8FE7-0C6E1BA340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027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7028-54CF-4833-9B9C-E0ED5CAB6D34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4831-4D8D-4193-8FE7-0C6E1BA340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222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7028-54CF-4833-9B9C-E0ED5CAB6D34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4831-4D8D-4193-8FE7-0C6E1BA340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9656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7028-54CF-4833-9B9C-E0ED5CAB6D34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4831-4D8D-4193-8FE7-0C6E1BA340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1159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7028-54CF-4833-9B9C-E0ED5CAB6D34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624831-4D8D-4193-8FE7-0C6E1BA340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1734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27028-54CF-4833-9B9C-E0ED5CAB6D34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8624831-4D8D-4193-8FE7-0C6E1BA340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8685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youtube.com/watch?v=9KAfkBR1Tb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Managing</a:t>
            </a:r>
            <a:r>
              <a:rPr lang="cs-CZ" dirty="0" smtClean="0"/>
              <a:t> </a:t>
            </a:r>
            <a:r>
              <a:rPr lang="cs-CZ" dirty="0" err="1" smtClean="0"/>
              <a:t>Innovation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Žaneta </a:t>
            </a:r>
            <a:r>
              <a:rPr lang="cs-CZ" dirty="0" err="1" smtClean="0"/>
              <a:t>Rylková</a:t>
            </a:r>
            <a:r>
              <a:rPr lang="cs-CZ" dirty="0" smtClean="0"/>
              <a:t>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4119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Innovation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dirty="0" smtClean="0"/>
          </a:p>
          <a:p>
            <a:r>
              <a:rPr lang="cs-CZ" sz="2400" dirty="0" smtClean="0"/>
              <a:t>„</a:t>
            </a:r>
            <a:r>
              <a:rPr lang="cs-CZ" sz="2400" dirty="0" err="1" smtClean="0"/>
              <a:t>Innovation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transformation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knowledge</a:t>
            </a:r>
            <a:r>
              <a:rPr lang="cs-CZ" sz="2400" dirty="0" smtClean="0"/>
              <a:t> </a:t>
            </a:r>
            <a:r>
              <a:rPr lang="cs-CZ" sz="2400" dirty="0" err="1" smtClean="0"/>
              <a:t>into</a:t>
            </a:r>
            <a:r>
              <a:rPr lang="cs-CZ" sz="2400" dirty="0" smtClean="0"/>
              <a:t> </a:t>
            </a:r>
            <a:r>
              <a:rPr lang="cs-CZ" sz="2400" dirty="0" err="1" smtClean="0"/>
              <a:t>money</a:t>
            </a:r>
            <a:r>
              <a:rPr lang="cs-CZ" sz="2400" dirty="0" smtClean="0"/>
              <a:t>.“ </a:t>
            </a:r>
            <a:r>
              <a:rPr lang="cs-CZ" sz="2400" dirty="0" err="1" smtClean="0"/>
              <a:t>Geof</a:t>
            </a:r>
            <a:r>
              <a:rPr lang="cs-CZ" sz="2400" dirty="0" smtClean="0"/>
              <a:t> Nicholson</a:t>
            </a:r>
          </a:p>
          <a:p>
            <a:endParaRPr lang="cs-CZ" sz="2400" dirty="0"/>
          </a:p>
          <a:p>
            <a:r>
              <a:rPr lang="cs-CZ" altLang="cs-CZ" sz="2400" u="sng" dirty="0">
                <a:hlinkClick r:id="rId2"/>
              </a:rPr>
              <a:t>https://www.youtube.com/watch?v=9KAfkBR1TbM</a:t>
            </a:r>
            <a:endParaRPr lang="cs-CZ" altLang="cs-CZ" sz="2400" dirty="0"/>
          </a:p>
          <a:p>
            <a:endParaRPr lang="cs-CZ" sz="2400" dirty="0" smtClean="0"/>
          </a:p>
          <a:p>
            <a:endParaRPr lang="cs-CZ" dirty="0"/>
          </a:p>
        </p:txBody>
      </p:sp>
      <p:pic>
        <p:nvPicPr>
          <p:cNvPr id="4" name="Picture 2" descr="https://qtxasset.com/cfoinnovation/field/field_images/story/3M_Post-It.jpg?i.59A8d83gv8MwAgSAuTysNTMRUAEVA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4051" y="319087"/>
            <a:ext cx="1933575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8118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Waves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Innovation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</a:t>
            </a:r>
            <a:r>
              <a:rPr lang="cs-CZ" dirty="0" err="1" smtClean="0"/>
              <a:t>wave</a:t>
            </a:r>
            <a:r>
              <a:rPr lang="cs-CZ" dirty="0" smtClean="0"/>
              <a:t>: 1785 – 1845</a:t>
            </a:r>
          </a:p>
          <a:p>
            <a:r>
              <a:rPr lang="cs-CZ" dirty="0" smtClean="0"/>
              <a:t>2. </a:t>
            </a:r>
            <a:r>
              <a:rPr lang="cs-CZ" dirty="0" err="1" smtClean="0"/>
              <a:t>wave</a:t>
            </a:r>
            <a:r>
              <a:rPr lang="cs-CZ" dirty="0" smtClean="0"/>
              <a:t>: 1845 – 1900</a:t>
            </a:r>
          </a:p>
          <a:p>
            <a:r>
              <a:rPr lang="cs-CZ" dirty="0" smtClean="0"/>
              <a:t>3. </a:t>
            </a:r>
            <a:r>
              <a:rPr lang="cs-CZ" dirty="0" err="1" smtClean="0"/>
              <a:t>wave</a:t>
            </a:r>
            <a:r>
              <a:rPr lang="cs-CZ" dirty="0" smtClean="0"/>
              <a:t>: 1900 – 1950</a:t>
            </a:r>
          </a:p>
          <a:p>
            <a:r>
              <a:rPr lang="cs-CZ" dirty="0" smtClean="0"/>
              <a:t>4. </a:t>
            </a:r>
            <a:r>
              <a:rPr lang="cs-CZ" dirty="0" err="1" smtClean="0"/>
              <a:t>wave</a:t>
            </a:r>
            <a:r>
              <a:rPr lang="cs-CZ" dirty="0" smtClean="0"/>
              <a:t>: 1950 – 1990</a:t>
            </a:r>
          </a:p>
          <a:p>
            <a:r>
              <a:rPr lang="cs-CZ" dirty="0" smtClean="0"/>
              <a:t>5. </a:t>
            </a:r>
            <a:r>
              <a:rPr lang="cs-CZ" dirty="0" err="1" smtClean="0"/>
              <a:t>wave</a:t>
            </a:r>
            <a:r>
              <a:rPr lang="cs-CZ" dirty="0" smtClean="0"/>
              <a:t>: 1990 – 2020</a:t>
            </a:r>
          </a:p>
          <a:p>
            <a:r>
              <a:rPr lang="cs-CZ" dirty="0" smtClean="0"/>
              <a:t>6. </a:t>
            </a:r>
            <a:r>
              <a:rPr lang="cs-CZ" dirty="0" err="1" smtClean="0"/>
              <a:t>wave</a:t>
            </a:r>
            <a:r>
              <a:rPr lang="cs-CZ" dirty="0" smtClean="0"/>
              <a:t>: 2020 - ? (</a:t>
            </a:r>
            <a:r>
              <a:rPr lang="cs-CZ" dirty="0" err="1" smtClean="0"/>
              <a:t>continuous</a:t>
            </a:r>
            <a:r>
              <a:rPr lang="cs-CZ" dirty="0" smtClean="0"/>
              <a:t> </a:t>
            </a:r>
            <a:r>
              <a:rPr lang="cs-CZ" dirty="0" err="1" smtClean="0"/>
              <a:t>development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mobile </a:t>
            </a:r>
            <a:r>
              <a:rPr lang="cs-CZ" dirty="0" err="1" smtClean="0"/>
              <a:t>technologies</a:t>
            </a:r>
            <a:r>
              <a:rPr lang="cs-CZ" dirty="0" smtClean="0"/>
              <a:t>, </a:t>
            </a:r>
            <a:r>
              <a:rPr lang="cs-CZ" dirty="0" err="1" smtClean="0"/>
              <a:t>Cloud</a:t>
            </a:r>
            <a:r>
              <a:rPr lang="cs-CZ" dirty="0" smtClean="0"/>
              <a:t> IT </a:t>
            </a:r>
            <a:r>
              <a:rPr lang="cs-CZ" dirty="0" err="1" smtClean="0"/>
              <a:t>domain</a:t>
            </a:r>
            <a:r>
              <a:rPr lang="cs-CZ" dirty="0" smtClean="0"/>
              <a:t>, „</a:t>
            </a:r>
            <a:r>
              <a:rPr lang="cs-CZ" dirty="0" err="1" smtClean="0"/>
              <a:t>The</a:t>
            </a:r>
            <a:r>
              <a:rPr lang="cs-CZ" dirty="0" smtClean="0"/>
              <a:t> Internet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Everything</a:t>
            </a:r>
            <a:r>
              <a:rPr lang="cs-CZ" dirty="0" smtClean="0"/>
              <a:t>“, </a:t>
            </a:r>
            <a:r>
              <a:rPr lang="cs-CZ" dirty="0" err="1"/>
              <a:t>A</a:t>
            </a:r>
            <a:r>
              <a:rPr lang="cs-CZ" dirty="0" err="1" smtClean="0"/>
              <a:t>rtificial</a:t>
            </a:r>
            <a:r>
              <a:rPr lang="cs-CZ" dirty="0" smtClean="0"/>
              <a:t> </a:t>
            </a:r>
            <a:r>
              <a:rPr lang="cs-CZ" dirty="0" err="1"/>
              <a:t>I</a:t>
            </a:r>
            <a:r>
              <a:rPr lang="cs-CZ" dirty="0" err="1" smtClean="0"/>
              <a:t>ntelligence</a:t>
            </a:r>
            <a:r>
              <a:rPr lang="cs-CZ" dirty="0" smtClean="0"/>
              <a:t>, </a:t>
            </a:r>
            <a:r>
              <a:rPr lang="cs-CZ" dirty="0" err="1" smtClean="0"/>
              <a:t>robots</a:t>
            </a:r>
            <a:r>
              <a:rPr lang="cs-CZ" dirty="0" smtClean="0"/>
              <a:t>, </a:t>
            </a:r>
            <a:r>
              <a:rPr lang="cs-CZ" dirty="0" err="1" smtClean="0"/>
              <a:t>digital</a:t>
            </a:r>
            <a:r>
              <a:rPr lang="cs-CZ" dirty="0" smtClean="0"/>
              <a:t> </a:t>
            </a:r>
            <a:r>
              <a:rPr lang="cs-CZ" dirty="0" err="1" smtClean="0"/>
              <a:t>age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6246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Waves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Innovation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495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0725" y="228600"/>
            <a:ext cx="9513887" cy="1676400"/>
          </a:xfrm>
        </p:spPr>
        <p:txBody>
          <a:bodyPr>
            <a:normAutofit fontScale="90000"/>
          </a:bodyPr>
          <a:lstStyle/>
          <a:p>
            <a:r>
              <a:rPr lang="cs-CZ" sz="3200" dirty="0"/>
              <a:t>S</a:t>
            </a:r>
            <a:r>
              <a:rPr lang="en-US" sz="3200" dirty="0" err="1" smtClean="0"/>
              <a:t>tarting</a:t>
            </a:r>
            <a:r>
              <a:rPr lang="en-US" sz="3200" dirty="0" smtClean="0"/>
              <a:t> </a:t>
            </a:r>
            <a:r>
              <a:rPr lang="en-US" sz="3200" dirty="0"/>
              <a:t>points for competitiveness are seen in the following tasks </a:t>
            </a:r>
            <a:r>
              <a:rPr lang="en-US" sz="3200" dirty="0" smtClean="0"/>
              <a:t>according </a:t>
            </a:r>
            <a:r>
              <a:rPr lang="en-US" sz="3200" dirty="0"/>
              <a:t>to </a:t>
            </a:r>
            <a:r>
              <a:rPr lang="en-US" sz="3100" dirty="0"/>
              <a:t>The </a:t>
            </a:r>
            <a:r>
              <a:rPr lang="en-US" sz="3100" dirty="0" err="1"/>
              <a:t>Organisation</a:t>
            </a:r>
            <a:r>
              <a:rPr lang="en-US" sz="3100" dirty="0"/>
              <a:t> for Economic Co-operation and </a:t>
            </a:r>
            <a:r>
              <a:rPr lang="en-US" sz="3100" dirty="0" smtClean="0"/>
              <a:t>Development</a:t>
            </a:r>
            <a:r>
              <a:rPr lang="cs-CZ" sz="3100" dirty="0" smtClean="0"/>
              <a:t> (</a:t>
            </a:r>
            <a:r>
              <a:rPr lang="en-US" sz="3200" dirty="0" smtClean="0"/>
              <a:t>OECD</a:t>
            </a:r>
            <a:r>
              <a:rPr lang="en-US" sz="3200" dirty="0"/>
              <a:t>):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pPr marL="0" indent="0">
              <a:buNone/>
            </a:pPr>
            <a:r>
              <a:rPr lang="en-US" sz="2400" dirty="0"/>
              <a:t>Evaluation of competitiveness in the form </a:t>
            </a:r>
            <a:r>
              <a:rPr lang="cs-CZ" sz="2400" dirty="0" smtClean="0"/>
              <a:t>OECD </a:t>
            </a:r>
            <a:r>
              <a:rPr lang="cs-CZ" sz="2400" dirty="0" err="1" smtClean="0"/>
              <a:t>competitiveness</a:t>
            </a:r>
            <a:r>
              <a:rPr lang="cs-CZ" sz="2400" dirty="0" smtClean="0"/>
              <a:t> </a:t>
            </a:r>
            <a:r>
              <a:rPr lang="cs-CZ" sz="2400" dirty="0" err="1" smtClean="0"/>
              <a:t>indicators</a:t>
            </a:r>
            <a:r>
              <a:rPr lang="cs-CZ" sz="2400" dirty="0" smtClean="0"/>
              <a:t> </a:t>
            </a:r>
            <a:r>
              <a:rPr lang="cs-CZ" sz="2400" dirty="0" err="1" smtClean="0"/>
              <a:t>platform</a:t>
            </a:r>
            <a:r>
              <a:rPr lang="cs-CZ" sz="2400" dirty="0" smtClean="0"/>
              <a:t> (OCIP)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8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Product innovation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Which</a:t>
            </a:r>
            <a:r>
              <a:rPr lang="cs-CZ" altLang="en-US" smtClean="0"/>
              <a:t> product</a:t>
            </a:r>
            <a:r>
              <a:rPr lang="en-US" altLang="en-US" smtClean="0"/>
              <a:t> features can influence the product changes</a:t>
            </a:r>
            <a:r>
              <a:rPr lang="cs-CZ" altLang="en-US" smtClean="0"/>
              <a:t>, design</a:t>
            </a:r>
            <a:r>
              <a:rPr lang="en-US" altLang="en-US" smtClean="0"/>
              <a:t>, innovation and development</a:t>
            </a:r>
            <a:endParaRPr lang="cs-CZ" altLang="en-US" smtClean="0"/>
          </a:p>
          <a:p>
            <a:r>
              <a:rPr lang="cs-CZ" altLang="cs-CZ" b="1" smtClean="0"/>
              <a:t>Factors that influence product development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70554326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44</TotalTime>
  <Words>155</Words>
  <Application>Microsoft Office PowerPoint</Application>
  <PresentationFormat>Širokoúhlá obrazovka</PresentationFormat>
  <Paragraphs>24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Stébla</vt:lpstr>
      <vt:lpstr>Managing Innovation</vt:lpstr>
      <vt:lpstr>Innovation</vt:lpstr>
      <vt:lpstr>Waves of Innovation</vt:lpstr>
      <vt:lpstr>Waves of Innovation</vt:lpstr>
      <vt:lpstr>Starting points for competitiveness are seen in the following tasks according to The Organisation for Economic Co-operation and Development (OECD):</vt:lpstr>
      <vt:lpstr>Product innovation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cycles</dc:title>
  <dc:creator>ryl0001</dc:creator>
  <cp:lastModifiedBy>ryl0001</cp:lastModifiedBy>
  <cp:revision>11</cp:revision>
  <cp:lastPrinted>2021-01-07T12:16:34Z</cp:lastPrinted>
  <dcterms:created xsi:type="dcterms:W3CDTF">2020-02-10T14:30:54Z</dcterms:created>
  <dcterms:modified xsi:type="dcterms:W3CDTF">2021-05-26T09:35:50Z</dcterms:modified>
</cp:coreProperties>
</file>