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57" r:id="rId3"/>
    <p:sldId id="263" r:id="rId4"/>
    <p:sldId id="264" r:id="rId5"/>
    <p:sldId id="265" r:id="rId6"/>
    <p:sldId id="262" r:id="rId7"/>
    <p:sldId id="269" r:id="rId8"/>
    <p:sldId id="266" r:id="rId9"/>
    <p:sldId id="267" r:id="rId10"/>
    <p:sldId id="268" r:id="rId11"/>
  </p:sldIdLst>
  <p:sldSz cx="12192000" cy="6858000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92" d="100"/>
          <a:sy n="92" d="100"/>
        </p:scale>
        <p:origin x="77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9CD4B-F49A-4C9B-B5D7-397923517823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A0178-FFC6-47AA-B321-C598C4E224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97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848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198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6896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067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0508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9606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3313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68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3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468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220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614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22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13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397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561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7122F-1059-47C4-83B6-ECD576A6689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32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Seminar</a:t>
            </a:r>
            <a:r>
              <a:rPr lang="cs-CZ" dirty="0" smtClean="0"/>
              <a:t> 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9609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Selection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technological</a:t>
            </a:r>
            <a:r>
              <a:rPr lang="cs-CZ" dirty="0" smtClean="0"/>
              <a:t> </a:t>
            </a:r>
            <a:r>
              <a:rPr lang="cs-CZ" smtClean="0"/>
              <a:t>process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83327" y="2133600"/>
            <a:ext cx="9821285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7200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170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Innovation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Types of innovations according to the Oslo Manual (2005)</a:t>
            </a:r>
          </a:p>
          <a:p>
            <a:pPr fontAlgn="base"/>
            <a:r>
              <a:rPr lang="en-US" dirty="0"/>
              <a:t>Innovation process (pre-innovation, innovation, post-innovation phase)</a:t>
            </a:r>
          </a:p>
          <a:p>
            <a:pPr fontAlgn="base"/>
            <a:r>
              <a:rPr lang="en-US" dirty="0"/>
              <a:t>Factors limiting the innovation </a:t>
            </a:r>
            <a:r>
              <a:rPr lang="en-US" dirty="0" smtClean="0"/>
              <a:t>process</a:t>
            </a:r>
            <a:endParaRPr lang="cs-CZ" dirty="0" smtClean="0"/>
          </a:p>
          <a:p>
            <a:pPr fontAlgn="base"/>
            <a:r>
              <a:rPr lang="cs-CZ" dirty="0" err="1" smtClean="0"/>
              <a:t>Selection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technological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endParaRPr lang="en-US" dirty="0"/>
          </a:p>
          <a:p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2907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Innovation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r>
              <a:rPr lang="cs-CZ" dirty="0" smtClean="0"/>
              <a:t> – </a:t>
            </a:r>
            <a:r>
              <a:rPr lang="cs-CZ" dirty="0" err="1" smtClean="0"/>
              <a:t>pre-innovation</a:t>
            </a:r>
            <a:r>
              <a:rPr lang="cs-CZ" dirty="0" smtClean="0"/>
              <a:t> </a:t>
            </a:r>
            <a:r>
              <a:rPr lang="cs-CZ" dirty="0" err="1" smtClean="0"/>
              <a:t>phase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91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Innovation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r>
              <a:rPr lang="cs-CZ" dirty="0" smtClean="0"/>
              <a:t> – </a:t>
            </a:r>
            <a:r>
              <a:rPr lang="cs-CZ" dirty="0" err="1" smtClean="0"/>
              <a:t>innovation</a:t>
            </a:r>
            <a:r>
              <a:rPr lang="cs-CZ" dirty="0" smtClean="0"/>
              <a:t> </a:t>
            </a:r>
            <a:r>
              <a:rPr lang="cs-CZ" dirty="0" err="1" smtClean="0"/>
              <a:t>phase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36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Innovation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r>
              <a:rPr lang="cs-CZ" dirty="0" smtClean="0"/>
              <a:t> – post-</a:t>
            </a:r>
            <a:r>
              <a:rPr lang="cs-CZ" dirty="0" err="1" smtClean="0"/>
              <a:t>innovation</a:t>
            </a:r>
            <a:r>
              <a:rPr lang="cs-CZ" dirty="0" smtClean="0"/>
              <a:t> </a:t>
            </a:r>
            <a:r>
              <a:rPr lang="cs-CZ" dirty="0" err="1" smtClean="0"/>
              <a:t>phase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51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Innovation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Innovations affect sales, profit, costs, profitability.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9966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Factors</a:t>
            </a:r>
            <a:r>
              <a:rPr lang="cs-CZ" dirty="0" smtClean="0"/>
              <a:t> </a:t>
            </a:r>
            <a:r>
              <a:rPr lang="cs-CZ" dirty="0" err="1" smtClean="0"/>
              <a:t>limiting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innovation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9153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Selection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technological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to </a:t>
            </a:r>
            <a:r>
              <a:rPr lang="cs-CZ" dirty="0" err="1" smtClean="0"/>
              <a:t>select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dirty="0" err="1" smtClean="0"/>
              <a:t>efficient</a:t>
            </a:r>
            <a:r>
              <a:rPr lang="cs-CZ" dirty="0" smtClean="0"/>
              <a:t> </a:t>
            </a:r>
            <a:r>
              <a:rPr lang="cs-CZ" dirty="0" err="1" smtClean="0"/>
              <a:t>technological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annual</a:t>
            </a:r>
            <a:r>
              <a:rPr lang="cs-CZ" dirty="0" smtClean="0"/>
              <a:t> </a:t>
            </a:r>
            <a:r>
              <a:rPr lang="cs-CZ" dirty="0" err="1" smtClean="0"/>
              <a:t>production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55 </a:t>
            </a:r>
            <a:r>
              <a:rPr lang="cs-CZ" dirty="0" err="1" smtClean="0"/>
              <a:t>thousand</a:t>
            </a:r>
            <a:r>
              <a:rPr lang="cs-CZ" dirty="0" smtClean="0"/>
              <a:t>. </a:t>
            </a:r>
            <a:r>
              <a:rPr lang="cs-CZ" dirty="0" err="1" smtClean="0"/>
              <a:t>pieces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products</a:t>
            </a:r>
            <a:r>
              <a:rPr lang="cs-CZ" dirty="0" smtClean="0"/>
              <a:t>.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individual</a:t>
            </a:r>
            <a:r>
              <a:rPr lang="cs-CZ" dirty="0" smtClean="0"/>
              <a:t> </a:t>
            </a:r>
            <a:r>
              <a:rPr lang="cs-CZ" dirty="0" err="1" smtClean="0"/>
              <a:t>variants</a:t>
            </a:r>
            <a:r>
              <a:rPr lang="cs-CZ" dirty="0" smtClean="0"/>
              <a:t> are </a:t>
            </a:r>
            <a:r>
              <a:rPr lang="cs-CZ" dirty="0" err="1" smtClean="0"/>
              <a:t>characterized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data in </a:t>
            </a:r>
            <a:r>
              <a:rPr lang="cs-CZ" dirty="0" err="1" smtClean="0"/>
              <a:t>the</a:t>
            </a:r>
            <a:r>
              <a:rPr lang="cs-CZ" dirty="0" smtClean="0"/>
              <a:t> table.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Variant </a:t>
            </a:r>
            <a:r>
              <a:rPr lang="cs-CZ" dirty="0"/>
              <a:t>A – </a:t>
            </a:r>
            <a:r>
              <a:rPr lang="cs-CZ" dirty="0" smtClean="0"/>
              <a:t>free </a:t>
            </a:r>
            <a:r>
              <a:rPr lang="cs-CZ" dirty="0" err="1" smtClean="0"/>
              <a:t>forging</a:t>
            </a:r>
            <a:r>
              <a:rPr lang="cs-CZ" dirty="0" smtClean="0"/>
              <a:t>, variant </a:t>
            </a:r>
            <a:r>
              <a:rPr lang="cs-CZ" dirty="0"/>
              <a:t>B – </a:t>
            </a:r>
            <a:r>
              <a:rPr lang="cs-CZ" dirty="0" err="1" smtClean="0"/>
              <a:t>forging</a:t>
            </a:r>
            <a:r>
              <a:rPr lang="cs-CZ" dirty="0" smtClean="0"/>
              <a:t> in </a:t>
            </a:r>
            <a:r>
              <a:rPr lang="cs-CZ" dirty="0" err="1" smtClean="0"/>
              <a:t>dies</a:t>
            </a:r>
            <a:r>
              <a:rPr lang="cs-CZ" dirty="0" smtClean="0"/>
              <a:t>, variant </a:t>
            </a:r>
            <a:r>
              <a:rPr lang="cs-CZ" dirty="0"/>
              <a:t>C – </a:t>
            </a:r>
            <a:r>
              <a:rPr lang="cs-CZ" dirty="0" err="1" smtClean="0"/>
              <a:t>rotary</a:t>
            </a:r>
            <a:r>
              <a:rPr lang="cs-CZ" dirty="0" smtClean="0"/>
              <a:t> </a:t>
            </a:r>
            <a:r>
              <a:rPr lang="cs-CZ" dirty="0" err="1" smtClean="0"/>
              <a:t>forging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480053"/>
              </p:ext>
            </p:extLst>
          </p:nvPr>
        </p:nvGraphicFramePr>
        <p:xfrm>
          <a:off x="2589212" y="3133898"/>
          <a:ext cx="8333711" cy="18869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517311">
                  <a:extLst>
                    <a:ext uri="{9D8B030D-6E8A-4147-A177-3AD203B41FA5}">
                      <a16:colId xmlns:a16="http://schemas.microsoft.com/office/drawing/2014/main" val="3922920307"/>
                    </a:ext>
                  </a:extLst>
                </a:gridCol>
                <a:gridCol w="1791223">
                  <a:extLst>
                    <a:ext uri="{9D8B030D-6E8A-4147-A177-3AD203B41FA5}">
                      <a16:colId xmlns:a16="http://schemas.microsoft.com/office/drawing/2014/main" val="940790927"/>
                    </a:ext>
                  </a:extLst>
                </a:gridCol>
                <a:gridCol w="1465546">
                  <a:extLst>
                    <a:ext uri="{9D8B030D-6E8A-4147-A177-3AD203B41FA5}">
                      <a16:colId xmlns:a16="http://schemas.microsoft.com/office/drawing/2014/main" val="1273014856"/>
                    </a:ext>
                  </a:extLst>
                </a:gridCol>
                <a:gridCol w="1559631">
                  <a:extLst>
                    <a:ext uri="{9D8B030D-6E8A-4147-A177-3AD203B41FA5}">
                      <a16:colId xmlns:a16="http://schemas.microsoft.com/office/drawing/2014/main" val="2158177207"/>
                    </a:ext>
                  </a:extLst>
                </a:gridCol>
              </a:tblGrid>
              <a:tr h="4717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Indicator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Varianta A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Varianta B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Varianta C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67001"/>
                  </a:ext>
                </a:extLst>
              </a:tr>
              <a:tr h="4717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Annual</a:t>
                      </a:r>
                      <a:r>
                        <a:rPr lang="cs-CZ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2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fixed</a:t>
                      </a:r>
                      <a:r>
                        <a:rPr lang="cs-CZ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2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costs</a:t>
                      </a:r>
                      <a:r>
                        <a:rPr lang="cs-CZ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CZK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10 000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chemeClr val="tx1"/>
                          </a:solidFill>
                          <a:effectLst/>
                        </a:rPr>
                        <a:t>40 000</a:t>
                      </a:r>
                      <a:endParaRPr lang="cs-CZ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100 000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572781"/>
                  </a:ext>
                </a:extLst>
              </a:tr>
              <a:tr h="4717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Variable costs per one product in CZK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429916"/>
                  </a:ext>
                </a:extLst>
              </a:tr>
              <a:tr h="4717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annual production capacity of the product </a:t>
                      </a:r>
                      <a:r>
                        <a:rPr lang="cs-CZ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</a:t>
                      </a:r>
                      <a:r>
                        <a:rPr lang="cs-CZ" sz="12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200" b="1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pcs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70 000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80 000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120 000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87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3695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Selection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technological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72936" y="2133600"/>
            <a:ext cx="9831676" cy="37776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165602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223</TotalTime>
  <Words>181</Words>
  <Application>Microsoft Office PowerPoint</Application>
  <PresentationFormat>Širokoúhlá obrazovka</PresentationFormat>
  <Paragraphs>46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 3</vt:lpstr>
      <vt:lpstr>Stébla</vt:lpstr>
      <vt:lpstr>Seminar 4</vt:lpstr>
      <vt:lpstr>Innovation</vt:lpstr>
      <vt:lpstr>Innovation process – pre-innovation phase</vt:lpstr>
      <vt:lpstr>Innovation process – innovation phase</vt:lpstr>
      <vt:lpstr>Innovation process – post-innovation phase</vt:lpstr>
      <vt:lpstr>Innovation</vt:lpstr>
      <vt:lpstr>Factors limiting the innovation process</vt:lpstr>
      <vt:lpstr>Selection of technological process</vt:lpstr>
      <vt:lpstr>Selection of technological process</vt:lpstr>
      <vt:lpstr>Selection of technological process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2</dc:title>
  <dc:creator>Rylkova</dc:creator>
  <cp:lastModifiedBy>ryl0001</cp:lastModifiedBy>
  <cp:revision>36</cp:revision>
  <cp:lastPrinted>2020-03-03T05:44:59Z</cp:lastPrinted>
  <dcterms:created xsi:type="dcterms:W3CDTF">2020-03-03T05:36:30Z</dcterms:created>
  <dcterms:modified xsi:type="dcterms:W3CDTF">2021-05-26T09:36:39Z</dcterms:modified>
</cp:coreProperties>
</file>