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9"/>
  </p:notesMasterIdLst>
  <p:handoutMasterIdLst>
    <p:handoutMasterId r:id="rId10"/>
  </p:handoutMasterIdLst>
  <p:sldIdLst>
    <p:sldId id="315" r:id="rId2"/>
    <p:sldId id="322" r:id="rId3"/>
    <p:sldId id="310" r:id="rId4"/>
    <p:sldId id="321" r:id="rId5"/>
    <p:sldId id="317" r:id="rId6"/>
    <p:sldId id="318" r:id="rId7"/>
    <p:sldId id="320" r:id="rId8"/>
  </p:sldIdLst>
  <p:sldSz cx="9144000" cy="6858000" type="screen4x3"/>
  <p:notesSz cx="6669088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116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665" cy="4980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6866" y="0"/>
            <a:ext cx="2890665" cy="4980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9BE080-5C80-4C0A-A404-EEF9B4E7FA87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218"/>
            <a:ext cx="2890665" cy="49800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6866" y="9430218"/>
            <a:ext cx="2890665" cy="49800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C3EB0F-52D2-411F-8898-C221283916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94070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E85F26-1AC9-4604-8072-9AFAC88CD7F9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750" y="4716463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815A7D-88BF-4AFE-BB06-B7DB9A1AEA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66193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06BBD-7576-4D4D-A0FE-F56235743D2E}" type="datetime1">
              <a:rPr lang="cs-CZ" smtClean="0"/>
              <a:t>26.05.2021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4206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39104-6B79-4402-B077-FB794F21E22A}" type="datetime1">
              <a:rPr lang="cs-CZ" smtClean="0"/>
              <a:t>26.05.2021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0395975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39104-6B79-4402-B077-FB794F21E22A}" type="datetime1">
              <a:rPr lang="cs-CZ" smtClean="0"/>
              <a:t>26.05.2021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9445966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39104-6B79-4402-B077-FB794F21E22A}" type="datetime1">
              <a:rPr lang="cs-CZ" smtClean="0"/>
              <a:t>26.05.2021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8520232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39104-6B79-4402-B077-FB794F21E22A}" type="datetime1">
              <a:rPr lang="cs-CZ" smtClean="0"/>
              <a:t>26.05.2021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04631328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39104-6B79-4402-B077-FB794F21E22A}" type="datetime1">
              <a:rPr lang="cs-CZ" smtClean="0"/>
              <a:t>26.05.2021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777329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50C24-57B0-4944-ABF5-F51CD836758E}" type="datetime1">
              <a:rPr lang="cs-CZ" smtClean="0"/>
              <a:t>26.05.2021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88814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5AB5E-CA95-428B-8922-E46D7E1A5708}" type="datetime1">
              <a:rPr lang="cs-CZ" smtClean="0"/>
              <a:t>26.05.2021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8600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39104-6B79-4402-B077-FB794F21E22A}" type="datetime1">
              <a:rPr lang="cs-CZ" smtClean="0"/>
              <a:t>26.05.2021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2009963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3D885-AEB9-4E5E-9047-505DD365BD25}" type="datetime1">
              <a:rPr lang="cs-CZ" smtClean="0"/>
              <a:t>26.05.2021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2127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6F804-F72B-4D40-B029-1854BFBBB177}" type="datetime1">
              <a:rPr lang="cs-CZ" smtClean="0"/>
              <a:t>26.05.2021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4707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D0467-6082-4B00-BF76-BB8254B1A3FA}" type="datetime1">
              <a:rPr lang="cs-CZ" smtClean="0"/>
              <a:t>26.05.2021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6326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39104-6B79-4402-B077-FB794F21E22A}" type="datetime1">
              <a:rPr lang="cs-CZ" smtClean="0"/>
              <a:t>26.05.2021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640339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3B0CF-DA31-4CBF-A707-88ABE1BC2DB9}" type="datetime1">
              <a:rPr lang="cs-CZ" smtClean="0"/>
              <a:t>26.05.2021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6718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F7A5E-7772-49C4-B357-E8FFB3872B22}" type="datetime1">
              <a:rPr lang="cs-CZ" smtClean="0"/>
              <a:t>26.05.2021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8000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F4496-88ED-489C-8B87-C947AD5C7E43}" type="datetime1">
              <a:rPr lang="cs-CZ" smtClean="0"/>
              <a:t>26.05.2021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0839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239104-6B79-4402-B077-FB794F21E22A}" type="datetime1">
              <a:rPr lang="cs-CZ" smtClean="0"/>
              <a:t>26.05.2021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1146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08312" y="476672"/>
            <a:ext cx="7812160" cy="2664296"/>
          </a:xfrm>
        </p:spPr>
        <p:txBody>
          <a:bodyPr>
            <a:normAutofit/>
          </a:bodyPr>
          <a:lstStyle/>
          <a:p>
            <a:pPr algn="ctr"/>
            <a:r>
              <a:rPr lang="cs-CZ" sz="4000" dirty="0" err="1" smtClean="0"/>
              <a:t>Managing</a:t>
            </a:r>
            <a:r>
              <a:rPr lang="cs-CZ" sz="4000" dirty="0" smtClean="0"/>
              <a:t> </a:t>
            </a:r>
            <a:r>
              <a:rPr lang="cs-CZ" sz="4000" dirty="0" err="1" smtClean="0"/>
              <a:t>Innovation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Seminar</a:t>
            </a:r>
            <a:r>
              <a:rPr lang="cs-CZ" dirty="0" smtClean="0"/>
              <a:t> 5</a:t>
            </a:r>
          </a:p>
          <a:p>
            <a:r>
              <a:rPr lang="cs-CZ" dirty="0" smtClean="0"/>
              <a:t>Ing. Žaneta </a:t>
            </a:r>
            <a:r>
              <a:rPr lang="cs-CZ" dirty="0" err="1" smtClean="0"/>
              <a:t>Rylková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9433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Process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product</a:t>
            </a:r>
            <a:r>
              <a:rPr lang="cs-CZ" dirty="0" smtClean="0"/>
              <a:t> </a:t>
            </a:r>
            <a:r>
              <a:rPr lang="cs-CZ" dirty="0" err="1" smtClean="0"/>
              <a:t>innovation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3600"/>
            <a:ext cx="8568951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6202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03649" y="624110"/>
            <a:ext cx="7130752" cy="1280890"/>
          </a:xfrm>
        </p:spPr>
        <p:txBody>
          <a:bodyPr>
            <a:normAutofit/>
          </a:bodyPr>
          <a:lstStyle/>
          <a:p>
            <a:r>
              <a:rPr lang="cs-CZ" dirty="0" err="1"/>
              <a:t>Strategies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perceived</a:t>
            </a:r>
            <a:r>
              <a:rPr lang="cs-CZ" dirty="0"/>
              <a:t> </a:t>
            </a:r>
            <a:r>
              <a:rPr lang="cs-CZ" dirty="0" err="1"/>
              <a:t>degree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novelty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products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3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3600"/>
            <a:ext cx="8640960" cy="3777622"/>
          </a:xfrm>
        </p:spPr>
        <p:txBody>
          <a:bodyPr>
            <a:normAutofit fontScale="85000" lnSpcReduction="20000"/>
          </a:bodyPr>
          <a:lstStyle/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 smtClean="0"/>
              <a:t>Degree</a:t>
            </a:r>
            <a:r>
              <a:rPr lang="cs-CZ" dirty="0" smtClean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novelty</a:t>
            </a:r>
            <a:r>
              <a:rPr lang="cs-CZ" dirty="0"/>
              <a:t> </a:t>
            </a: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according</a:t>
            </a:r>
            <a:r>
              <a:rPr lang="cs-CZ" dirty="0" smtClean="0"/>
              <a:t> </a:t>
            </a:r>
            <a:r>
              <a:rPr lang="cs-CZ" dirty="0"/>
              <a:t>to </a:t>
            </a: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/>
              <a:t>customer</a:t>
            </a:r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							</a:t>
            </a:r>
            <a:r>
              <a:rPr lang="cs-CZ" dirty="0" err="1" smtClean="0"/>
              <a:t>Degree</a:t>
            </a:r>
            <a:r>
              <a:rPr lang="cs-CZ" dirty="0" smtClean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novelty</a:t>
            </a:r>
            <a:r>
              <a:rPr lang="cs-CZ" dirty="0"/>
              <a:t> </a:t>
            </a:r>
            <a:r>
              <a:rPr lang="cs-CZ" dirty="0" err="1"/>
              <a:t>according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manufacturer</a:t>
            </a:r>
            <a:endParaRPr lang="cs-CZ" dirty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7959542"/>
              </p:ext>
            </p:extLst>
          </p:nvPr>
        </p:nvGraphicFramePr>
        <p:xfrm>
          <a:off x="2843808" y="3356992"/>
          <a:ext cx="5690592" cy="14401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45296">
                  <a:extLst>
                    <a:ext uri="{9D8B030D-6E8A-4147-A177-3AD203B41FA5}">
                      <a16:colId xmlns:a16="http://schemas.microsoft.com/office/drawing/2014/main" val="1827197603"/>
                    </a:ext>
                  </a:extLst>
                </a:gridCol>
                <a:gridCol w="2845296">
                  <a:extLst>
                    <a:ext uri="{9D8B030D-6E8A-4147-A177-3AD203B41FA5}">
                      <a16:colId xmlns:a16="http://schemas.microsoft.com/office/drawing/2014/main" val="2404925346"/>
                    </a:ext>
                  </a:extLst>
                </a:gridCol>
              </a:tblGrid>
              <a:tr h="7198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 err="1">
                          <a:solidFill>
                            <a:schemeClr val="tx1"/>
                          </a:solidFill>
                          <a:effectLst/>
                        </a:rPr>
                        <a:t>Incremental</a:t>
                      </a:r>
                      <a:r>
                        <a:rPr lang="cs-CZ" sz="18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cs-CZ" sz="1800" b="1" dirty="0" err="1">
                          <a:solidFill>
                            <a:schemeClr val="tx1"/>
                          </a:solidFill>
                          <a:effectLst/>
                        </a:rPr>
                        <a:t>innovations</a:t>
                      </a:r>
                      <a:endParaRPr lang="cs-CZ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 err="1">
                          <a:solidFill>
                            <a:schemeClr val="tx1"/>
                          </a:solidFill>
                          <a:effectLst/>
                        </a:rPr>
                        <a:t>Technical</a:t>
                      </a:r>
                      <a:r>
                        <a:rPr lang="cs-CZ" sz="18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cs-CZ" sz="1800" b="1" dirty="0" err="1">
                          <a:solidFill>
                            <a:schemeClr val="tx1"/>
                          </a:solidFill>
                          <a:effectLst/>
                        </a:rPr>
                        <a:t>innovations</a:t>
                      </a:r>
                      <a:endParaRPr lang="cs-CZ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1335218"/>
                  </a:ext>
                </a:extLst>
              </a:tr>
              <a:tr h="7203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 err="1">
                          <a:solidFill>
                            <a:schemeClr val="tx1"/>
                          </a:solidFill>
                          <a:effectLst/>
                        </a:rPr>
                        <a:t>Application</a:t>
                      </a:r>
                      <a:r>
                        <a:rPr lang="cs-CZ" sz="18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cs-CZ" sz="1800" b="1" dirty="0" err="1">
                          <a:solidFill>
                            <a:schemeClr val="tx1"/>
                          </a:solidFill>
                          <a:effectLst/>
                        </a:rPr>
                        <a:t>innovations</a:t>
                      </a:r>
                      <a:endParaRPr lang="cs-CZ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 err="1">
                          <a:solidFill>
                            <a:schemeClr val="tx1"/>
                          </a:solidFill>
                          <a:effectLst/>
                        </a:rPr>
                        <a:t>Radical</a:t>
                      </a:r>
                      <a:r>
                        <a:rPr lang="cs-CZ" sz="18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cs-CZ" sz="1800" b="1" dirty="0" err="1">
                          <a:solidFill>
                            <a:schemeClr val="tx1"/>
                          </a:solidFill>
                          <a:effectLst/>
                        </a:rPr>
                        <a:t>innovations</a:t>
                      </a:r>
                      <a:endParaRPr lang="cs-CZ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3423246"/>
                  </a:ext>
                </a:extLst>
              </a:tr>
            </a:tbl>
          </a:graphicData>
        </a:graphic>
      </p:graphicFrame>
      <p:sp>
        <p:nvSpPr>
          <p:cNvPr id="6" name="Šipka doprava 5"/>
          <p:cNvSpPr/>
          <p:nvPr/>
        </p:nvSpPr>
        <p:spPr>
          <a:xfrm>
            <a:off x="3491880" y="4881736"/>
            <a:ext cx="3744416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nahoru 6"/>
          <p:cNvSpPr/>
          <p:nvPr/>
        </p:nvSpPr>
        <p:spPr>
          <a:xfrm flipH="1">
            <a:off x="2627784" y="3357240"/>
            <a:ext cx="170306" cy="129614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6746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03649" y="624110"/>
            <a:ext cx="7130752" cy="1280890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Final</a:t>
            </a:r>
            <a:r>
              <a:rPr lang="cs-CZ" sz="2800" dirty="0" smtClean="0"/>
              <a:t> versus limit </a:t>
            </a:r>
            <a:r>
              <a:rPr lang="cs-CZ" sz="2800" dirty="0" err="1" smtClean="0"/>
              <a:t>calculation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product</a:t>
            </a: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4</a:t>
            </a:fld>
            <a:endParaRPr lang="cs-CZ"/>
          </a:p>
        </p:txBody>
      </p:sp>
      <p:graphicFrame>
        <p:nvGraphicFramePr>
          <p:cNvPr id="12" name="Zástupný symbol pro obsah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3261871"/>
              </p:ext>
            </p:extLst>
          </p:nvPr>
        </p:nvGraphicFramePr>
        <p:xfrm>
          <a:off x="1259632" y="2276874"/>
          <a:ext cx="7274768" cy="30243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37384">
                  <a:extLst>
                    <a:ext uri="{9D8B030D-6E8A-4147-A177-3AD203B41FA5}">
                      <a16:colId xmlns:a16="http://schemas.microsoft.com/office/drawing/2014/main" val="3087613952"/>
                    </a:ext>
                  </a:extLst>
                </a:gridCol>
                <a:gridCol w="3637384">
                  <a:extLst>
                    <a:ext uri="{9D8B030D-6E8A-4147-A177-3AD203B41FA5}">
                      <a16:colId xmlns:a16="http://schemas.microsoft.com/office/drawing/2014/main" val="3110209664"/>
                    </a:ext>
                  </a:extLst>
                </a:gridCol>
              </a:tblGrid>
              <a:tr h="2930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 err="1">
                          <a:solidFill>
                            <a:schemeClr val="tx1"/>
                          </a:solidFill>
                          <a:effectLst/>
                        </a:rPr>
                        <a:t>Final</a:t>
                      </a:r>
                      <a:r>
                        <a:rPr lang="cs-CZ" sz="12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cs-CZ" sz="1200" b="1" dirty="0" err="1">
                          <a:solidFill>
                            <a:schemeClr val="tx1"/>
                          </a:solidFill>
                          <a:effectLst/>
                        </a:rPr>
                        <a:t>price</a:t>
                      </a:r>
                      <a:endParaRPr lang="cs-CZ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solidFill>
                            <a:schemeClr val="tx1"/>
                          </a:solidFill>
                          <a:effectLst/>
                        </a:rPr>
                        <a:t>Target price</a:t>
                      </a:r>
                      <a:endParaRPr lang="cs-CZ" sz="12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060158"/>
                  </a:ext>
                </a:extLst>
              </a:tr>
              <a:tr h="6326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200"/>
                        </a:spcAft>
                      </a:pPr>
                      <a:r>
                        <a:rPr lang="cs-CZ" sz="1200" b="1" dirty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cs-CZ" sz="1200" b="1" dirty="0">
                          <a:solidFill>
                            <a:schemeClr val="tx1"/>
                          </a:solidFill>
                          <a:effectLst/>
                        </a:rPr>
                      </a:br>
                      <a:endParaRPr lang="cs-CZ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cs-CZ" sz="1200" b="1">
                          <a:solidFill>
                            <a:schemeClr val="tx1"/>
                          </a:solidFill>
                          <a:effectLst/>
                        </a:rPr>
                      </a:br>
                      <a:endParaRPr lang="cs-CZ" sz="12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478552"/>
                  </a:ext>
                </a:extLst>
              </a:tr>
              <a:tr h="2932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tx1"/>
                          </a:solidFill>
                          <a:effectLst/>
                        </a:rPr>
                        <a:t>+ profit</a:t>
                      </a:r>
                      <a:endParaRPr lang="cs-CZ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fontAlgn="base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Symbol" panose="05050102010706020507" pitchFamily="18" charset="2"/>
                        <a:buNone/>
                        <a:tabLst>
                          <a:tab pos="457200" algn="l"/>
                        </a:tabLst>
                      </a:pPr>
                      <a:r>
                        <a:rPr lang="cs-CZ" sz="1200" b="1" dirty="0" smtClean="0">
                          <a:solidFill>
                            <a:schemeClr val="tx1"/>
                          </a:solidFill>
                          <a:effectLst/>
                        </a:rPr>
                        <a:t>- profit</a:t>
                      </a:r>
                      <a:endParaRPr lang="cs-CZ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1025389"/>
                  </a:ext>
                </a:extLst>
              </a:tr>
              <a:tr h="2932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 err="1">
                          <a:solidFill>
                            <a:schemeClr val="tx1"/>
                          </a:solidFill>
                          <a:effectLst/>
                        </a:rPr>
                        <a:t>Final</a:t>
                      </a:r>
                      <a:r>
                        <a:rPr lang="cs-CZ" sz="12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cs-CZ" sz="1200" b="1" dirty="0" err="1">
                          <a:solidFill>
                            <a:schemeClr val="tx1"/>
                          </a:solidFill>
                          <a:effectLst/>
                        </a:rPr>
                        <a:t>calculation</a:t>
                      </a:r>
                      <a:endParaRPr lang="cs-CZ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solidFill>
                            <a:schemeClr val="tx1"/>
                          </a:solidFill>
                          <a:effectLst/>
                        </a:rPr>
                        <a:t>Limit calculation</a:t>
                      </a:r>
                      <a:endParaRPr lang="cs-CZ" sz="12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5074256"/>
                  </a:ext>
                </a:extLst>
              </a:tr>
              <a:tr h="6326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cs-CZ" sz="1200" b="1" dirty="0">
                          <a:solidFill>
                            <a:schemeClr val="tx1"/>
                          </a:solidFill>
                          <a:effectLst/>
                        </a:rPr>
                      </a:br>
                      <a:endParaRPr lang="cs-CZ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cs-CZ" sz="1200" b="1" dirty="0">
                          <a:solidFill>
                            <a:schemeClr val="tx1"/>
                          </a:solidFill>
                          <a:effectLst/>
                        </a:rPr>
                      </a:br>
                      <a:endParaRPr lang="cs-CZ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6454072"/>
                  </a:ext>
                </a:extLst>
              </a:tr>
              <a:tr h="2932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tx1"/>
                          </a:solidFill>
                          <a:effectLst/>
                        </a:rPr>
                        <a:t>+ </a:t>
                      </a:r>
                      <a:r>
                        <a:rPr lang="cs-CZ" sz="1200" b="1" dirty="0" err="1">
                          <a:solidFill>
                            <a:schemeClr val="tx1"/>
                          </a:solidFill>
                          <a:effectLst/>
                        </a:rPr>
                        <a:t>overhead</a:t>
                      </a:r>
                      <a:r>
                        <a:rPr lang="cs-CZ" sz="12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cs-CZ" sz="1200" b="1" dirty="0" err="1">
                          <a:solidFill>
                            <a:schemeClr val="tx1"/>
                          </a:solidFill>
                          <a:effectLst/>
                        </a:rPr>
                        <a:t>costs</a:t>
                      </a:r>
                      <a:endParaRPr lang="cs-CZ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fontAlgn="base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Symbol" panose="05050102010706020507" pitchFamily="18" charset="2"/>
                        <a:buNone/>
                        <a:tabLst>
                          <a:tab pos="457200" algn="l"/>
                        </a:tabLst>
                      </a:pPr>
                      <a:r>
                        <a:rPr lang="cs-CZ" sz="1200" b="1" dirty="0" smtClean="0">
                          <a:solidFill>
                            <a:schemeClr val="tx1"/>
                          </a:solidFill>
                          <a:effectLst/>
                        </a:rPr>
                        <a:t>- </a:t>
                      </a:r>
                      <a:r>
                        <a:rPr lang="cs-CZ" sz="1200" b="1" dirty="0" err="1" smtClean="0">
                          <a:solidFill>
                            <a:schemeClr val="tx1"/>
                          </a:solidFill>
                          <a:effectLst/>
                        </a:rPr>
                        <a:t>Overhead</a:t>
                      </a:r>
                      <a:r>
                        <a:rPr lang="cs-CZ" sz="1200" b="1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cs-CZ" sz="1200" b="1" dirty="0" err="1">
                          <a:solidFill>
                            <a:schemeClr val="tx1"/>
                          </a:solidFill>
                          <a:effectLst/>
                        </a:rPr>
                        <a:t>costs</a:t>
                      </a:r>
                      <a:endParaRPr lang="cs-CZ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607959"/>
                  </a:ext>
                </a:extLst>
              </a:tr>
              <a:tr h="2932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solidFill>
                            <a:schemeClr val="tx1"/>
                          </a:solidFill>
                          <a:effectLst/>
                        </a:rPr>
                        <a:t>+ labor costs</a:t>
                      </a:r>
                      <a:endParaRPr lang="cs-CZ" sz="12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fontAlgn="base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Symbol" panose="05050102010706020507" pitchFamily="18" charset="2"/>
                        <a:buNone/>
                        <a:tabLst>
                          <a:tab pos="457200" algn="l"/>
                        </a:tabLst>
                      </a:pPr>
                      <a:r>
                        <a:rPr lang="cs-CZ" sz="1200" b="1" dirty="0" smtClean="0">
                          <a:solidFill>
                            <a:schemeClr val="tx1"/>
                          </a:solidFill>
                          <a:effectLst/>
                        </a:rPr>
                        <a:t>- </a:t>
                      </a:r>
                      <a:r>
                        <a:rPr lang="cs-CZ" sz="1200" b="1" dirty="0" err="1" smtClean="0">
                          <a:solidFill>
                            <a:schemeClr val="tx1"/>
                          </a:solidFill>
                          <a:effectLst/>
                        </a:rPr>
                        <a:t>Wage</a:t>
                      </a:r>
                      <a:r>
                        <a:rPr lang="cs-CZ" sz="1200" b="1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cs-CZ" sz="1200" b="1" dirty="0" err="1">
                          <a:solidFill>
                            <a:schemeClr val="tx1"/>
                          </a:solidFill>
                          <a:effectLst/>
                        </a:rPr>
                        <a:t>costs</a:t>
                      </a:r>
                      <a:endParaRPr lang="cs-CZ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2355233"/>
                  </a:ext>
                </a:extLst>
              </a:tr>
              <a:tr h="2932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solidFill>
                            <a:schemeClr val="tx1"/>
                          </a:solidFill>
                          <a:effectLst/>
                        </a:rPr>
                        <a:t>+ material costs</a:t>
                      </a:r>
                      <a:endParaRPr lang="cs-CZ" sz="12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fontAlgn="base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Symbol" panose="05050102010706020507" pitchFamily="18" charset="2"/>
                        <a:buNone/>
                        <a:tabLst>
                          <a:tab pos="457200" algn="l"/>
                        </a:tabLst>
                      </a:pPr>
                      <a:r>
                        <a:rPr lang="cs-CZ" sz="1200" b="1" dirty="0" smtClean="0">
                          <a:solidFill>
                            <a:schemeClr val="tx1"/>
                          </a:solidFill>
                          <a:effectLst/>
                        </a:rPr>
                        <a:t>- </a:t>
                      </a:r>
                      <a:r>
                        <a:rPr lang="cs-CZ" sz="1200" b="1" dirty="0" err="1" smtClean="0">
                          <a:solidFill>
                            <a:schemeClr val="tx1"/>
                          </a:solidFill>
                          <a:effectLst/>
                        </a:rPr>
                        <a:t>Material</a:t>
                      </a:r>
                      <a:r>
                        <a:rPr lang="cs-CZ" sz="1200" b="1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cs-CZ" sz="1200" b="1" dirty="0" err="1">
                          <a:solidFill>
                            <a:schemeClr val="tx1"/>
                          </a:solidFill>
                          <a:effectLst/>
                        </a:rPr>
                        <a:t>costs</a:t>
                      </a:r>
                      <a:endParaRPr lang="cs-CZ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940058"/>
                  </a:ext>
                </a:extLst>
              </a:tr>
            </a:tbl>
          </a:graphicData>
        </a:graphic>
      </p:graphicFrame>
      <p:sp>
        <p:nvSpPr>
          <p:cNvPr id="13" name="Šipka nahoru 12"/>
          <p:cNvSpPr/>
          <p:nvPr/>
        </p:nvSpPr>
        <p:spPr>
          <a:xfrm>
            <a:off x="1619672" y="3933056"/>
            <a:ext cx="288032" cy="36004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Šipka nahoru 13"/>
          <p:cNvSpPr/>
          <p:nvPr/>
        </p:nvSpPr>
        <p:spPr>
          <a:xfrm>
            <a:off x="1618101" y="2636912"/>
            <a:ext cx="288032" cy="36004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Šipka dolů 14"/>
          <p:cNvSpPr/>
          <p:nvPr/>
        </p:nvSpPr>
        <p:spPr>
          <a:xfrm>
            <a:off x="5148064" y="2708920"/>
            <a:ext cx="216024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dolů 15"/>
          <p:cNvSpPr/>
          <p:nvPr/>
        </p:nvSpPr>
        <p:spPr>
          <a:xfrm>
            <a:off x="5148064" y="3892529"/>
            <a:ext cx="216024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8767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Economic</a:t>
            </a:r>
            <a:r>
              <a:rPr lang="cs-CZ" dirty="0" smtClean="0"/>
              <a:t> </a:t>
            </a:r>
            <a:r>
              <a:rPr lang="cs-CZ" dirty="0" err="1" smtClean="0"/>
              <a:t>analysis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9" y="2133600"/>
            <a:ext cx="7850832" cy="377762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ROXA </a:t>
            </a:r>
            <a:r>
              <a:rPr lang="cs-CZ" dirty="0" err="1"/>
              <a:t>manufactures</a:t>
            </a:r>
            <a:r>
              <a:rPr lang="cs-CZ" dirty="0"/>
              <a:t> a </a:t>
            </a:r>
            <a:r>
              <a:rPr lang="cs-CZ" dirty="0" err="1"/>
              <a:t>garlic</a:t>
            </a:r>
            <a:r>
              <a:rPr lang="cs-CZ" dirty="0"/>
              <a:t> </a:t>
            </a:r>
            <a:r>
              <a:rPr lang="cs-CZ" dirty="0" err="1"/>
              <a:t>press</a:t>
            </a:r>
            <a:r>
              <a:rPr lang="cs-CZ" dirty="0"/>
              <a:t>. </a:t>
            </a:r>
            <a:r>
              <a:rPr lang="cs-CZ" dirty="0" err="1"/>
              <a:t>With</a:t>
            </a:r>
            <a:r>
              <a:rPr lang="cs-CZ" dirty="0"/>
              <a:t> a </a:t>
            </a:r>
            <a:r>
              <a:rPr lang="cs-CZ" dirty="0" err="1"/>
              <a:t>production</a:t>
            </a:r>
            <a:r>
              <a:rPr lang="cs-CZ" dirty="0"/>
              <a:t> and sales </a:t>
            </a:r>
            <a:r>
              <a:rPr lang="cs-CZ" dirty="0" err="1"/>
              <a:t>volume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smtClean="0"/>
              <a:t>2 000 </a:t>
            </a:r>
            <a:r>
              <a:rPr lang="cs-CZ" dirty="0" err="1"/>
              <a:t>pieces</a:t>
            </a:r>
            <a:r>
              <a:rPr lang="cs-CZ" dirty="0"/>
              <a:t> and </a:t>
            </a:r>
            <a:r>
              <a:rPr lang="cs-CZ" dirty="0" err="1"/>
              <a:t>taking</a:t>
            </a:r>
            <a:r>
              <a:rPr lang="cs-CZ" dirty="0"/>
              <a:t> </a:t>
            </a:r>
            <a:r>
              <a:rPr lang="cs-CZ" dirty="0" err="1"/>
              <a:t>into</a:t>
            </a:r>
            <a:r>
              <a:rPr lang="cs-CZ" dirty="0"/>
              <a:t> </a:t>
            </a:r>
            <a:r>
              <a:rPr lang="cs-CZ" dirty="0" err="1"/>
              <a:t>account</a:t>
            </a:r>
            <a:r>
              <a:rPr lang="cs-CZ" dirty="0"/>
              <a:t> a 15% profit </a:t>
            </a:r>
            <a:r>
              <a:rPr lang="cs-CZ" dirty="0" err="1" smtClean="0"/>
              <a:t>margin</a:t>
            </a:r>
            <a:r>
              <a:rPr lang="cs-CZ" dirty="0" smtClean="0"/>
              <a:t> </a:t>
            </a:r>
            <a:r>
              <a:rPr lang="cs-CZ" dirty="0"/>
              <a:t>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total</a:t>
            </a:r>
            <a:r>
              <a:rPr lang="cs-CZ" dirty="0"/>
              <a:t> </a:t>
            </a:r>
            <a:r>
              <a:rPr lang="cs-CZ" dirty="0" err="1"/>
              <a:t>costs</a:t>
            </a:r>
            <a:r>
              <a:rPr lang="cs-CZ" dirty="0"/>
              <a:t>, </a:t>
            </a:r>
            <a:r>
              <a:rPr lang="cs-CZ" dirty="0" err="1"/>
              <a:t>its</a:t>
            </a:r>
            <a:r>
              <a:rPr lang="cs-CZ" dirty="0"/>
              <a:t> </a:t>
            </a:r>
            <a:r>
              <a:rPr lang="cs-CZ" dirty="0" err="1"/>
              <a:t>cost</a:t>
            </a:r>
            <a:r>
              <a:rPr lang="cs-CZ" dirty="0"/>
              <a:t> </a:t>
            </a:r>
            <a:r>
              <a:rPr lang="cs-CZ" dirty="0" err="1"/>
              <a:t>function</a:t>
            </a:r>
            <a:r>
              <a:rPr lang="cs-CZ" dirty="0"/>
              <a:t> has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form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C</a:t>
            </a:r>
            <a:r>
              <a:rPr lang="cs-CZ" dirty="0" smtClean="0"/>
              <a:t> </a:t>
            </a:r>
            <a:r>
              <a:rPr lang="cs-CZ" dirty="0"/>
              <a:t>= </a:t>
            </a:r>
            <a:r>
              <a:rPr lang="cs-CZ" dirty="0" smtClean="0"/>
              <a:t>55 000 </a:t>
            </a:r>
            <a:r>
              <a:rPr lang="cs-CZ" dirty="0"/>
              <a:t>+ 65 Q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 err="1"/>
              <a:t>Similar</a:t>
            </a:r>
            <a:r>
              <a:rPr lang="cs-CZ" dirty="0"/>
              <a:t> </a:t>
            </a:r>
            <a:r>
              <a:rPr lang="cs-CZ" dirty="0" err="1"/>
              <a:t>products</a:t>
            </a:r>
            <a:r>
              <a:rPr lang="cs-CZ" dirty="0"/>
              <a:t> are sold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price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about</a:t>
            </a:r>
            <a:r>
              <a:rPr lang="cs-CZ" dirty="0"/>
              <a:t> 104 to 106 CZK / </a:t>
            </a:r>
            <a:r>
              <a:rPr lang="cs-CZ" dirty="0" err="1"/>
              <a:t>pc</a:t>
            </a:r>
            <a:r>
              <a:rPr lang="cs-CZ" dirty="0"/>
              <a:t>. </a:t>
            </a:r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price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over</a:t>
            </a:r>
            <a:r>
              <a:rPr lang="cs-CZ" dirty="0"/>
              <a:t> 108 CZK, </a:t>
            </a:r>
            <a:r>
              <a:rPr lang="cs-CZ" dirty="0" err="1"/>
              <a:t>this</a:t>
            </a:r>
            <a:r>
              <a:rPr lang="cs-CZ" dirty="0"/>
              <a:t> </a:t>
            </a:r>
            <a:r>
              <a:rPr lang="cs-CZ" dirty="0" err="1"/>
              <a:t>product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not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sale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have</a:t>
            </a:r>
            <a:r>
              <a:rPr lang="cs-CZ" dirty="0"/>
              <a:t> to </a:t>
            </a:r>
            <a:r>
              <a:rPr lang="cs-CZ" dirty="0" err="1"/>
              <a:t>find</a:t>
            </a:r>
            <a:r>
              <a:rPr lang="cs-CZ" dirty="0"/>
              <a:t> </a:t>
            </a:r>
            <a:r>
              <a:rPr lang="cs-CZ" dirty="0" err="1"/>
              <a:t>out</a:t>
            </a:r>
            <a:r>
              <a:rPr lang="cs-CZ" dirty="0"/>
              <a:t> </a:t>
            </a:r>
            <a:r>
              <a:rPr lang="cs-CZ" dirty="0" err="1"/>
              <a:t>what</a:t>
            </a:r>
            <a:r>
              <a:rPr lang="cs-CZ" dirty="0"/>
              <a:t> sales </a:t>
            </a:r>
            <a:r>
              <a:rPr lang="cs-CZ" dirty="0" err="1"/>
              <a:t>opportunities</a:t>
            </a:r>
            <a:r>
              <a:rPr lang="cs-CZ" dirty="0"/>
              <a:t> ROXA 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cs-CZ" dirty="0" err="1"/>
              <a:t>have</a:t>
            </a:r>
            <a:r>
              <a:rPr lang="cs-CZ" dirty="0"/>
              <a:t> </a:t>
            </a:r>
            <a:r>
              <a:rPr lang="cs-CZ" dirty="0" err="1"/>
              <a:t>if</a:t>
            </a:r>
            <a:r>
              <a:rPr lang="cs-CZ" dirty="0"/>
              <a:t>, </a:t>
            </a:r>
            <a:r>
              <a:rPr lang="cs-CZ" dirty="0" err="1"/>
              <a:t>due</a:t>
            </a:r>
            <a:r>
              <a:rPr lang="cs-CZ" dirty="0"/>
              <a:t> to </a:t>
            </a:r>
            <a:r>
              <a:rPr lang="cs-CZ" dirty="0" err="1"/>
              <a:t>low</a:t>
            </a:r>
            <a:r>
              <a:rPr lang="cs-CZ" dirty="0"/>
              <a:t> </a:t>
            </a:r>
            <a:r>
              <a:rPr lang="cs-CZ" dirty="0" err="1"/>
              <a:t>demand</a:t>
            </a:r>
            <a:r>
              <a:rPr lang="cs-CZ" dirty="0"/>
              <a:t>, </a:t>
            </a:r>
            <a:r>
              <a:rPr lang="cs-CZ" dirty="0" err="1"/>
              <a:t>because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competition</a:t>
            </a:r>
            <a:r>
              <a:rPr lang="cs-CZ" dirty="0"/>
              <a:t> has made a marketing </a:t>
            </a:r>
            <a:r>
              <a:rPr lang="cs-CZ" dirty="0" err="1"/>
              <a:t>innovation</a:t>
            </a:r>
            <a:r>
              <a:rPr lang="cs-CZ" dirty="0"/>
              <a:t>,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company</a:t>
            </a:r>
            <a:r>
              <a:rPr lang="cs-CZ" dirty="0" smtClean="0"/>
              <a:t> 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cs-CZ" dirty="0" err="1"/>
              <a:t>reduce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production</a:t>
            </a:r>
            <a:r>
              <a:rPr lang="cs-CZ" dirty="0"/>
              <a:t> </a:t>
            </a:r>
            <a:r>
              <a:rPr lang="cs-CZ" dirty="0" err="1"/>
              <a:t>volume</a:t>
            </a:r>
            <a:r>
              <a:rPr lang="cs-CZ" dirty="0"/>
              <a:t> to </a:t>
            </a:r>
            <a:r>
              <a:rPr lang="cs-CZ" dirty="0" smtClean="0"/>
              <a:t>1 800 </a:t>
            </a:r>
            <a:r>
              <a:rPr lang="cs-CZ" dirty="0" err="1"/>
              <a:t>pieces</a:t>
            </a:r>
            <a:r>
              <a:rPr lang="cs-CZ" dirty="0"/>
              <a:t> and 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cs-CZ" dirty="0" err="1"/>
              <a:t>continue</a:t>
            </a:r>
            <a:r>
              <a:rPr lang="cs-CZ" dirty="0"/>
              <a:t> to </a:t>
            </a:r>
            <a:r>
              <a:rPr lang="cs-CZ" dirty="0" err="1"/>
              <a:t>adhere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cost</a:t>
            </a:r>
            <a:r>
              <a:rPr lang="cs-CZ" dirty="0"/>
              <a:t> </a:t>
            </a:r>
            <a:r>
              <a:rPr lang="cs-CZ" dirty="0" err="1"/>
              <a:t>principle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pricing</a:t>
            </a:r>
            <a:r>
              <a:rPr lang="cs-CZ" dirty="0"/>
              <a:t>!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79887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Economic</a:t>
            </a:r>
            <a:r>
              <a:rPr lang="cs-CZ" dirty="0" smtClean="0"/>
              <a:t> </a:t>
            </a:r>
            <a:r>
              <a:rPr lang="cs-CZ" dirty="0" err="1" smtClean="0"/>
              <a:t>analysis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75655" y="2133600"/>
            <a:ext cx="7058745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90569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Economic</a:t>
            </a:r>
            <a:r>
              <a:rPr lang="cs-CZ" dirty="0" smtClean="0"/>
              <a:t> </a:t>
            </a:r>
            <a:r>
              <a:rPr lang="cs-CZ" dirty="0" err="1" smtClean="0"/>
              <a:t>analysis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3" y="1556792"/>
            <a:ext cx="7634808" cy="460851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8962077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1186</TotalTime>
  <Words>232</Words>
  <Application>Microsoft Office PowerPoint</Application>
  <PresentationFormat>Předvádění na obrazovce (4:3)</PresentationFormat>
  <Paragraphs>64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4" baseType="lpstr">
      <vt:lpstr>Arial</vt:lpstr>
      <vt:lpstr>Calibri</vt:lpstr>
      <vt:lpstr>Century Gothic</vt:lpstr>
      <vt:lpstr>Symbol</vt:lpstr>
      <vt:lpstr>Times New Roman</vt:lpstr>
      <vt:lpstr>Wingdings 3</vt:lpstr>
      <vt:lpstr>Stébla</vt:lpstr>
      <vt:lpstr>Managing Innovation</vt:lpstr>
      <vt:lpstr>Process of product innovation</vt:lpstr>
      <vt:lpstr>Strategies for the perceived degree of novelty of products</vt:lpstr>
      <vt:lpstr>Final versus limit calculation of product</vt:lpstr>
      <vt:lpstr>Economic analysis</vt:lpstr>
      <vt:lpstr>Economic analysis</vt:lpstr>
      <vt:lpstr>Economic analysis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Podpora inovačních aktivit</dc:title>
  <dc:creator>rylkova</dc:creator>
  <cp:lastModifiedBy>ryl0001</cp:lastModifiedBy>
  <cp:revision>129</cp:revision>
  <cp:lastPrinted>2020-01-29T10:35:24Z</cp:lastPrinted>
  <dcterms:created xsi:type="dcterms:W3CDTF">2017-12-20T14:08:02Z</dcterms:created>
  <dcterms:modified xsi:type="dcterms:W3CDTF">2021-05-26T09:37:37Z</dcterms:modified>
</cp:coreProperties>
</file>