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4" r:id="rId3"/>
    <p:sldId id="274" r:id="rId4"/>
    <p:sldId id="282" r:id="rId5"/>
    <p:sldId id="283" r:id="rId6"/>
    <p:sldId id="279" r:id="rId7"/>
    <p:sldId id="280" r:id="rId8"/>
    <p:sldId id="285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16CD76-B6A8-4513-A67C-A9EDD9F0C536}" type="slidenum">
              <a:rPr lang="cs-CZ"/>
              <a:pPr/>
              <a:t>4</a:t>
            </a:fld>
            <a:endParaRPr lang="cs-CZ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9238" y="835025"/>
            <a:ext cx="7402513" cy="41656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18365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5C2E0-FDB2-4034-A8D8-F9B2EE01274A}" type="slidenum">
              <a:rPr lang="cs-CZ"/>
              <a:pPr/>
              <a:t>5</a:t>
            </a:fld>
            <a:endParaRPr 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9238" y="835025"/>
            <a:ext cx="7402513" cy="41656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44626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B0365F9-C44E-4CE1-919E-CE190024D366}" type="slidenum">
              <a:rPr lang="cs-CZ" altLang="cs-CZ" smtClean="0">
                <a:latin typeface="Arial" panose="020B0604020202020204" pitchFamily="34" charset="0"/>
              </a:rPr>
              <a:pPr/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5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4648398-24A6-461F-AE80-0AA04FF802BF}" type="slidenum">
              <a:rPr lang="cs-CZ" altLang="cs-CZ" smtClean="0">
                <a:latin typeface="Arial" panose="020B0604020202020204" pitchFamily="34" charset="0"/>
              </a:rPr>
              <a:pPr/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434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FDBDA5-C518-46F6-8D81-8A7333AE031E}" type="slidenum">
              <a:rPr lang="cs-CZ" altLang="cs-CZ" smtClean="0">
                <a:latin typeface="Arial" panose="020B0604020202020204" pitchFamily="34" charset="0"/>
              </a:rPr>
              <a:pPr/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48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4089172-17CC-418A-BB59-CD025420A6CF}" type="slidenum">
              <a:rPr lang="cs-CZ" altLang="cs-CZ" smtClean="0">
                <a:latin typeface="Arial" panose="020B0604020202020204" pitchFamily="34" charset="0"/>
              </a:rPr>
              <a:pPr/>
              <a:t>12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45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Managing</a:t>
            </a:r>
            <a:r>
              <a:rPr lang="cs-CZ" dirty="0" smtClean="0"/>
              <a:t> </a:t>
            </a:r>
            <a:r>
              <a:rPr lang="cs-CZ" dirty="0" err="1" smtClean="0"/>
              <a:t>innovation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err="1"/>
              <a:t>S</a:t>
            </a:r>
            <a:r>
              <a:rPr lang="cs-CZ" sz="1800" dirty="0" err="1" smtClean="0"/>
              <a:t>eminar</a:t>
            </a:r>
            <a:r>
              <a:rPr lang="cs-CZ" sz="1800" dirty="0" smtClean="0"/>
              <a:t> 6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712913" y="1003300"/>
            <a:ext cx="3402012" cy="381000"/>
          </a:xfrm>
          <a:prstGeom prst="rect">
            <a:avLst/>
          </a:prstGeom>
        </p:spPr>
        <p:txBody>
          <a:bodyPr lIns="68580" tIns="34290" rIns="68580" bIns="3429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3287713" y="920750"/>
            <a:ext cx="681308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management and </a:t>
            </a: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</a:t>
            </a:r>
            <a:r>
              <a:rPr lang="cs-CZ" sz="2100" b="1" i="1" dirty="0" err="1">
                <a:cs typeface="Times New Roman" pitchFamily="18" charset="0"/>
              </a:rPr>
              <a:t>optimization</a:t>
            </a:r>
            <a:endParaRPr lang="en-GB" sz="2100" b="1" kern="0" dirty="0"/>
          </a:p>
        </p:txBody>
      </p:sp>
      <p:sp>
        <p:nvSpPr>
          <p:cNvPr id="50180" name="Zástupný symbol pro obsah 2"/>
          <p:cNvSpPr txBox="1">
            <a:spLocks/>
          </p:cNvSpPr>
          <p:nvPr/>
        </p:nvSpPr>
        <p:spPr bwMode="auto">
          <a:xfrm>
            <a:off x="2093914" y="1814513"/>
            <a:ext cx="6211887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858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tabLst>
                <a:tab pos="2014538" algn="l"/>
                <a:tab pos="3900488" algn="l"/>
                <a:tab pos="4643438" algn="l"/>
                <a:tab pos="645795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rgbClr val="FFFF00"/>
              </a:buClr>
              <a:buSzPct val="100000"/>
              <a:buNone/>
            </a:pPr>
            <a:endParaRPr lang="cs-CZ" altLang="cs-CZ" sz="1500">
              <a:cs typeface="Times New Roman" panose="02020603050405020304" pitchFamily="18" charset="0"/>
            </a:endParaRPr>
          </a:p>
        </p:txBody>
      </p:sp>
      <p:graphicFrame>
        <p:nvGraphicFramePr>
          <p:cNvPr id="50181" name="Object 2"/>
          <p:cNvGraphicFramePr>
            <a:graphicFrameLocks noChangeAspect="1"/>
          </p:cNvGraphicFramePr>
          <p:nvPr/>
        </p:nvGraphicFramePr>
        <p:xfrm>
          <a:off x="2112963" y="1601789"/>
          <a:ext cx="7962900" cy="419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4" imgW="5746688" imgH="4092156" progId="Word.Document.8">
                  <p:embed/>
                </p:oleObj>
              </mc:Choice>
              <mc:Fallback>
                <p:oleObj name="Document" r:id="rId4" imgW="5746688" imgH="4092156" progId="Word.Document.8">
                  <p:embed/>
                  <p:pic>
                    <p:nvPicPr>
                      <p:cNvPr id="5018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1601789"/>
                        <a:ext cx="7962900" cy="41925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75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712913" y="1003300"/>
            <a:ext cx="3402012" cy="381000"/>
          </a:xfrm>
          <a:prstGeom prst="rect">
            <a:avLst/>
          </a:prstGeom>
        </p:spPr>
        <p:txBody>
          <a:bodyPr lIns="68580" tIns="34290" rIns="68580" bIns="3429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765426" y="1158875"/>
            <a:ext cx="553068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management and </a:t>
            </a:r>
            <a:r>
              <a:rPr lang="cs-CZ" sz="2100" b="1" i="1" dirty="0" err="1">
                <a:cs typeface="Times New Roman" pitchFamily="18" charset="0"/>
              </a:rPr>
              <a:t>optimization</a:t>
            </a:r>
            <a:endParaRPr lang="en-GB" sz="2100" b="1" kern="0" dirty="0"/>
          </a:p>
        </p:txBody>
      </p:sp>
      <p:sp>
        <p:nvSpPr>
          <p:cNvPr id="52228" name="Zástupný symbol pro obsah 2"/>
          <p:cNvSpPr txBox="1">
            <a:spLocks/>
          </p:cNvSpPr>
          <p:nvPr/>
        </p:nvSpPr>
        <p:spPr bwMode="auto">
          <a:xfrm>
            <a:off x="1820864" y="1814513"/>
            <a:ext cx="4319587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en-GB" altLang="cs-CZ" sz="90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94581" y="1813954"/>
            <a:ext cx="8249891" cy="4855406"/>
          </a:xfrm>
          <a:prstGeom prst="rect">
            <a:avLst/>
          </a:prstGeom>
          <a:blipFill>
            <a:blip r:embed="rId3"/>
            <a:stretch>
              <a:fillRect l="-517" t="-126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3549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712913" y="1003300"/>
            <a:ext cx="3402012" cy="381000"/>
          </a:xfrm>
          <a:prstGeom prst="rect">
            <a:avLst/>
          </a:prstGeom>
        </p:spPr>
        <p:txBody>
          <a:bodyPr lIns="68580" tIns="34290" rIns="68580" bIns="3429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093914" y="1176338"/>
            <a:ext cx="553068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management and </a:t>
            </a:r>
            <a:r>
              <a:rPr lang="cs-CZ" sz="2100" b="1" i="1" dirty="0" err="1">
                <a:cs typeface="Times New Roman" pitchFamily="18" charset="0"/>
              </a:rPr>
              <a:t>optimization</a:t>
            </a:r>
            <a:endParaRPr lang="en-GB" sz="2100" b="1" kern="0" dirty="0"/>
          </a:p>
        </p:txBody>
      </p:sp>
      <p:sp>
        <p:nvSpPr>
          <p:cNvPr id="54276" name="Zástupný symbol pro obsah 2"/>
          <p:cNvSpPr txBox="1">
            <a:spLocks/>
          </p:cNvSpPr>
          <p:nvPr/>
        </p:nvSpPr>
        <p:spPr bwMode="auto">
          <a:xfrm>
            <a:off x="1820864" y="1814513"/>
            <a:ext cx="4319587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en-GB" altLang="cs-CZ" sz="90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94581" y="1813955"/>
            <a:ext cx="6210690" cy="1884317"/>
          </a:xfrm>
          <a:prstGeom prst="rect">
            <a:avLst/>
          </a:prstGeom>
          <a:blipFill>
            <a:blip r:embed="rId3"/>
            <a:stretch>
              <a:fillRect l="-688"/>
            </a:stretch>
          </a:blipFill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53151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Economic</a:t>
            </a:r>
            <a:r>
              <a:rPr lang="cs-CZ" b="1" i="1" dirty="0"/>
              <a:t> </a:t>
            </a:r>
            <a:r>
              <a:rPr lang="cs-CZ" b="1" i="1" dirty="0" err="1" smtClean="0"/>
              <a:t>problem</a:t>
            </a:r>
            <a:r>
              <a:rPr lang="cs-CZ" b="1" i="1" dirty="0" smtClean="0"/>
              <a:t>: </a:t>
            </a:r>
            <a:r>
              <a:rPr lang="cs-CZ" b="1" i="1" dirty="0" err="1" smtClean="0"/>
              <a:t>Analysis</a:t>
            </a:r>
            <a:r>
              <a:rPr lang="cs-CZ" b="1" i="1" dirty="0" smtClean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supply</a:t>
            </a:r>
            <a:r>
              <a:rPr lang="cs-CZ" b="1" i="1" dirty="0"/>
              <a:t> and </a:t>
            </a:r>
            <a:r>
              <a:rPr lang="cs-CZ" b="1" i="1" dirty="0" err="1"/>
              <a:t>storage</a:t>
            </a:r>
            <a:r>
              <a:rPr lang="cs-CZ" b="1" i="1" dirty="0"/>
              <a:t> </a:t>
            </a:r>
            <a:r>
              <a:rPr lang="cs-CZ" b="1" i="1" dirty="0" err="1"/>
              <a:t>activities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 smtClean="0"/>
              <a:t>company</a:t>
            </a:r>
            <a:r>
              <a:rPr lang="cs-CZ" b="1" i="1" dirty="0" smtClean="0"/>
              <a:t> 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331" y="2133600"/>
            <a:ext cx="10773092" cy="433370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i="1" dirty="0" err="1"/>
              <a:t>Fruta</a:t>
            </a:r>
            <a:r>
              <a:rPr lang="cs-CZ" i="1" dirty="0"/>
              <a:t>, joint-</a:t>
            </a:r>
            <a:r>
              <a:rPr lang="cs-CZ" i="1" dirty="0" err="1"/>
              <a:t>stock</a:t>
            </a:r>
            <a:r>
              <a:rPr lang="cs-CZ" i="1" dirty="0"/>
              <a:t> </a:t>
            </a:r>
            <a:r>
              <a:rPr lang="cs-CZ" i="1" dirty="0" err="1"/>
              <a:t>company</a:t>
            </a:r>
            <a:r>
              <a:rPr lang="cs-CZ" i="1" dirty="0"/>
              <a:t> </a:t>
            </a:r>
            <a:r>
              <a:rPr lang="cs-CZ" i="1" dirty="0" err="1"/>
              <a:t>produces</a:t>
            </a:r>
            <a:r>
              <a:rPr lang="cs-CZ" i="1" dirty="0"/>
              <a:t> </a:t>
            </a:r>
            <a:r>
              <a:rPr lang="cs-CZ" i="1" dirty="0" err="1"/>
              <a:t>beverages</a:t>
            </a:r>
            <a:r>
              <a:rPr lang="cs-CZ" i="1" dirty="0"/>
              <a:t> in </a:t>
            </a:r>
            <a:r>
              <a:rPr lang="cs-CZ" i="1" dirty="0" err="1"/>
              <a:t>two</a:t>
            </a:r>
            <a:r>
              <a:rPr lang="cs-CZ" i="1" dirty="0"/>
              <a:t>-liter </a:t>
            </a:r>
            <a:r>
              <a:rPr lang="cs-CZ" i="1" dirty="0" err="1"/>
              <a:t>plastic</a:t>
            </a:r>
            <a:r>
              <a:rPr lang="cs-CZ" i="1" dirty="0"/>
              <a:t> </a:t>
            </a:r>
            <a:r>
              <a:rPr lang="cs-CZ" i="1" dirty="0" err="1"/>
              <a:t>bottles</a:t>
            </a:r>
            <a:r>
              <a:rPr lang="cs-CZ" i="1" dirty="0"/>
              <a:t> in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its</a:t>
            </a:r>
            <a:r>
              <a:rPr lang="cs-CZ" i="1" dirty="0"/>
              <a:t> </a:t>
            </a:r>
            <a:r>
              <a:rPr lang="cs-CZ" i="1" dirty="0" err="1"/>
              <a:t>plants</a:t>
            </a:r>
            <a:r>
              <a:rPr lang="cs-CZ" i="1" dirty="0"/>
              <a:t>. </a:t>
            </a:r>
            <a:r>
              <a:rPr lang="cs-CZ" i="1" dirty="0" err="1"/>
              <a:t>Production</a:t>
            </a:r>
            <a:r>
              <a:rPr lang="cs-CZ" i="1" dirty="0"/>
              <a:t> and </a:t>
            </a:r>
            <a:r>
              <a:rPr lang="cs-CZ" i="1" dirty="0" err="1"/>
              <a:t>distribution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these </a:t>
            </a:r>
            <a:r>
              <a:rPr lang="cs-CZ" i="1" dirty="0" err="1"/>
              <a:t>products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due</a:t>
            </a:r>
            <a:r>
              <a:rPr lang="cs-CZ" i="1" dirty="0"/>
              <a:t> to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demand</a:t>
            </a:r>
            <a:r>
              <a:rPr lang="cs-CZ" i="1" dirty="0"/>
              <a:t> </a:t>
            </a:r>
            <a:r>
              <a:rPr lang="cs-CZ" i="1" dirty="0" err="1"/>
              <a:t>regular</a:t>
            </a:r>
            <a:r>
              <a:rPr lang="cs-CZ" i="1" dirty="0"/>
              <a:t> </a:t>
            </a:r>
            <a:r>
              <a:rPr lang="cs-CZ" i="1" dirty="0" err="1"/>
              <a:t>during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year</a:t>
            </a:r>
            <a:r>
              <a:rPr lang="cs-CZ" i="1" dirty="0"/>
              <a:t>. </a:t>
            </a:r>
            <a:r>
              <a:rPr lang="cs-CZ" i="1" dirty="0" err="1"/>
              <a:t>Plastic</a:t>
            </a:r>
            <a:r>
              <a:rPr lang="cs-CZ" i="1" dirty="0"/>
              <a:t> </a:t>
            </a:r>
            <a:r>
              <a:rPr lang="cs-CZ" i="1" dirty="0" err="1"/>
              <a:t>bottles</a:t>
            </a:r>
            <a:r>
              <a:rPr lang="cs-CZ" i="1" dirty="0"/>
              <a:t> are </a:t>
            </a:r>
            <a:r>
              <a:rPr lang="cs-CZ" i="1" dirty="0" err="1"/>
              <a:t>collected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supplier</a:t>
            </a:r>
            <a:r>
              <a:rPr lang="cs-CZ" i="1" dirty="0"/>
              <a:t> in </a:t>
            </a:r>
            <a:r>
              <a:rPr lang="cs-CZ" i="1" dirty="0" err="1"/>
              <a:t>cartons</a:t>
            </a:r>
            <a:r>
              <a:rPr lang="cs-CZ" i="1" dirty="0"/>
              <a:t> (</a:t>
            </a:r>
            <a:r>
              <a:rPr lang="cs-CZ" i="1" dirty="0" err="1"/>
              <a:t>each</a:t>
            </a:r>
            <a:r>
              <a:rPr lang="cs-CZ" i="1" dirty="0"/>
              <a:t> </a:t>
            </a:r>
            <a:r>
              <a:rPr lang="cs-CZ" i="1" dirty="0" err="1"/>
              <a:t>contains</a:t>
            </a:r>
            <a:r>
              <a:rPr lang="cs-CZ" i="1" dirty="0"/>
              <a:t> 24 </a:t>
            </a:r>
            <a:r>
              <a:rPr lang="cs-CZ" i="1" dirty="0" err="1"/>
              <a:t>bottles</a:t>
            </a:r>
            <a:r>
              <a:rPr lang="cs-CZ" i="1" dirty="0"/>
              <a:t>) –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need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these </a:t>
            </a:r>
            <a:r>
              <a:rPr lang="cs-CZ" i="1" dirty="0" err="1"/>
              <a:t>cartons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planned</a:t>
            </a:r>
            <a:r>
              <a:rPr lang="cs-CZ" i="1" dirty="0"/>
              <a:t>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amount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36 000 </a:t>
            </a:r>
            <a:r>
              <a:rPr lang="cs-CZ" i="1" dirty="0" err="1"/>
              <a:t>pcs</a:t>
            </a:r>
            <a:r>
              <a:rPr lang="cs-CZ" i="1" dirty="0"/>
              <a:t>. </a:t>
            </a:r>
            <a:r>
              <a:rPr lang="cs-CZ" i="1" dirty="0" err="1"/>
              <a:t>Purchase</a:t>
            </a:r>
            <a:r>
              <a:rPr lang="cs-CZ" i="1" dirty="0"/>
              <a:t> </a:t>
            </a:r>
            <a:r>
              <a:rPr lang="cs-CZ" i="1" dirty="0" err="1"/>
              <a:t>price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carton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120 CZK.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bottles</a:t>
            </a:r>
            <a:r>
              <a:rPr lang="cs-CZ" i="1" dirty="0"/>
              <a:t> are </a:t>
            </a:r>
            <a:r>
              <a:rPr lang="cs-CZ" i="1" dirty="0" err="1"/>
              <a:t>ordered</a:t>
            </a:r>
            <a:r>
              <a:rPr lang="cs-CZ" i="1" dirty="0"/>
              <a:t> </a:t>
            </a:r>
            <a:r>
              <a:rPr lang="cs-CZ" i="1" dirty="0" err="1"/>
              <a:t>regularly</a:t>
            </a:r>
            <a:r>
              <a:rPr lang="cs-CZ" i="1" dirty="0"/>
              <a:t> in </a:t>
            </a:r>
            <a:r>
              <a:rPr lang="cs-CZ" i="1" dirty="0" err="1"/>
              <a:t>certain</a:t>
            </a:r>
            <a:r>
              <a:rPr lang="cs-CZ" i="1" dirty="0"/>
              <a:t> </a:t>
            </a:r>
            <a:r>
              <a:rPr lang="cs-CZ" i="1" dirty="0" err="1"/>
              <a:t>quantity</a:t>
            </a:r>
            <a:r>
              <a:rPr lang="cs-CZ" i="1" dirty="0"/>
              <a:t>,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each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related</a:t>
            </a:r>
            <a:r>
              <a:rPr lang="cs-CZ" i="1" dirty="0"/>
              <a:t> „</a:t>
            </a:r>
            <a:r>
              <a:rPr lang="cs-CZ" i="1" dirty="0" err="1"/>
              <a:t>cost</a:t>
            </a:r>
            <a:r>
              <a:rPr lang="cs-CZ" i="1" dirty="0"/>
              <a:t> per </a:t>
            </a:r>
            <a:r>
              <a:rPr lang="cs-CZ" i="1" dirty="0" err="1"/>
              <a:t>delivery</a:t>
            </a:r>
            <a:r>
              <a:rPr lang="cs-CZ" i="1" dirty="0"/>
              <a:t>“ </a:t>
            </a:r>
            <a:r>
              <a:rPr lang="cs-CZ" i="1" dirty="0" err="1"/>
              <a:t>at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amount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12 000 CZK.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purchase</a:t>
            </a:r>
            <a:r>
              <a:rPr lang="cs-CZ" i="1" dirty="0"/>
              <a:t> </a:t>
            </a:r>
            <a:r>
              <a:rPr lang="cs-CZ" i="1" dirty="0" err="1"/>
              <a:t>deadline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supply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fixed</a:t>
            </a:r>
            <a:r>
              <a:rPr lang="cs-CZ" i="1" dirty="0"/>
              <a:t> and </a:t>
            </a:r>
            <a:r>
              <a:rPr lang="cs-CZ" i="1" dirty="0" err="1"/>
              <a:t>it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½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month</a:t>
            </a:r>
            <a:r>
              <a:rPr lang="cs-CZ" i="1" dirty="0"/>
              <a:t>. </a:t>
            </a:r>
            <a:r>
              <a:rPr lang="cs-CZ" i="1" dirty="0" err="1"/>
              <a:t>Storage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carton</a:t>
            </a:r>
            <a:r>
              <a:rPr lang="cs-CZ" i="1" dirty="0"/>
              <a:t> are 20 %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purchase</a:t>
            </a:r>
            <a:r>
              <a:rPr lang="cs-CZ" i="1" dirty="0"/>
              <a:t> </a:t>
            </a:r>
            <a:r>
              <a:rPr lang="cs-CZ" i="1" dirty="0" err="1"/>
              <a:t>price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one</a:t>
            </a:r>
            <a:r>
              <a:rPr lang="cs-CZ" i="1" dirty="0"/>
              <a:t> </a:t>
            </a:r>
            <a:r>
              <a:rPr lang="cs-CZ" i="1" dirty="0" err="1"/>
              <a:t>carton</a:t>
            </a:r>
            <a:r>
              <a:rPr lang="cs-CZ" i="1" dirty="0"/>
              <a:t> per </a:t>
            </a:r>
            <a:r>
              <a:rPr lang="cs-CZ" i="1" dirty="0" err="1"/>
              <a:t>year</a:t>
            </a:r>
            <a:r>
              <a:rPr lang="cs-CZ" i="1" dirty="0"/>
              <a:t>.</a:t>
            </a:r>
          </a:p>
          <a:p>
            <a:pPr marL="0" lvl="0" indent="0">
              <a:buNone/>
            </a:pP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company</a:t>
            </a:r>
            <a:r>
              <a:rPr lang="cs-CZ" i="1" dirty="0"/>
              <a:t> has </a:t>
            </a:r>
            <a:r>
              <a:rPr lang="cs-CZ" i="1" dirty="0" err="1"/>
              <a:t>decided</a:t>
            </a:r>
            <a:r>
              <a:rPr lang="cs-CZ" i="1" dirty="0"/>
              <a:t> to </a:t>
            </a:r>
            <a:r>
              <a:rPr lang="cs-CZ" i="1" dirty="0" err="1"/>
              <a:t>analyze</a:t>
            </a:r>
            <a:r>
              <a:rPr lang="cs-CZ" i="1" dirty="0"/>
              <a:t> </a:t>
            </a:r>
            <a:r>
              <a:rPr lang="cs-CZ" i="1" dirty="0" err="1"/>
              <a:t>its</a:t>
            </a:r>
            <a:r>
              <a:rPr lang="cs-CZ" i="1" dirty="0"/>
              <a:t> </a:t>
            </a:r>
            <a:r>
              <a:rPr lang="cs-CZ" i="1" dirty="0" err="1"/>
              <a:t>warehouse</a:t>
            </a:r>
            <a:r>
              <a:rPr lang="cs-CZ" i="1" dirty="0"/>
              <a:t> management </a:t>
            </a:r>
            <a:r>
              <a:rPr lang="cs-CZ" i="1" dirty="0" err="1"/>
              <a:t>system</a:t>
            </a:r>
            <a:r>
              <a:rPr lang="cs-CZ" i="1" dirty="0"/>
              <a:t> in </a:t>
            </a:r>
            <a:r>
              <a:rPr lang="cs-CZ" i="1" dirty="0" err="1"/>
              <a:t>order</a:t>
            </a:r>
            <a:r>
              <a:rPr lang="cs-CZ" i="1" dirty="0"/>
              <a:t> to </a:t>
            </a:r>
            <a:r>
              <a:rPr lang="cs-CZ" i="1" dirty="0" err="1"/>
              <a:t>minimize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i="1" dirty="0"/>
              <a:t> </a:t>
            </a:r>
            <a:r>
              <a:rPr lang="cs-CZ" i="1" dirty="0" err="1"/>
              <a:t>associated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ordering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material</a:t>
            </a:r>
            <a:r>
              <a:rPr lang="cs-CZ" i="1" dirty="0"/>
              <a:t> and </a:t>
            </a:r>
            <a:r>
              <a:rPr lang="cs-CZ" i="1" dirty="0" err="1"/>
              <a:t>storage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material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/>
              <a:t>successful</a:t>
            </a:r>
            <a:r>
              <a:rPr lang="cs-CZ" i="1" dirty="0"/>
              <a:t> </a:t>
            </a:r>
            <a:r>
              <a:rPr lang="cs-CZ" i="1" dirty="0" err="1"/>
              <a:t>analysis</a:t>
            </a:r>
            <a:r>
              <a:rPr lang="cs-CZ" i="1" dirty="0"/>
              <a:t>,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company</a:t>
            </a:r>
            <a:r>
              <a:rPr lang="cs-CZ" i="1" dirty="0"/>
              <a:t> </a:t>
            </a:r>
            <a:r>
              <a:rPr lang="cs-CZ" i="1" dirty="0" smtClean="0"/>
              <a:t>has </a:t>
            </a:r>
            <a:r>
              <a:rPr lang="cs-CZ" i="1" dirty="0" err="1" smtClean="0"/>
              <a:t>decided</a:t>
            </a:r>
            <a:r>
              <a:rPr lang="cs-CZ" i="1" dirty="0" smtClean="0"/>
              <a:t> </a:t>
            </a:r>
            <a:r>
              <a:rPr lang="cs-CZ" i="1" dirty="0"/>
              <a:t>to </a:t>
            </a:r>
            <a:r>
              <a:rPr lang="cs-CZ" i="1" dirty="0" err="1"/>
              <a:t>find</a:t>
            </a:r>
            <a:r>
              <a:rPr lang="cs-CZ" i="1" dirty="0"/>
              <a:t> </a:t>
            </a:r>
            <a:r>
              <a:rPr lang="cs-CZ" i="1" dirty="0" err="1"/>
              <a:t>out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following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:</a:t>
            </a:r>
          </a:p>
          <a:p>
            <a:pPr marL="0" indent="0">
              <a:buNone/>
            </a:pPr>
            <a:r>
              <a:rPr lang="cs-CZ" i="1" dirty="0" err="1" smtClean="0"/>
              <a:t>Calculated</a:t>
            </a:r>
            <a:r>
              <a:rPr lang="cs-CZ" i="1" dirty="0" smtClean="0"/>
              <a:t> </a:t>
            </a:r>
            <a:r>
              <a:rPr lang="cs-CZ" i="1" dirty="0" err="1"/>
              <a:t>costs</a:t>
            </a:r>
            <a:r>
              <a:rPr lang="cs-CZ" i="1" dirty="0"/>
              <a:t> </a:t>
            </a:r>
            <a:r>
              <a:rPr lang="cs-CZ" i="1" dirty="0" err="1"/>
              <a:t>associated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existing</a:t>
            </a:r>
            <a:r>
              <a:rPr lang="cs-CZ" i="1" dirty="0"/>
              <a:t> </a:t>
            </a:r>
            <a:r>
              <a:rPr lang="cs-CZ" i="1" dirty="0" err="1"/>
              <a:t>system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ordering</a:t>
            </a:r>
            <a:r>
              <a:rPr lang="cs-CZ" i="1" dirty="0"/>
              <a:t> and holding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cartons</a:t>
            </a:r>
            <a:r>
              <a:rPr lang="cs-CZ" i="1" dirty="0"/>
              <a:t>.</a:t>
            </a:r>
          </a:p>
          <a:p>
            <a:pPr marL="0" lvl="0" indent="0">
              <a:buNone/>
            </a:pPr>
            <a:r>
              <a:rPr lang="cs-CZ" i="1" dirty="0" err="1"/>
              <a:t>Costs</a:t>
            </a:r>
            <a:r>
              <a:rPr lang="cs-CZ" i="1" dirty="0"/>
              <a:t> </a:t>
            </a:r>
            <a:r>
              <a:rPr lang="cs-CZ" i="1" dirty="0" err="1"/>
              <a:t>associated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implementation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„</a:t>
            </a:r>
            <a:r>
              <a:rPr lang="cs-CZ" i="1" dirty="0" err="1"/>
              <a:t>Strategy</a:t>
            </a:r>
            <a:r>
              <a:rPr lang="cs-CZ" i="1" dirty="0"/>
              <a:t> I“ </a:t>
            </a:r>
            <a:r>
              <a:rPr lang="cs-CZ" i="1" dirty="0" err="1"/>
              <a:t>or</a:t>
            </a:r>
            <a:r>
              <a:rPr lang="cs-CZ" i="1" dirty="0"/>
              <a:t> „</a:t>
            </a:r>
            <a:r>
              <a:rPr lang="cs-CZ" i="1" dirty="0" err="1"/>
              <a:t>Strategy</a:t>
            </a:r>
            <a:r>
              <a:rPr lang="cs-CZ" i="1" dirty="0"/>
              <a:t> II“, </a:t>
            </a:r>
            <a:r>
              <a:rPr lang="cs-CZ" i="1" dirty="0" err="1"/>
              <a:t>which</a:t>
            </a:r>
            <a:r>
              <a:rPr lang="cs-CZ" i="1" dirty="0"/>
              <a:t> are </a:t>
            </a:r>
            <a:r>
              <a:rPr lang="cs-CZ" i="1" dirty="0" err="1"/>
              <a:t>specified</a:t>
            </a:r>
            <a:r>
              <a:rPr lang="cs-CZ" i="1" dirty="0"/>
              <a:t> as </a:t>
            </a:r>
            <a:r>
              <a:rPr lang="cs-CZ" i="1" dirty="0" err="1"/>
              <a:t>follows</a:t>
            </a:r>
            <a:r>
              <a:rPr lang="cs-CZ" i="1" dirty="0"/>
              <a:t>:</a:t>
            </a:r>
          </a:p>
          <a:p>
            <a:pPr marL="0" lvl="0" indent="0">
              <a:buNone/>
            </a:pPr>
            <a:r>
              <a:rPr lang="cs-CZ" i="1" dirty="0" err="1"/>
              <a:t>Strategy</a:t>
            </a:r>
            <a:r>
              <a:rPr lang="cs-CZ" i="1" dirty="0"/>
              <a:t> I: 	2 </a:t>
            </a:r>
            <a:r>
              <a:rPr lang="cs-CZ" i="1" dirty="0" err="1"/>
              <a:t>deliveries</a:t>
            </a:r>
            <a:r>
              <a:rPr lang="cs-CZ" i="1" dirty="0"/>
              <a:t> per </a:t>
            </a:r>
            <a:r>
              <a:rPr lang="cs-CZ" i="1" dirty="0" err="1"/>
              <a:t>year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Strategy</a:t>
            </a:r>
            <a:r>
              <a:rPr lang="cs-CZ" i="1" dirty="0"/>
              <a:t> II:	12 </a:t>
            </a:r>
            <a:r>
              <a:rPr lang="cs-CZ" i="1" dirty="0" err="1"/>
              <a:t>deliveries</a:t>
            </a:r>
            <a:r>
              <a:rPr lang="cs-CZ" i="1" dirty="0"/>
              <a:t> per </a:t>
            </a:r>
            <a:r>
              <a:rPr lang="cs-CZ" i="1" dirty="0" err="1"/>
              <a:t>year</a:t>
            </a:r>
            <a:endParaRPr lang="cs-CZ" i="1" dirty="0"/>
          </a:p>
          <a:p>
            <a:pPr marL="0" lvl="0" indent="0">
              <a:buNone/>
            </a:pPr>
            <a:r>
              <a:rPr lang="cs-CZ" b="1" i="1" dirty="0" err="1"/>
              <a:t>Costs</a:t>
            </a:r>
            <a:r>
              <a:rPr lang="cs-CZ" b="1" i="1" dirty="0"/>
              <a:t> </a:t>
            </a:r>
            <a:r>
              <a:rPr lang="cs-CZ" b="1" i="1" dirty="0" err="1"/>
              <a:t>corresponding</a:t>
            </a:r>
            <a:r>
              <a:rPr lang="cs-CZ" b="1" i="1" dirty="0"/>
              <a:t> to </a:t>
            </a:r>
            <a:r>
              <a:rPr lang="cs-CZ" b="1" i="1" dirty="0" err="1"/>
              <a:t>the</a:t>
            </a:r>
            <a:r>
              <a:rPr lang="cs-CZ" b="1" i="1" dirty="0"/>
              <a:t> optimum </a:t>
            </a:r>
            <a:r>
              <a:rPr lang="cs-CZ" b="1" i="1" dirty="0" err="1"/>
              <a:t>amount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supplies</a:t>
            </a:r>
            <a:r>
              <a:rPr lang="cs-CZ" b="1" i="1" dirty="0"/>
              <a:t>.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	 </a:t>
            </a:r>
          </a:p>
          <a:p>
            <a:pPr marL="0" indent="0">
              <a:buNone/>
            </a:pP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calculations</a:t>
            </a:r>
            <a:r>
              <a:rPr lang="cs-CZ" i="1" dirty="0"/>
              <a:t> </a:t>
            </a:r>
            <a:r>
              <a:rPr lang="cs-CZ" i="1" dirty="0" err="1"/>
              <a:t>please</a:t>
            </a:r>
            <a:r>
              <a:rPr lang="cs-CZ" i="1" dirty="0"/>
              <a:t> use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formula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calculating</a:t>
            </a:r>
            <a:r>
              <a:rPr lang="cs-CZ" i="1" dirty="0"/>
              <a:t> „</a:t>
            </a:r>
            <a:r>
              <a:rPr lang="cs-CZ" b="1" i="1" dirty="0" err="1"/>
              <a:t>inventory</a:t>
            </a:r>
            <a:r>
              <a:rPr lang="cs-CZ" b="1" i="1" dirty="0"/>
              <a:t> </a:t>
            </a:r>
            <a:r>
              <a:rPr lang="cs-CZ" b="1" i="1" dirty="0" err="1"/>
              <a:t>costs</a:t>
            </a:r>
            <a:r>
              <a:rPr lang="cs-CZ" b="1" i="1" dirty="0"/>
              <a:t>“</a:t>
            </a:r>
            <a:r>
              <a:rPr lang="cs-CZ" i="1" dirty="0"/>
              <a:t>, </a:t>
            </a:r>
            <a:r>
              <a:rPr lang="cs-CZ" i="1" dirty="0" err="1"/>
              <a:t>which</a:t>
            </a:r>
            <a:r>
              <a:rPr lang="cs-CZ" i="1" dirty="0"/>
              <a:t> are </a:t>
            </a:r>
            <a:r>
              <a:rPr lang="cs-CZ" i="1" dirty="0" err="1"/>
              <a:t>the</a:t>
            </a:r>
            <a:r>
              <a:rPr lang="cs-CZ" i="1" dirty="0"/>
              <a:t> sum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costs</a:t>
            </a:r>
            <a:r>
              <a:rPr lang="cs-CZ" i="1" dirty="0"/>
              <a:t> </a:t>
            </a:r>
            <a:r>
              <a:rPr lang="cs-CZ" b="1" i="1" dirty="0"/>
              <a:t>„</a:t>
            </a:r>
            <a:r>
              <a:rPr lang="cs-CZ" b="1" i="1" dirty="0" err="1"/>
              <a:t>delivery</a:t>
            </a:r>
            <a:r>
              <a:rPr lang="cs-CZ" b="1" i="1" dirty="0"/>
              <a:t> (</a:t>
            </a:r>
            <a:r>
              <a:rPr lang="cs-CZ" b="1" i="1" dirty="0" err="1"/>
              <a:t>ordering</a:t>
            </a:r>
            <a:r>
              <a:rPr lang="cs-CZ" b="1" i="1" dirty="0"/>
              <a:t>)“</a:t>
            </a:r>
            <a:r>
              <a:rPr lang="cs-CZ" i="1" dirty="0"/>
              <a:t> and </a:t>
            </a:r>
            <a:r>
              <a:rPr lang="cs-CZ" b="1" i="1" dirty="0"/>
              <a:t>„</a:t>
            </a:r>
            <a:r>
              <a:rPr lang="cs-CZ" b="1" i="1" dirty="0" err="1"/>
              <a:t>storage</a:t>
            </a:r>
            <a:r>
              <a:rPr lang="cs-CZ" b="1" i="1" dirty="0"/>
              <a:t> (holding)“ </a:t>
            </a:r>
            <a:r>
              <a:rPr lang="cs-CZ" i="1" dirty="0" err="1"/>
              <a:t>costs</a:t>
            </a:r>
            <a:r>
              <a:rPr lang="cs-CZ" b="1" i="1" dirty="0"/>
              <a:t>. </a:t>
            </a:r>
            <a:endParaRPr lang="cs-CZ" i="1" dirty="0"/>
          </a:p>
          <a:p>
            <a:endParaRPr lang="cs-CZ" sz="2800" dirty="0" smtClean="0">
              <a:latin typeface="Arial" charset="0"/>
            </a:endParaRPr>
          </a:p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95829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2051" y="624110"/>
            <a:ext cx="9642561" cy="1280890"/>
          </a:xfrm>
        </p:spPr>
        <p:txBody>
          <a:bodyPr>
            <a:normAutofit/>
          </a:bodyPr>
          <a:lstStyle/>
          <a:p>
            <a:r>
              <a:rPr lang="cs-CZ" sz="2400" b="1" i="1" dirty="0" err="1"/>
              <a:t>Economic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problem</a:t>
            </a:r>
            <a:r>
              <a:rPr lang="cs-CZ" sz="2400" b="1" i="1" dirty="0" smtClean="0"/>
              <a:t>: </a:t>
            </a:r>
            <a:r>
              <a:rPr lang="cs-CZ" sz="2400" b="1" i="1" dirty="0" err="1" smtClean="0"/>
              <a:t>Analysis</a:t>
            </a:r>
            <a:r>
              <a:rPr lang="cs-CZ" sz="2400" b="1" i="1" dirty="0" smtClean="0"/>
              <a:t> </a:t>
            </a:r>
            <a:r>
              <a:rPr lang="cs-CZ" sz="2400" b="1" i="1" dirty="0" err="1"/>
              <a:t>of</a:t>
            </a:r>
            <a:r>
              <a:rPr lang="cs-CZ" sz="2400" b="1" i="1" dirty="0"/>
              <a:t> </a:t>
            </a:r>
            <a:r>
              <a:rPr lang="cs-CZ" sz="2400" b="1" i="1" dirty="0" err="1"/>
              <a:t>supply</a:t>
            </a:r>
            <a:r>
              <a:rPr lang="cs-CZ" sz="2400" b="1" i="1" dirty="0"/>
              <a:t> and </a:t>
            </a:r>
            <a:r>
              <a:rPr lang="cs-CZ" sz="2400" b="1" i="1" dirty="0" err="1"/>
              <a:t>storage</a:t>
            </a:r>
            <a:r>
              <a:rPr lang="cs-CZ" sz="2400" b="1" i="1" dirty="0"/>
              <a:t> </a:t>
            </a:r>
            <a:r>
              <a:rPr lang="cs-CZ" sz="2400" b="1" i="1" dirty="0" err="1"/>
              <a:t>activities</a:t>
            </a:r>
            <a:r>
              <a:rPr lang="cs-CZ" sz="2400" b="1" i="1" dirty="0"/>
              <a:t> </a:t>
            </a:r>
            <a:r>
              <a:rPr lang="cs-CZ" sz="2400" b="1" i="1" dirty="0" err="1"/>
              <a:t>of</a:t>
            </a:r>
            <a:r>
              <a:rPr lang="cs-CZ" sz="2400" b="1" i="1" dirty="0"/>
              <a:t> </a:t>
            </a:r>
            <a:r>
              <a:rPr lang="cs-CZ" sz="2400" b="1" i="1" dirty="0" err="1"/>
              <a:t>the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company</a:t>
            </a:r>
            <a:r>
              <a:rPr lang="cs-CZ" sz="2400" b="1" i="1" dirty="0" smtClean="0"/>
              <a:t> 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331" y="2133600"/>
            <a:ext cx="10773092" cy="4333702"/>
          </a:xfrm>
        </p:spPr>
        <p:txBody>
          <a:bodyPr>
            <a:normAutofit/>
          </a:bodyPr>
          <a:lstStyle/>
          <a:p>
            <a:endParaRPr lang="cs-CZ" sz="2800" dirty="0" smtClean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763067"/>
              </p:ext>
            </p:extLst>
          </p:nvPr>
        </p:nvGraphicFramePr>
        <p:xfrm>
          <a:off x="1862051" y="1905000"/>
          <a:ext cx="9260378" cy="47909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38638">
                  <a:extLst>
                    <a:ext uri="{9D8B030D-6E8A-4147-A177-3AD203B41FA5}">
                      <a16:colId xmlns:a16="http://schemas.microsoft.com/office/drawing/2014/main" val="3190330842"/>
                    </a:ext>
                  </a:extLst>
                </a:gridCol>
                <a:gridCol w="1030435">
                  <a:extLst>
                    <a:ext uri="{9D8B030D-6E8A-4147-A177-3AD203B41FA5}">
                      <a16:colId xmlns:a16="http://schemas.microsoft.com/office/drawing/2014/main" val="3384119717"/>
                    </a:ext>
                  </a:extLst>
                </a:gridCol>
                <a:gridCol w="1030435">
                  <a:extLst>
                    <a:ext uri="{9D8B030D-6E8A-4147-A177-3AD203B41FA5}">
                      <a16:colId xmlns:a16="http://schemas.microsoft.com/office/drawing/2014/main" val="3007823668"/>
                    </a:ext>
                  </a:extLst>
                </a:gridCol>
                <a:gridCol w="1030435">
                  <a:extLst>
                    <a:ext uri="{9D8B030D-6E8A-4147-A177-3AD203B41FA5}">
                      <a16:colId xmlns:a16="http://schemas.microsoft.com/office/drawing/2014/main" val="3356124972"/>
                    </a:ext>
                  </a:extLst>
                </a:gridCol>
                <a:gridCol w="1030435">
                  <a:extLst>
                    <a:ext uri="{9D8B030D-6E8A-4147-A177-3AD203B41FA5}">
                      <a16:colId xmlns:a16="http://schemas.microsoft.com/office/drawing/2014/main" val="699945006"/>
                    </a:ext>
                  </a:extLst>
                </a:gridCol>
              </a:tblGrid>
              <a:tr h="124681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Current situation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Strategy I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Strategy II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Optimal level of deliveries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671006"/>
                  </a:ext>
                </a:extLst>
              </a:tr>
              <a:tr h="30237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demand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P (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pcs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70975"/>
                  </a:ext>
                </a:extLst>
              </a:tr>
              <a:tr h="30237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delivery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D (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pcs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215957"/>
                  </a:ext>
                </a:extLst>
              </a:tr>
              <a:tr h="49872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supply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cycles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P/D (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100" dirty="0" err="1">
                          <a:solidFill>
                            <a:schemeClr val="tx1"/>
                          </a:solidFill>
                          <a:effectLst/>
                        </a:rPr>
                        <a:t>deliveries</a:t>
                      </a: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131795"/>
                  </a:ext>
                </a:extLst>
              </a:tr>
              <a:tr h="49872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costs per delivery (ordering)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 (CZK/delivery)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01180"/>
                  </a:ext>
                </a:extLst>
              </a:tr>
              <a:tr h="49872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Total costs per delivery (ordering)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1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P/D (CZK)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121119"/>
                  </a:ext>
                </a:extLst>
              </a:tr>
              <a:tr h="30237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Average level of delivery D/2 (pcs)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259520"/>
                  </a:ext>
                </a:extLst>
              </a:tr>
              <a:tr h="49872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Holding (storage) costs per unit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 (CZK/carton)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792644"/>
                  </a:ext>
                </a:extLst>
              </a:tr>
              <a:tr h="33967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Total costs per holding (storage)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1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D/2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4698"/>
                  </a:ext>
                </a:extLst>
              </a:tr>
              <a:tr h="30237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Total inventory costs: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1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P/D + n</a:t>
                      </a:r>
                      <a:r>
                        <a:rPr lang="cs-CZ" sz="1100" baseline="-25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1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D/2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65455" algn="dec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48" marR="58348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176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259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62051" y="624110"/>
            <a:ext cx="9642561" cy="1280890"/>
          </a:xfrm>
        </p:spPr>
        <p:txBody>
          <a:bodyPr>
            <a:normAutofit/>
          </a:bodyPr>
          <a:lstStyle/>
          <a:p>
            <a:r>
              <a:rPr lang="cs-CZ" sz="2400" b="1" i="1" dirty="0" err="1"/>
              <a:t>Economic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problem</a:t>
            </a:r>
            <a:r>
              <a:rPr lang="cs-CZ" sz="2400" b="1" i="1" dirty="0" smtClean="0"/>
              <a:t>: </a:t>
            </a:r>
            <a:r>
              <a:rPr lang="cs-CZ" sz="2400" b="1" i="1" dirty="0" err="1" smtClean="0"/>
              <a:t>Analysis</a:t>
            </a:r>
            <a:r>
              <a:rPr lang="cs-CZ" sz="2400" b="1" i="1" dirty="0" smtClean="0"/>
              <a:t> </a:t>
            </a:r>
            <a:r>
              <a:rPr lang="cs-CZ" sz="2400" b="1" i="1" dirty="0" err="1"/>
              <a:t>of</a:t>
            </a:r>
            <a:r>
              <a:rPr lang="cs-CZ" sz="2400" b="1" i="1" dirty="0"/>
              <a:t> </a:t>
            </a:r>
            <a:r>
              <a:rPr lang="cs-CZ" sz="2400" b="1" i="1" dirty="0" err="1"/>
              <a:t>supply</a:t>
            </a:r>
            <a:r>
              <a:rPr lang="cs-CZ" sz="2400" b="1" i="1" dirty="0"/>
              <a:t> and </a:t>
            </a:r>
            <a:r>
              <a:rPr lang="cs-CZ" sz="2400" b="1" i="1" dirty="0" err="1"/>
              <a:t>storage</a:t>
            </a:r>
            <a:r>
              <a:rPr lang="cs-CZ" sz="2400" b="1" i="1" dirty="0"/>
              <a:t> </a:t>
            </a:r>
            <a:r>
              <a:rPr lang="cs-CZ" sz="2400" b="1" i="1" dirty="0" err="1"/>
              <a:t>activities</a:t>
            </a:r>
            <a:r>
              <a:rPr lang="cs-CZ" sz="2400" b="1" i="1" dirty="0"/>
              <a:t> </a:t>
            </a:r>
            <a:r>
              <a:rPr lang="cs-CZ" sz="2400" b="1" i="1" dirty="0" err="1"/>
              <a:t>of</a:t>
            </a:r>
            <a:r>
              <a:rPr lang="cs-CZ" sz="2400" b="1" i="1" dirty="0"/>
              <a:t> </a:t>
            </a:r>
            <a:r>
              <a:rPr lang="cs-CZ" sz="2400" b="1" i="1" dirty="0" err="1"/>
              <a:t>the</a:t>
            </a:r>
            <a:r>
              <a:rPr lang="cs-CZ" sz="2400" b="1" i="1" dirty="0"/>
              <a:t> </a:t>
            </a:r>
            <a:r>
              <a:rPr lang="cs-CZ" sz="2400" b="1" i="1" dirty="0" err="1" smtClean="0"/>
              <a:t>company</a:t>
            </a:r>
            <a:r>
              <a:rPr lang="cs-CZ" sz="2400" b="1" i="1" dirty="0" smtClean="0"/>
              <a:t>: </a:t>
            </a:r>
            <a:r>
              <a:rPr lang="cs-CZ" sz="2400" b="1" i="1" dirty="0" err="1" smtClean="0"/>
              <a:t>Solution</a:t>
            </a: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i="1" dirty="0" smtClean="0"/>
              <a:t>Table </a:t>
            </a:r>
            <a:r>
              <a:rPr lang="cs-CZ" sz="2400" b="1" i="1" dirty="0" err="1" smtClean="0"/>
              <a:t>Calculation</a:t>
            </a:r>
            <a:r>
              <a:rPr lang="cs-CZ" sz="2400" b="1" i="1" dirty="0" smtClean="0"/>
              <a:t> </a:t>
            </a:r>
            <a:r>
              <a:rPr lang="cs-CZ" sz="2400" b="1" i="1" dirty="0" err="1" smtClean="0"/>
              <a:t>procedure</a:t>
            </a:r>
            <a:endParaRPr lang="cs-CZ" sz="2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331" y="2133600"/>
            <a:ext cx="10773092" cy="4333702"/>
          </a:xfrm>
        </p:spPr>
        <p:txBody>
          <a:bodyPr>
            <a:normAutofit/>
          </a:bodyPr>
          <a:lstStyle/>
          <a:p>
            <a:endParaRPr lang="cs-CZ" sz="2800" dirty="0" smtClean="0">
              <a:latin typeface="Arial" charset="0"/>
            </a:endParaRPr>
          </a:p>
          <a:p>
            <a:endParaRPr lang="cs-CZ" sz="38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628667"/>
              </p:ext>
            </p:extLst>
          </p:nvPr>
        </p:nvGraphicFramePr>
        <p:xfrm>
          <a:off x="1379913" y="2129211"/>
          <a:ext cx="10191404" cy="45459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158130">
                  <a:extLst>
                    <a:ext uri="{9D8B030D-6E8A-4147-A177-3AD203B41FA5}">
                      <a16:colId xmlns:a16="http://schemas.microsoft.com/office/drawing/2014/main" val="602236571"/>
                    </a:ext>
                  </a:extLst>
                </a:gridCol>
                <a:gridCol w="1257746">
                  <a:extLst>
                    <a:ext uri="{9D8B030D-6E8A-4147-A177-3AD203B41FA5}">
                      <a16:colId xmlns:a16="http://schemas.microsoft.com/office/drawing/2014/main" val="252101672"/>
                    </a:ext>
                  </a:extLst>
                </a:gridCol>
                <a:gridCol w="1258891">
                  <a:extLst>
                    <a:ext uri="{9D8B030D-6E8A-4147-A177-3AD203B41FA5}">
                      <a16:colId xmlns:a16="http://schemas.microsoft.com/office/drawing/2014/main" val="97549064"/>
                    </a:ext>
                  </a:extLst>
                </a:gridCol>
                <a:gridCol w="1257746">
                  <a:extLst>
                    <a:ext uri="{9D8B030D-6E8A-4147-A177-3AD203B41FA5}">
                      <a16:colId xmlns:a16="http://schemas.microsoft.com/office/drawing/2014/main" val="4056219426"/>
                    </a:ext>
                  </a:extLst>
                </a:gridCol>
                <a:gridCol w="1258891">
                  <a:extLst>
                    <a:ext uri="{9D8B030D-6E8A-4147-A177-3AD203B41FA5}">
                      <a16:colId xmlns:a16="http://schemas.microsoft.com/office/drawing/2014/main" val="1189650608"/>
                    </a:ext>
                  </a:extLst>
                </a:gridCol>
              </a:tblGrid>
              <a:tr h="128194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Current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situation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Strategy I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Strategy II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Optimal level of deliveries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vert="vert27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967604"/>
                  </a:ext>
                </a:extLst>
              </a:tr>
              <a:tr h="30951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demand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P (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pcs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31640"/>
                  </a:ext>
                </a:extLst>
              </a:tr>
              <a:tr h="30951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Delivery D (pcs)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477612"/>
                  </a:ext>
                </a:extLst>
              </a:tr>
              <a:tr h="51049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Number of supply cycles P/D (number of deliveries)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57226"/>
                  </a:ext>
                </a:extLst>
              </a:tr>
              <a:tr h="30951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Costs per delivery n</a:t>
                      </a:r>
                      <a:r>
                        <a:rPr lang="cs-CZ" sz="1200" baseline="-250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 (CZK/delivery)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214298"/>
                  </a:ext>
                </a:extLst>
              </a:tr>
              <a:tr h="34769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Total costs per delivery n</a:t>
                      </a:r>
                      <a:r>
                        <a:rPr lang="cs-CZ" sz="1200" baseline="-2500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2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P/D (CZK)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842062"/>
                  </a:ext>
                </a:extLst>
              </a:tr>
              <a:tr h="30951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Average level of delivery D/2 (pcs)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439399"/>
                  </a:ext>
                </a:extLst>
              </a:tr>
              <a:tr h="51049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Holding (storage) costs per unit n</a:t>
                      </a:r>
                      <a:r>
                        <a:rPr lang="cs-CZ" sz="1200" baseline="-25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 (CZK/carton)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36827"/>
                  </a:ext>
                </a:extLst>
              </a:tr>
              <a:tr h="347695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Total costs of storage n</a:t>
                      </a:r>
                      <a:r>
                        <a:rPr lang="cs-CZ" sz="1200" baseline="-25000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200" baseline="3000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200">
                          <a:solidFill>
                            <a:schemeClr val="tx1"/>
                          </a:solidFill>
                          <a:effectLst/>
                        </a:rPr>
                        <a:t>D/2</a:t>
                      </a: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401613"/>
                  </a:ext>
                </a:extLst>
              </a:tr>
              <a:tr h="30951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inventory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costs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200" baseline="-25000" dirty="0" err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cs-CZ" sz="1200" baseline="30000" dirty="0" err="1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/D + 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cs-CZ" sz="1200" baseline="-25000" dirty="0" err="1">
                          <a:solidFill>
                            <a:schemeClr val="tx1"/>
                          </a:solidFill>
                          <a:effectLst/>
                        </a:rPr>
                        <a:t>h</a:t>
                      </a:r>
                      <a:r>
                        <a:rPr lang="cs-CZ" sz="1200" baseline="30000" dirty="0" err="1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cs-CZ" sz="1200" dirty="0" err="1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cs-CZ" sz="1200" dirty="0">
                          <a:solidFill>
                            <a:schemeClr val="tx1"/>
                          </a:solidFill>
                          <a:effectLst/>
                        </a:rPr>
                        <a:t>/2</a:t>
                      </a: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007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49403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16255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  <a:tabLst>
                          <a:tab pos="561340" algn="dec"/>
                        </a:tabLst>
                      </a:pPr>
                      <a:endParaRPr lang="cs-CZ" sz="1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23" marR="63023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5241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320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Economic</a:t>
            </a:r>
            <a:r>
              <a:rPr lang="cs-CZ" b="1" i="1" dirty="0"/>
              <a:t> </a:t>
            </a:r>
            <a:r>
              <a:rPr lang="cs-CZ" b="1" i="1" dirty="0" err="1" smtClean="0"/>
              <a:t>problem</a:t>
            </a:r>
            <a:r>
              <a:rPr lang="cs-CZ" b="1" i="1" dirty="0" smtClean="0"/>
              <a:t>: </a:t>
            </a:r>
            <a:r>
              <a:rPr lang="cs-CZ" b="1" i="1" dirty="0" err="1" smtClean="0"/>
              <a:t>Analysis</a:t>
            </a:r>
            <a:r>
              <a:rPr lang="cs-CZ" b="1" i="1" dirty="0" smtClean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supply</a:t>
            </a:r>
            <a:r>
              <a:rPr lang="cs-CZ" b="1" i="1" dirty="0"/>
              <a:t> and </a:t>
            </a:r>
            <a:r>
              <a:rPr lang="cs-CZ" b="1" i="1" dirty="0" err="1"/>
              <a:t>storage</a:t>
            </a:r>
            <a:r>
              <a:rPr lang="cs-CZ" b="1" i="1" dirty="0"/>
              <a:t> </a:t>
            </a:r>
            <a:r>
              <a:rPr lang="cs-CZ" b="1" i="1" dirty="0" err="1"/>
              <a:t>activities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 smtClean="0"/>
              <a:t>company</a:t>
            </a:r>
            <a:r>
              <a:rPr lang="cs-CZ" b="1" i="1" dirty="0" smtClean="0"/>
              <a:t> </a:t>
            </a:r>
            <a:endParaRPr lang="cs-CZ" i="1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0" y="1843088"/>
          <a:ext cx="114300" cy="22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r:id="rId3" imgW="114151" imgH="215619" progId="Equation.3">
                  <p:embed/>
                </p:oleObj>
              </mc:Choice>
              <mc:Fallback>
                <p:oleObj r:id="rId3" imgW="114151" imgH="21561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43088"/>
                        <a:ext cx="114300" cy="220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9445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19192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82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/>
              <a:t>Economic</a:t>
            </a:r>
            <a:r>
              <a:rPr lang="cs-CZ" b="1" i="1" dirty="0"/>
              <a:t> </a:t>
            </a:r>
            <a:r>
              <a:rPr lang="cs-CZ" b="1" i="1" dirty="0" err="1" smtClean="0"/>
              <a:t>problem</a:t>
            </a:r>
            <a:r>
              <a:rPr lang="cs-CZ" b="1" i="1" dirty="0" smtClean="0"/>
              <a:t>: </a:t>
            </a:r>
            <a:r>
              <a:rPr lang="cs-CZ" b="1" i="1" dirty="0" err="1" smtClean="0"/>
              <a:t>Analysis</a:t>
            </a:r>
            <a:r>
              <a:rPr lang="cs-CZ" b="1" i="1" dirty="0" smtClean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supply</a:t>
            </a:r>
            <a:r>
              <a:rPr lang="cs-CZ" b="1" i="1" dirty="0"/>
              <a:t> and </a:t>
            </a:r>
            <a:r>
              <a:rPr lang="cs-CZ" b="1" i="1" dirty="0" err="1"/>
              <a:t>storage</a:t>
            </a:r>
            <a:r>
              <a:rPr lang="cs-CZ" b="1" i="1" dirty="0"/>
              <a:t> </a:t>
            </a:r>
            <a:r>
              <a:rPr lang="cs-CZ" b="1" i="1" dirty="0" err="1"/>
              <a:t>activities</a:t>
            </a:r>
            <a:r>
              <a:rPr lang="cs-CZ" b="1" i="1" dirty="0"/>
              <a:t> </a:t>
            </a:r>
            <a:r>
              <a:rPr lang="cs-CZ" b="1" i="1" dirty="0" err="1"/>
              <a:t>of</a:t>
            </a:r>
            <a:r>
              <a:rPr lang="cs-CZ" b="1" i="1" dirty="0"/>
              <a:t> </a:t>
            </a:r>
            <a:r>
              <a:rPr lang="cs-CZ" b="1" i="1" dirty="0" err="1"/>
              <a:t>the</a:t>
            </a:r>
            <a:r>
              <a:rPr lang="cs-CZ" b="1" i="1" dirty="0"/>
              <a:t> </a:t>
            </a:r>
            <a:r>
              <a:rPr lang="cs-CZ" b="1" i="1" dirty="0" err="1" smtClean="0"/>
              <a:t>company</a:t>
            </a:r>
            <a:r>
              <a:rPr lang="cs-CZ" b="1" i="1" dirty="0" smtClean="0"/>
              <a:t> </a:t>
            </a:r>
            <a:endParaRPr lang="cs-CZ" i="1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092984"/>
              </p:ext>
            </p:extLst>
          </p:nvPr>
        </p:nvGraphicFramePr>
        <p:xfrm>
          <a:off x="2801389" y="3314700"/>
          <a:ext cx="18288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r:id="rId3" imgW="1828800" imgH="444500" progId="Equation.3">
                  <p:embed/>
                </p:oleObj>
              </mc:Choice>
              <mc:Fallback>
                <p:oleObj r:id="rId3" imgW="18288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89" y="3314700"/>
                        <a:ext cx="18288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25362"/>
              </p:ext>
            </p:extLst>
          </p:nvPr>
        </p:nvGraphicFramePr>
        <p:xfrm>
          <a:off x="2801389" y="4406961"/>
          <a:ext cx="1371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r:id="rId5" imgW="1371600" imgH="266700" progId="Equation.3">
                  <p:embed/>
                </p:oleObj>
              </mc:Choice>
              <mc:Fallback>
                <p:oleObj r:id="rId5" imgW="1371600" imgH="266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89" y="4406961"/>
                        <a:ext cx="13716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81587"/>
              </p:ext>
            </p:extLst>
          </p:nvPr>
        </p:nvGraphicFramePr>
        <p:xfrm>
          <a:off x="2801389" y="4867545"/>
          <a:ext cx="13716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r:id="rId7" imgW="1371600" imgH="266700" progId="Equation.3">
                  <p:embed/>
                </p:oleObj>
              </mc:Choice>
              <mc:Fallback>
                <p:oleObj r:id="rId7" imgW="1371600" imgH="266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1389" y="4867545"/>
                        <a:ext cx="1371600" cy="26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619052"/>
              </p:ext>
            </p:extLst>
          </p:nvPr>
        </p:nvGraphicFramePr>
        <p:xfrm>
          <a:off x="2767257" y="5324597"/>
          <a:ext cx="189706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r:id="rId9" imgW="1892300" imgH="254000" progId="Equation.3">
                  <p:embed/>
                </p:oleObj>
              </mc:Choice>
              <mc:Fallback>
                <p:oleObj r:id="rId9" imgW="18923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257" y="5324597"/>
                        <a:ext cx="1897063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718261" y="2833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procedure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table,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</a:t>
            </a:r>
            <a: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kumimoji="0" lang="cs-CZ" altLang="cs-CZ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0" y="14319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701635" y="58785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3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cs-CZ" altLang="cs-CZ" sz="1300" b="1" i="1" u="sng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kumimoji="0" lang="cs-CZ" altLang="cs-CZ" sz="13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144 000 CZK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>
          <a:xfrm>
            <a:off x="1342303" y="2139143"/>
            <a:ext cx="8915400" cy="377762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altLang="cs-CZ" sz="900" i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cs-CZ" altLang="cs-CZ" sz="16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cs-CZ" alt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cs-CZ" altLang="cs-CZ" sz="1600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</a:t>
            </a:r>
            <a:r>
              <a:rPr lang="cs-CZ" alt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altLang="cs-CZ" sz="16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1600" i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formula</a:t>
            </a:r>
            <a:r>
              <a:rPr lang="cs-CZ" altLang="cs-CZ" sz="1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altLang="cs-CZ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altLang="cs-CZ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altLang="cs-CZ" i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15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innovtion</a:t>
            </a:r>
            <a:r>
              <a:rPr lang="cs-CZ" dirty="0"/>
              <a:t> </a:t>
            </a:r>
            <a:r>
              <a:rPr lang="cs-CZ" dirty="0" err="1"/>
              <a:t>incentives</a:t>
            </a:r>
            <a:endParaRPr lang="cs-CZ" dirty="0"/>
          </a:p>
          <a:p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: </a:t>
            </a:r>
            <a:r>
              <a:rPr lang="cs-CZ" i="1" dirty="0" err="1"/>
              <a:t>Analysis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supply</a:t>
            </a:r>
            <a:r>
              <a:rPr lang="cs-CZ" i="1" dirty="0"/>
              <a:t> and </a:t>
            </a:r>
            <a:r>
              <a:rPr lang="cs-CZ" i="1" dirty="0" err="1"/>
              <a:t>storage</a:t>
            </a:r>
            <a:r>
              <a:rPr lang="cs-CZ" i="1" dirty="0"/>
              <a:t> </a:t>
            </a:r>
            <a:r>
              <a:rPr lang="cs-CZ" i="1" dirty="0" err="1"/>
              <a:t>activities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company</a:t>
            </a:r>
            <a:r>
              <a:rPr lang="cs-CZ" i="1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innovaton</a:t>
            </a:r>
            <a:r>
              <a:rPr lang="cs-CZ" dirty="0" smtClean="0"/>
              <a:t> </a:t>
            </a:r>
            <a:r>
              <a:rPr lang="cs-CZ" dirty="0" err="1" smtClean="0"/>
              <a:t>incentives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>
                <a:latin typeface="Arial" charset="0"/>
              </a:rPr>
              <a:t>external</a:t>
            </a:r>
            <a:r>
              <a:rPr lang="cs-CZ" sz="4000" dirty="0">
                <a:latin typeface="Arial" charset="0"/>
              </a:rPr>
              <a:t> </a:t>
            </a:r>
            <a:r>
              <a:rPr lang="cs-CZ" sz="4000" dirty="0" err="1" smtClean="0">
                <a:latin typeface="Arial" charset="0"/>
              </a:rPr>
              <a:t>environment</a:t>
            </a:r>
            <a:endParaRPr lang="cs-CZ" sz="4000" dirty="0" smtClean="0">
              <a:latin typeface="Arial" charset="0"/>
            </a:endParaRPr>
          </a:p>
          <a:p>
            <a:pPr algn="ctr"/>
            <a:r>
              <a:rPr lang="cs-CZ" sz="4000" dirty="0" err="1" smtClean="0">
                <a:latin typeface="Arial" charset="0"/>
              </a:rPr>
              <a:t>internal</a:t>
            </a:r>
            <a:r>
              <a:rPr lang="cs-CZ" sz="4000" dirty="0" smtClean="0">
                <a:latin typeface="Arial" charset="0"/>
              </a:rPr>
              <a:t> </a:t>
            </a:r>
            <a:r>
              <a:rPr lang="cs-CZ" sz="4000" dirty="0" err="1">
                <a:latin typeface="Arial" charset="0"/>
              </a:rPr>
              <a:t>environment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1347409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692151"/>
            <a:ext cx="7772400" cy="790575"/>
          </a:xfrm>
        </p:spPr>
        <p:txBody>
          <a:bodyPr/>
          <a:lstStyle/>
          <a:p>
            <a:r>
              <a:rPr lang="cs-CZ" dirty="0" err="1" smtClean="0">
                <a:latin typeface="Arial" charset="0"/>
              </a:rPr>
              <a:t>External</a:t>
            </a:r>
            <a:r>
              <a:rPr lang="cs-CZ" dirty="0" smtClean="0">
                <a:latin typeface="Arial" charset="0"/>
              </a:rPr>
              <a:t> </a:t>
            </a:r>
            <a:r>
              <a:rPr lang="cs-CZ" dirty="0" err="1" smtClean="0">
                <a:latin typeface="Arial" charset="0"/>
              </a:rPr>
              <a:t>environment</a:t>
            </a:r>
            <a:endParaRPr lang="cs-CZ" dirty="0">
              <a:latin typeface="Arial" charset="0"/>
              <a:cs typeface="Times New Roman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3" y="1700213"/>
            <a:ext cx="4038600" cy="45259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400" dirty="0" smtClean="0">
              <a:latin typeface="Arial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167438" y="1700213"/>
            <a:ext cx="4038600" cy="4525962"/>
          </a:xfrm>
        </p:spPr>
        <p:txBody>
          <a:bodyPr>
            <a:normAutofit/>
          </a:bodyPr>
          <a:lstStyle/>
          <a:p>
            <a:endParaRPr 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2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latin typeface="Arial" charset="0"/>
              </a:rPr>
              <a:t>Internal</a:t>
            </a:r>
            <a:r>
              <a:rPr lang="cs-CZ" b="1" dirty="0" smtClean="0">
                <a:latin typeface="Arial" charset="0"/>
              </a:rPr>
              <a:t> </a:t>
            </a:r>
            <a:r>
              <a:rPr lang="cs-CZ" b="1" dirty="0" err="1" smtClean="0">
                <a:latin typeface="Arial" charset="0"/>
              </a:rPr>
              <a:t>environment</a:t>
            </a:r>
            <a:endParaRPr lang="cs-CZ" b="1" dirty="0" smtClean="0">
              <a:latin typeface="Arial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04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ideas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7343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2315815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Innovative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31023" y="2133600"/>
            <a:ext cx="8915400" cy="3777622"/>
          </a:xfrm>
        </p:spPr>
        <p:txBody>
          <a:bodyPr>
            <a:normAutofit/>
          </a:bodyPr>
          <a:lstStyle/>
          <a:p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3409744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712913" y="1003300"/>
            <a:ext cx="3402012" cy="381000"/>
          </a:xfrm>
          <a:prstGeom prst="rect">
            <a:avLst/>
          </a:prstGeom>
        </p:spPr>
        <p:txBody>
          <a:bodyPr lIns="68580" tIns="34290" rIns="68580" bIns="3429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292350" y="1208088"/>
            <a:ext cx="6813084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management and </a:t>
            </a:r>
            <a:r>
              <a:rPr lang="cs-CZ" sz="2100" b="1" i="1" dirty="0" err="1">
                <a:cs typeface="Times New Roman" pitchFamily="18" charset="0"/>
              </a:rPr>
              <a:t>inventory</a:t>
            </a:r>
            <a:r>
              <a:rPr lang="cs-CZ" sz="2100" b="1" i="1" dirty="0">
                <a:cs typeface="Times New Roman" pitchFamily="18" charset="0"/>
              </a:rPr>
              <a:t> </a:t>
            </a:r>
            <a:r>
              <a:rPr lang="cs-CZ" sz="2100" b="1" i="1" dirty="0" err="1">
                <a:cs typeface="Times New Roman" pitchFamily="18" charset="0"/>
              </a:rPr>
              <a:t>optimization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48132" name="Zástupný symbol pro obsah 2"/>
          <p:cNvSpPr txBox="1">
            <a:spLocks/>
          </p:cNvSpPr>
          <p:nvPr/>
        </p:nvSpPr>
        <p:spPr bwMode="auto">
          <a:xfrm>
            <a:off x="2093914" y="1814513"/>
            <a:ext cx="6211887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858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tabLst>
                <a:tab pos="2014538" algn="l"/>
                <a:tab pos="3900488" algn="l"/>
                <a:tab pos="4643438" algn="l"/>
                <a:tab pos="645795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o"/>
              <a:tabLst>
                <a:tab pos="2014538" algn="l"/>
                <a:tab pos="3900488" algn="l"/>
                <a:tab pos="4643438" algn="l"/>
                <a:tab pos="645795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Clr>
                <a:srgbClr val="FFFF00"/>
              </a:buClr>
              <a:buSzPct val="100000"/>
              <a:buNone/>
            </a:pPr>
            <a:endParaRPr lang="cs-CZ" altLang="cs-CZ" sz="1500">
              <a:cs typeface="Times New Roman" panose="02020603050405020304" pitchFamily="18" charset="0"/>
            </a:endParaRPr>
          </a:p>
        </p:txBody>
      </p:sp>
      <p:graphicFrame>
        <p:nvGraphicFramePr>
          <p:cNvPr id="48133" name="Object 2"/>
          <p:cNvGraphicFramePr>
            <a:graphicFrameLocks noChangeAspect="1"/>
          </p:cNvGraphicFramePr>
          <p:nvPr/>
        </p:nvGraphicFramePr>
        <p:xfrm>
          <a:off x="2135188" y="2278064"/>
          <a:ext cx="7993062" cy="369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5752446" imgH="4487706" progId="Word.Document.8">
                  <p:embed/>
                </p:oleObj>
              </mc:Choice>
              <mc:Fallback>
                <p:oleObj name="Document" r:id="rId4" imgW="5752446" imgH="4487706" progId="Word.Document.8">
                  <p:embed/>
                  <p:pic>
                    <p:nvPicPr>
                      <p:cNvPr id="481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278064"/>
                        <a:ext cx="7993062" cy="36988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325854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642</Words>
  <Application>Microsoft Office PowerPoint</Application>
  <PresentationFormat>Širokoúhlá obrazovka</PresentationFormat>
  <Paragraphs>120</Paragraphs>
  <Slides>17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Stébla</vt:lpstr>
      <vt:lpstr>Document</vt:lpstr>
      <vt:lpstr>Equation.3</vt:lpstr>
      <vt:lpstr>Managing innovation Seminar 6</vt:lpstr>
      <vt:lpstr>Content</vt:lpstr>
      <vt:lpstr>Sources of innovaton incentives</vt:lpstr>
      <vt:lpstr>External environment</vt:lpstr>
      <vt:lpstr>Internal environment</vt:lpstr>
      <vt:lpstr>Evidence of ideas</vt:lpstr>
      <vt:lpstr>Work with ideas</vt:lpstr>
      <vt:lpstr>Innovative techniques</vt:lpstr>
      <vt:lpstr>Prezentace aplikace PowerPoint</vt:lpstr>
      <vt:lpstr>Prezentace aplikace PowerPoint</vt:lpstr>
      <vt:lpstr>Prezentace aplikace PowerPoint</vt:lpstr>
      <vt:lpstr>Prezentace aplikace PowerPoint</vt:lpstr>
      <vt:lpstr>Economic problem: Analysis of supply and storage activities of the company </vt:lpstr>
      <vt:lpstr>Economic problem: Analysis of supply and storage activities of the company </vt:lpstr>
      <vt:lpstr>Economic problem: Analysis of supply and storage activities of the company: Solution Table Calculation procedure</vt:lpstr>
      <vt:lpstr>Economic problem: Analysis of supply and storage activities of the company </vt:lpstr>
      <vt:lpstr>Economic problem: Analysis of supply and storage activities of the company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50</cp:revision>
  <cp:lastPrinted>2021-02-04T07:05:32Z</cp:lastPrinted>
  <dcterms:created xsi:type="dcterms:W3CDTF">2021-01-21T06:09:51Z</dcterms:created>
  <dcterms:modified xsi:type="dcterms:W3CDTF">2021-05-26T09:39:27Z</dcterms:modified>
</cp:coreProperties>
</file>