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Lst>
  <p:sldSz cx="12192000" cy="6858000"/>
  <p:notesSz cx="6669088"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92" d="100"/>
          <a:sy n="92" d="100"/>
        </p:scale>
        <p:origin x="58"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8250" y="0"/>
            <a:ext cx="2889250" cy="498475"/>
          </a:xfrm>
          <a:prstGeom prst="rect">
            <a:avLst/>
          </a:prstGeom>
        </p:spPr>
        <p:txBody>
          <a:bodyPr vert="horz" lIns="91440" tIns="45720" rIns="91440" bIns="45720" rtlCol="0"/>
          <a:lstStyle>
            <a:lvl1pPr algn="r">
              <a:defRPr sz="1200"/>
            </a:lvl1pPr>
          </a:lstStyle>
          <a:p>
            <a:fld id="{1225BF09-B989-481A-9255-E6A51D3C4848}" type="datetimeFigureOut">
              <a:rPr lang="cs-CZ" smtClean="0"/>
              <a:t>26.05.2021</a:t>
            </a:fld>
            <a:endParaRPr lang="cs-CZ"/>
          </a:p>
        </p:txBody>
      </p:sp>
      <p:sp>
        <p:nvSpPr>
          <p:cNvPr id="4" name="Zástupný symbol pro zápatí 3"/>
          <p:cNvSpPr>
            <a:spLocks noGrp="1"/>
          </p:cNvSpPr>
          <p:nvPr>
            <p:ph type="ftr" sz="quarter" idx="2"/>
          </p:nvPr>
        </p:nvSpPr>
        <p:spPr>
          <a:xfrm>
            <a:off x="0" y="9429750"/>
            <a:ext cx="2889250" cy="49847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8250" y="9429750"/>
            <a:ext cx="2889250" cy="498475"/>
          </a:xfrm>
          <a:prstGeom prst="rect">
            <a:avLst/>
          </a:prstGeom>
        </p:spPr>
        <p:txBody>
          <a:bodyPr vert="horz" lIns="91440" tIns="45720" rIns="91440" bIns="45720" rtlCol="0" anchor="b"/>
          <a:lstStyle>
            <a:lvl1pPr algn="r">
              <a:defRPr sz="1200"/>
            </a:lvl1pPr>
          </a:lstStyle>
          <a:p>
            <a:fld id="{8A10EE3C-17B5-4125-94AB-E71173619CF9}" type="slidenum">
              <a:rPr lang="cs-CZ" smtClean="0"/>
              <a:t>‹#›</a:t>
            </a:fld>
            <a:endParaRPr lang="cs-CZ"/>
          </a:p>
        </p:txBody>
      </p:sp>
    </p:spTree>
    <p:extLst>
      <p:ext uri="{BB962C8B-B14F-4D97-AF65-F5344CB8AC3E}">
        <p14:creationId xmlns:p14="http://schemas.microsoft.com/office/powerpoint/2010/main" val="35058696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703CCE5B-28D9-4CC1-A152-09933EB816BC}" type="datetimeFigureOut">
              <a:rPr lang="cs-CZ" smtClean="0"/>
              <a:t>26.05.2021</a:t>
            </a:fld>
            <a:endParaRPr lang="cs-CZ"/>
          </a:p>
        </p:txBody>
      </p:sp>
      <p:sp>
        <p:nvSpPr>
          <p:cNvPr id="4" name="Zástupný symbol pro obrázek snímku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A23362BB-2170-43E9-8B3B-30D65C07CF4C}" type="slidenum">
              <a:rPr lang="cs-CZ" smtClean="0"/>
              <a:t>‹#›</a:t>
            </a:fld>
            <a:endParaRPr lang="cs-CZ"/>
          </a:p>
        </p:txBody>
      </p:sp>
    </p:spTree>
    <p:extLst>
      <p:ext uri="{BB962C8B-B14F-4D97-AF65-F5344CB8AC3E}">
        <p14:creationId xmlns:p14="http://schemas.microsoft.com/office/powerpoint/2010/main" val="2816227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11</a:t>
            </a:fld>
            <a:endParaRPr lang="cs-CZ"/>
          </a:p>
        </p:txBody>
      </p:sp>
    </p:spTree>
    <p:extLst>
      <p:ext uri="{BB962C8B-B14F-4D97-AF65-F5344CB8AC3E}">
        <p14:creationId xmlns:p14="http://schemas.microsoft.com/office/powerpoint/2010/main" val="1419224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14</a:t>
            </a:fld>
            <a:endParaRPr lang="cs-CZ"/>
          </a:p>
        </p:txBody>
      </p:sp>
    </p:spTree>
    <p:extLst>
      <p:ext uri="{BB962C8B-B14F-4D97-AF65-F5344CB8AC3E}">
        <p14:creationId xmlns:p14="http://schemas.microsoft.com/office/powerpoint/2010/main" val="3729812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15</a:t>
            </a:fld>
            <a:endParaRPr lang="cs-CZ"/>
          </a:p>
        </p:txBody>
      </p:sp>
    </p:spTree>
    <p:extLst>
      <p:ext uri="{BB962C8B-B14F-4D97-AF65-F5344CB8AC3E}">
        <p14:creationId xmlns:p14="http://schemas.microsoft.com/office/powerpoint/2010/main" val="4232568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16</a:t>
            </a:fld>
            <a:endParaRPr lang="cs-CZ"/>
          </a:p>
        </p:txBody>
      </p:sp>
    </p:spTree>
    <p:extLst>
      <p:ext uri="{BB962C8B-B14F-4D97-AF65-F5344CB8AC3E}">
        <p14:creationId xmlns:p14="http://schemas.microsoft.com/office/powerpoint/2010/main" val="1628195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17</a:t>
            </a:fld>
            <a:endParaRPr lang="cs-CZ"/>
          </a:p>
        </p:txBody>
      </p:sp>
    </p:spTree>
    <p:extLst>
      <p:ext uri="{BB962C8B-B14F-4D97-AF65-F5344CB8AC3E}">
        <p14:creationId xmlns:p14="http://schemas.microsoft.com/office/powerpoint/2010/main" val="402425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18</a:t>
            </a:fld>
            <a:endParaRPr lang="cs-CZ"/>
          </a:p>
        </p:txBody>
      </p:sp>
    </p:spTree>
    <p:extLst>
      <p:ext uri="{BB962C8B-B14F-4D97-AF65-F5344CB8AC3E}">
        <p14:creationId xmlns:p14="http://schemas.microsoft.com/office/powerpoint/2010/main" val="2642502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19</a:t>
            </a:fld>
            <a:endParaRPr lang="cs-CZ"/>
          </a:p>
        </p:txBody>
      </p:sp>
    </p:spTree>
    <p:extLst>
      <p:ext uri="{BB962C8B-B14F-4D97-AF65-F5344CB8AC3E}">
        <p14:creationId xmlns:p14="http://schemas.microsoft.com/office/powerpoint/2010/main" val="4275118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20</a:t>
            </a:fld>
            <a:endParaRPr lang="cs-CZ"/>
          </a:p>
        </p:txBody>
      </p:sp>
    </p:spTree>
    <p:extLst>
      <p:ext uri="{BB962C8B-B14F-4D97-AF65-F5344CB8AC3E}">
        <p14:creationId xmlns:p14="http://schemas.microsoft.com/office/powerpoint/2010/main" val="4167382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a:defRPr/>
            </a:pPr>
            <a:fld id="{D1AA53F4-F48C-4458-99A8-63018358BAE6}" type="slidenum">
              <a:rPr lang="cs-CZ" smtClean="0"/>
              <a:pPr>
                <a:defRPr/>
              </a:pPr>
              <a:t>21</a:t>
            </a:fld>
            <a:endParaRPr lang="cs-CZ"/>
          </a:p>
        </p:txBody>
      </p:sp>
    </p:spTree>
    <p:extLst>
      <p:ext uri="{BB962C8B-B14F-4D97-AF65-F5344CB8AC3E}">
        <p14:creationId xmlns:p14="http://schemas.microsoft.com/office/powerpoint/2010/main" val="364219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smtClean="0"/>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3173736F-5D96-4656-9F80-AEECB75D7AC2}" type="datetimeFigureOut">
              <a:rPr lang="cs-CZ" smtClean="0"/>
              <a:t>26.05.2021</a:t>
            </a:fld>
            <a:endParaRPr lang="cs-CZ"/>
          </a:p>
        </p:txBody>
      </p:sp>
      <p:sp>
        <p:nvSpPr>
          <p:cNvPr id="5" name="Footer Placeholder 4"/>
          <p:cNvSpPr>
            <a:spLocks noGrp="1"/>
          </p:cNvSpPr>
          <p:nvPr>
            <p:ph type="ftr" sz="quarter" idx="11"/>
          </p:nvPr>
        </p:nvSpPr>
        <p:spPr/>
        <p:txBody>
          <a:bodyPr/>
          <a:lstStyle/>
          <a:p>
            <a:endParaRPr lang="cs-CZ"/>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204487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173736F-5D96-4656-9F80-AEECB75D7AC2}" type="datetimeFigureOut">
              <a:rPr lang="cs-CZ" smtClean="0"/>
              <a:t>26.05.2021</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2415496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173736F-5D96-4656-9F80-AEECB75D7AC2}" type="datetimeFigureOut">
              <a:rPr lang="cs-CZ" smtClean="0"/>
              <a:t>26.05.2021</a:t>
            </a:fld>
            <a:endParaRPr lang="cs-CZ"/>
          </a:p>
        </p:txBody>
      </p:sp>
      <p:sp>
        <p:nvSpPr>
          <p:cNvPr id="5" name="Footer Placeholder 4"/>
          <p:cNvSpPr>
            <a:spLocks noGrp="1"/>
          </p:cNvSpPr>
          <p:nvPr>
            <p:ph type="ftr" sz="quarter" idx="11"/>
          </p:nvPr>
        </p:nvSpPr>
        <p:spPr/>
        <p:txBody>
          <a:bodyPr/>
          <a:lstStyle/>
          <a:p>
            <a:endParaRPr lang="cs-CZ"/>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26289D-46FF-4980-BEDF-EA31E24821C5}" type="slidenum">
              <a:rPr lang="cs-CZ" smtClean="0"/>
              <a:t>‹#›</a:t>
            </a:fld>
            <a:endParaRPr lang="cs-CZ"/>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14556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smtClean="0"/>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3173736F-5D96-4656-9F80-AEECB75D7AC2}" type="datetimeFigureOut">
              <a:rPr lang="cs-CZ" smtClean="0"/>
              <a:t>26.05.2021</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1331270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3173736F-5D96-4656-9F80-AEECB75D7AC2}" type="datetimeFigureOut">
              <a:rPr lang="cs-CZ" smtClean="0"/>
              <a:t>26.05.2021</a:t>
            </a:fld>
            <a:endParaRPr lang="cs-CZ"/>
          </a:p>
        </p:txBody>
      </p:sp>
      <p:sp>
        <p:nvSpPr>
          <p:cNvPr id="6" name="Footer Placeholder 5"/>
          <p:cNvSpPr>
            <a:spLocks noGrp="1"/>
          </p:cNvSpPr>
          <p:nvPr>
            <p:ph type="ftr" sz="quarter" idx="11"/>
          </p:nvPr>
        </p:nvSpPr>
        <p:spPr/>
        <p:txBody>
          <a:bodyPr/>
          <a:lstStyle/>
          <a:p>
            <a:endParaRPr lang="cs-CZ"/>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26289D-46FF-4980-BEDF-EA31E24821C5}" type="slidenum">
              <a:rPr lang="cs-CZ" smtClean="0"/>
              <a:t>‹#›</a:t>
            </a:fld>
            <a:endParaRPr lang="cs-CZ"/>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49847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smtClean="0"/>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smtClean="0"/>
              <a:t>Kliknutím lze upravit styly předlohy textu.</a:t>
            </a:r>
          </a:p>
        </p:txBody>
      </p:sp>
      <p:sp>
        <p:nvSpPr>
          <p:cNvPr id="5" name="Date Placeholder 4"/>
          <p:cNvSpPr>
            <a:spLocks noGrp="1"/>
          </p:cNvSpPr>
          <p:nvPr>
            <p:ph type="dt" sz="half" idx="10"/>
          </p:nvPr>
        </p:nvSpPr>
        <p:spPr/>
        <p:txBody>
          <a:bodyPr/>
          <a:lstStyle/>
          <a:p>
            <a:fld id="{3173736F-5D96-4656-9F80-AEECB75D7AC2}" type="datetimeFigureOut">
              <a:rPr lang="cs-CZ" smtClean="0"/>
              <a:t>26.05.2021</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11929738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173736F-5D96-4656-9F80-AEECB75D7AC2}" type="datetimeFigureOut">
              <a:rPr lang="cs-CZ" smtClean="0"/>
              <a:t>26.05.2021</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2024583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173736F-5D96-4656-9F80-AEECB75D7AC2}" type="datetimeFigureOut">
              <a:rPr lang="cs-CZ" smtClean="0"/>
              <a:t>26.05.2021</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2486013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smtClean="0"/>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173736F-5D96-4656-9F80-AEECB75D7AC2}" type="datetimeFigureOut">
              <a:rPr lang="cs-CZ" smtClean="0"/>
              <a:t>26.05.2021</a:t>
            </a:fld>
            <a:endParaRPr lang="cs-CZ"/>
          </a:p>
        </p:txBody>
      </p:sp>
      <p:sp>
        <p:nvSpPr>
          <p:cNvPr id="5" name="Footer Placeholder 4"/>
          <p:cNvSpPr>
            <a:spLocks noGrp="1"/>
          </p:cNvSpPr>
          <p:nvPr>
            <p:ph type="ftr" sz="quarter" idx="11"/>
          </p:nvPr>
        </p:nvSpPr>
        <p:spPr/>
        <p:txBody>
          <a:bodyPr/>
          <a:lstStyle/>
          <a:p>
            <a:endParaRPr lang="cs-CZ"/>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2499774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3173736F-5D96-4656-9F80-AEECB75D7AC2}" type="datetimeFigureOut">
              <a:rPr lang="cs-CZ" smtClean="0"/>
              <a:t>26.05.2021</a:t>
            </a:fld>
            <a:endParaRPr lang="cs-CZ"/>
          </a:p>
        </p:txBody>
      </p:sp>
      <p:sp>
        <p:nvSpPr>
          <p:cNvPr id="5" name="Footer Placeholder 4"/>
          <p:cNvSpPr>
            <a:spLocks noGrp="1"/>
          </p:cNvSpPr>
          <p:nvPr>
            <p:ph type="ftr" sz="quarter" idx="11"/>
          </p:nvPr>
        </p:nvSpPr>
        <p:spPr/>
        <p:txBody>
          <a:bodyPr/>
          <a:lstStyle/>
          <a:p>
            <a:endParaRPr lang="cs-CZ"/>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1475756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173736F-5D96-4656-9F80-AEECB75D7AC2}" type="datetimeFigureOut">
              <a:rPr lang="cs-CZ" smtClean="0"/>
              <a:t>26.05.2021</a:t>
            </a:fld>
            <a:endParaRPr lang="cs-CZ"/>
          </a:p>
        </p:txBody>
      </p:sp>
      <p:sp>
        <p:nvSpPr>
          <p:cNvPr id="6" name="Footer Placeholder 5"/>
          <p:cNvSpPr>
            <a:spLocks noGrp="1"/>
          </p:cNvSpPr>
          <p:nvPr>
            <p:ph type="ftr" sz="quarter" idx="11"/>
          </p:nvPr>
        </p:nvSpPr>
        <p:spPr/>
        <p:txBody>
          <a:bodyPr/>
          <a:lstStyle/>
          <a:p>
            <a:endParaRPr lang="cs-CZ"/>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279243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3173736F-5D96-4656-9F80-AEECB75D7AC2}" type="datetimeFigureOut">
              <a:rPr lang="cs-CZ" smtClean="0"/>
              <a:t>26.05.2021</a:t>
            </a:fld>
            <a:endParaRPr lang="cs-CZ"/>
          </a:p>
        </p:txBody>
      </p:sp>
      <p:sp>
        <p:nvSpPr>
          <p:cNvPr id="8" name="Footer Placeholder 7"/>
          <p:cNvSpPr>
            <a:spLocks noGrp="1"/>
          </p:cNvSpPr>
          <p:nvPr>
            <p:ph type="ftr" sz="quarter" idx="11"/>
          </p:nvPr>
        </p:nvSpPr>
        <p:spPr/>
        <p:txBody>
          <a:bodyPr/>
          <a:lstStyle/>
          <a:p>
            <a:endParaRPr lang="cs-CZ"/>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2664687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173736F-5D96-4656-9F80-AEECB75D7AC2}" type="datetimeFigureOut">
              <a:rPr lang="cs-CZ" smtClean="0"/>
              <a:t>26.05.2021</a:t>
            </a:fld>
            <a:endParaRPr lang="cs-CZ"/>
          </a:p>
        </p:txBody>
      </p:sp>
      <p:sp>
        <p:nvSpPr>
          <p:cNvPr id="4" name="Footer Placeholder 3"/>
          <p:cNvSpPr>
            <a:spLocks noGrp="1"/>
          </p:cNvSpPr>
          <p:nvPr>
            <p:ph type="ftr" sz="quarter" idx="11"/>
          </p:nvPr>
        </p:nvSpPr>
        <p:spPr/>
        <p:txBody>
          <a:bodyPr/>
          <a:lstStyle/>
          <a:p>
            <a:endParaRPr lang="cs-CZ"/>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300948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73736F-5D96-4656-9F80-AEECB75D7AC2}" type="datetimeFigureOut">
              <a:rPr lang="cs-CZ" smtClean="0"/>
              <a:t>26.05.2021</a:t>
            </a:fld>
            <a:endParaRPr lang="cs-CZ"/>
          </a:p>
        </p:txBody>
      </p:sp>
      <p:sp>
        <p:nvSpPr>
          <p:cNvPr id="3" name="Footer Placeholder 2"/>
          <p:cNvSpPr>
            <a:spLocks noGrp="1"/>
          </p:cNvSpPr>
          <p:nvPr>
            <p:ph type="ftr" sz="quarter" idx="11"/>
          </p:nvPr>
        </p:nvSpPr>
        <p:spPr/>
        <p:txBody>
          <a:bodyPr/>
          <a:lstStyle/>
          <a:p>
            <a:endParaRPr lang="cs-CZ"/>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748862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smtClean="0"/>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173736F-5D96-4656-9F80-AEECB75D7AC2}" type="datetimeFigureOut">
              <a:rPr lang="cs-CZ" smtClean="0"/>
              <a:t>26.05.2021</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477515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3173736F-5D96-4656-9F80-AEECB75D7AC2}" type="datetimeFigureOut">
              <a:rPr lang="cs-CZ" smtClean="0"/>
              <a:t>26.05.2021</a:t>
            </a:fld>
            <a:endParaRPr lang="cs-CZ"/>
          </a:p>
        </p:txBody>
      </p:sp>
      <p:sp>
        <p:nvSpPr>
          <p:cNvPr id="6" name="Footer Placeholder 5"/>
          <p:cNvSpPr>
            <a:spLocks noGrp="1"/>
          </p:cNvSpPr>
          <p:nvPr>
            <p:ph type="ftr" sz="quarter" idx="11"/>
          </p:nvPr>
        </p:nvSpPr>
        <p:spPr/>
        <p:txBody>
          <a:bodyPr/>
          <a:lstStyle/>
          <a:p>
            <a:endParaRPr lang="cs-CZ"/>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226289D-46FF-4980-BEDF-EA31E24821C5}" type="slidenum">
              <a:rPr lang="cs-CZ" smtClean="0"/>
              <a:t>‹#›</a:t>
            </a:fld>
            <a:endParaRPr lang="cs-CZ"/>
          </a:p>
        </p:txBody>
      </p:sp>
    </p:spTree>
    <p:extLst>
      <p:ext uri="{BB962C8B-B14F-4D97-AF65-F5344CB8AC3E}">
        <p14:creationId xmlns:p14="http://schemas.microsoft.com/office/powerpoint/2010/main" val="1636089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173736F-5D96-4656-9F80-AEECB75D7AC2}" type="datetimeFigureOut">
              <a:rPr lang="cs-CZ" smtClean="0"/>
              <a:t>26.05.2021</a:t>
            </a:fld>
            <a:endParaRPr lang="cs-CZ"/>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226289D-46FF-4980-BEDF-EA31E24821C5}" type="slidenum">
              <a:rPr lang="cs-CZ" smtClean="0"/>
              <a:t>‹#›</a:t>
            </a:fld>
            <a:endParaRPr lang="cs-CZ"/>
          </a:p>
        </p:txBody>
      </p:sp>
    </p:spTree>
    <p:extLst>
      <p:ext uri="{BB962C8B-B14F-4D97-AF65-F5344CB8AC3E}">
        <p14:creationId xmlns:p14="http://schemas.microsoft.com/office/powerpoint/2010/main" val="16426142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smtClean="0"/>
              <a:t>Managing</a:t>
            </a:r>
            <a:r>
              <a:rPr lang="cs-CZ" dirty="0" smtClean="0"/>
              <a:t> </a:t>
            </a:r>
            <a:r>
              <a:rPr lang="cs-CZ" dirty="0" err="1" smtClean="0"/>
              <a:t>innovation</a:t>
            </a:r>
            <a:r>
              <a:rPr lang="cs-CZ" dirty="0" smtClean="0"/>
              <a:t/>
            </a:r>
            <a:br>
              <a:rPr lang="cs-CZ" dirty="0" smtClean="0"/>
            </a:br>
            <a:r>
              <a:rPr lang="cs-CZ" sz="1800" dirty="0" err="1"/>
              <a:t>S</a:t>
            </a:r>
            <a:r>
              <a:rPr lang="cs-CZ" sz="1800" dirty="0" err="1" smtClean="0"/>
              <a:t>eminar</a:t>
            </a:r>
            <a:r>
              <a:rPr lang="cs-CZ" sz="1800" dirty="0" smtClean="0"/>
              <a:t> 7</a:t>
            </a:r>
            <a:endParaRPr lang="cs-CZ" sz="1800" dirty="0"/>
          </a:p>
        </p:txBody>
      </p:sp>
      <p:sp>
        <p:nvSpPr>
          <p:cNvPr id="3" name="Podnadpis 2"/>
          <p:cNvSpPr>
            <a:spLocks noGrp="1"/>
          </p:cNvSpPr>
          <p:nvPr>
            <p:ph type="subTitle" idx="1"/>
          </p:nvPr>
        </p:nvSpPr>
        <p:spPr/>
        <p:txBody>
          <a:bodyPr/>
          <a:lstStyle/>
          <a:p>
            <a:r>
              <a:rPr lang="cs-CZ" dirty="0" smtClean="0"/>
              <a:t>Ing. Žaneta </a:t>
            </a:r>
            <a:r>
              <a:rPr lang="cs-CZ" dirty="0" err="1" smtClean="0"/>
              <a:t>Rylková</a:t>
            </a:r>
            <a:r>
              <a:rPr lang="cs-CZ" dirty="0" smtClean="0"/>
              <a:t>, Ph.D.</a:t>
            </a:r>
            <a:endParaRPr lang="cs-CZ" dirty="0"/>
          </a:p>
        </p:txBody>
      </p:sp>
    </p:spTree>
    <p:extLst>
      <p:ext uri="{BB962C8B-B14F-4D97-AF65-F5344CB8AC3E}">
        <p14:creationId xmlns:p14="http://schemas.microsoft.com/office/powerpoint/2010/main" val="2584122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capacity</a:t>
            </a:r>
            <a:endParaRPr lang="en-US" b="1" i="1" dirty="0" smtClean="0">
              <a:solidFill>
                <a:srgbClr val="253747"/>
              </a:solidFill>
              <a:latin typeface="Times New Roman" pitchFamily="18" charset="0"/>
              <a:cs typeface="Times New Roman" pitchFamily="18" charset="0"/>
            </a:endParaRPr>
          </a:p>
        </p:txBody>
      </p:sp>
      <p:sp>
        <p:nvSpPr>
          <p:cNvPr id="37891" name="Zástupný symbol pro obsah 2"/>
          <p:cNvSpPr>
            <a:spLocks noGrp="1"/>
          </p:cNvSpPr>
          <p:nvPr>
            <p:ph idx="1"/>
          </p:nvPr>
        </p:nvSpPr>
        <p:spPr>
          <a:xfrm>
            <a:off x="1964575" y="1264555"/>
            <a:ext cx="8686800" cy="5257800"/>
          </a:xfrm>
        </p:spPr>
        <p:txBody>
          <a:bodyPr/>
          <a:lstStyle/>
          <a:p>
            <a:pPr marL="538163" indent="-538163">
              <a:spcBef>
                <a:spcPct val="30000"/>
              </a:spcBef>
              <a:spcAft>
                <a:spcPct val="30000"/>
              </a:spcAft>
            </a:pPr>
            <a:r>
              <a:rPr lang="cs-CZ" sz="2400" b="1" i="1" dirty="0" smtClean="0">
                <a:solidFill>
                  <a:srgbClr val="253747"/>
                </a:solidFill>
                <a:latin typeface="Times New Roman" pitchFamily="18" charset="0"/>
                <a:cs typeface="Times New Roman" pitchFamily="18" charset="0"/>
              </a:rPr>
              <a:t>Output (</a:t>
            </a:r>
            <a:r>
              <a:rPr lang="cs-CZ" sz="2400" b="1" i="1" dirty="0" err="1" smtClean="0">
                <a:solidFill>
                  <a:srgbClr val="253747"/>
                </a:solidFill>
                <a:latin typeface="Times New Roman" pitchFamily="18" charset="0"/>
                <a:cs typeface="Times New Roman" pitchFamily="18" charset="0"/>
              </a:rPr>
              <a:t>operation</a:t>
            </a:r>
            <a:r>
              <a:rPr lang="cs-CZ" sz="2400" b="1"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of</a:t>
            </a:r>
            <a:r>
              <a:rPr lang="cs-CZ" sz="2400" b="1"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production</a:t>
            </a:r>
            <a:r>
              <a:rPr lang="cs-CZ" sz="2400" b="1"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equipment</a:t>
            </a:r>
            <a:r>
              <a:rPr lang="cs-CZ" sz="2400" b="1" i="1" dirty="0" smtClean="0">
                <a:solidFill>
                  <a:srgbClr val="253747"/>
                </a:solidFill>
                <a:latin typeface="Times New Roman" pitchFamily="18" charset="0"/>
                <a:cs typeface="Times New Roman" pitchFamily="18" charset="0"/>
              </a:rPr>
              <a:t> </a:t>
            </a:r>
            <a:r>
              <a:rPr lang="en-US" sz="2400" dirty="0" smtClean="0">
                <a:solidFill>
                  <a:srgbClr val="253747"/>
                </a:solidFill>
                <a:latin typeface="Times New Roman" panose="02020603050405020304" pitchFamily="18" charset="0"/>
                <a:cs typeface="Times New Roman" panose="02020603050405020304" pitchFamily="18" charset="0"/>
              </a:rPr>
              <a:t>is </a:t>
            </a:r>
            <a:r>
              <a:rPr lang="en-US" sz="2400" dirty="0">
                <a:solidFill>
                  <a:srgbClr val="253747"/>
                </a:solidFill>
                <a:latin typeface="Times New Roman" panose="02020603050405020304" pitchFamily="18" charset="0"/>
                <a:cs typeface="Times New Roman" panose="02020603050405020304" pitchFamily="18" charset="0"/>
              </a:rPr>
              <a:t>always considered as the maximum production per unit of time, usually one hour, at the standardized quality of the raw materials and the precise adherence to the technological process and the quality of the products. When determining it, it is based on the </a:t>
            </a:r>
            <a:r>
              <a:rPr lang="en-US" sz="2400" dirty="0" smtClean="0">
                <a:solidFill>
                  <a:srgbClr val="253747"/>
                </a:solidFill>
                <a:latin typeface="Times New Roman" panose="02020603050405020304" pitchFamily="18" charset="0"/>
                <a:cs typeface="Times New Roman" panose="02020603050405020304" pitchFamily="18" charset="0"/>
              </a:rPr>
              <a:t>rating </a:t>
            </a:r>
            <a:r>
              <a:rPr lang="en-US" sz="2400" dirty="0">
                <a:solidFill>
                  <a:srgbClr val="253747"/>
                </a:solidFill>
                <a:latin typeface="Times New Roman" panose="02020603050405020304" pitchFamily="18" charset="0"/>
                <a:cs typeface="Times New Roman" panose="02020603050405020304" pitchFamily="18" charset="0"/>
              </a:rPr>
              <a:t>(rated output - indicated on </a:t>
            </a:r>
            <a:r>
              <a:rPr lang="cs-CZ" sz="2400" dirty="0">
                <a:solidFill>
                  <a:srgbClr val="253747"/>
                </a:solidFill>
                <a:latin typeface="Times New Roman" panose="02020603050405020304" pitchFamily="18" charset="0"/>
                <a:cs typeface="Times New Roman" panose="02020603050405020304" pitchFamily="18" charset="0"/>
              </a:rPr>
              <a:t>a</a:t>
            </a:r>
            <a:r>
              <a:rPr lang="en-US" sz="2400" dirty="0" smtClean="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machine </a:t>
            </a:r>
            <a:r>
              <a:rPr lang="en-US" sz="2400" dirty="0" smtClean="0">
                <a:solidFill>
                  <a:srgbClr val="253747"/>
                </a:solidFill>
                <a:latin typeface="Times New Roman" panose="02020603050405020304" pitchFamily="18" charset="0"/>
                <a:cs typeface="Times New Roman" panose="02020603050405020304" pitchFamily="18" charset="0"/>
              </a:rPr>
              <a:t>label), </a:t>
            </a:r>
            <a:r>
              <a:rPr lang="en-US" sz="2400" dirty="0">
                <a:solidFill>
                  <a:srgbClr val="253747"/>
                </a:solidFill>
                <a:latin typeface="Times New Roman" panose="02020603050405020304" pitchFamily="18" charset="0"/>
                <a:cs typeface="Times New Roman" panose="02020603050405020304" pitchFamily="18" charset="0"/>
              </a:rPr>
              <a:t>taking into </a:t>
            </a:r>
            <a:r>
              <a:rPr lang="en-US" sz="2400" dirty="0" err="1" smtClean="0">
                <a:solidFill>
                  <a:srgbClr val="253747"/>
                </a:solidFill>
                <a:latin typeface="Times New Roman" panose="02020603050405020304" pitchFamily="18" charset="0"/>
                <a:cs typeface="Times New Roman" panose="02020603050405020304" pitchFamily="18" charset="0"/>
              </a:rPr>
              <a:t>accoun</a:t>
            </a:r>
            <a:r>
              <a:rPr lang="cs-CZ" sz="2400" dirty="0" smtClean="0">
                <a:solidFill>
                  <a:srgbClr val="253747"/>
                </a:solidFill>
                <a:latin typeface="Times New Roman" panose="02020603050405020304" pitchFamily="18" charset="0"/>
                <a:cs typeface="Times New Roman" panose="02020603050405020304" pitchFamily="18" charset="0"/>
              </a:rPr>
              <a:t>t</a:t>
            </a:r>
            <a:r>
              <a:rPr lang="en-US" sz="2400" dirty="0" smtClean="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specific conditions. The output of the production equipment is </a:t>
            </a:r>
            <a:r>
              <a:rPr lang="cs-CZ" sz="2400" dirty="0" err="1" smtClean="0">
                <a:solidFill>
                  <a:srgbClr val="253747"/>
                </a:solidFill>
                <a:latin typeface="Times New Roman" panose="02020603050405020304" pitchFamily="18" charset="0"/>
                <a:cs typeface="Times New Roman" panose="02020603050405020304" pitchFamily="18" charset="0"/>
              </a:rPr>
              <a:t>needed</a:t>
            </a:r>
            <a:r>
              <a:rPr lang="cs-CZ" sz="2400" dirty="0" smtClean="0">
                <a:solidFill>
                  <a:srgbClr val="253747"/>
                </a:solidFill>
                <a:latin typeface="Times New Roman" panose="02020603050405020304" pitchFamily="18" charset="0"/>
                <a:cs typeface="Times New Roman" panose="02020603050405020304" pitchFamily="18" charset="0"/>
              </a:rPr>
              <a:t> </a:t>
            </a:r>
            <a:r>
              <a:rPr lang="en-US" sz="2400" dirty="0" smtClean="0">
                <a:solidFill>
                  <a:srgbClr val="253747"/>
                </a:solidFill>
                <a:latin typeface="Times New Roman" panose="02020603050405020304" pitchFamily="18" charset="0"/>
                <a:cs typeface="Times New Roman" panose="02020603050405020304" pitchFamily="18" charset="0"/>
              </a:rPr>
              <a:t>to </a:t>
            </a:r>
            <a:r>
              <a:rPr lang="en-US" sz="2400" dirty="0">
                <a:solidFill>
                  <a:srgbClr val="253747"/>
                </a:solidFill>
                <a:latin typeface="Times New Roman" panose="02020603050405020304" pitchFamily="18" charset="0"/>
                <a:cs typeface="Times New Roman" panose="02020603050405020304" pitchFamily="18" charset="0"/>
              </a:rPr>
              <a:t>be expressed in the products as well as the production capacity</a:t>
            </a:r>
            <a:r>
              <a:rPr lang="en-US" sz="2400" dirty="0" smtClean="0">
                <a:solidFill>
                  <a:srgbClr val="253747"/>
                </a:solidFill>
                <a:latin typeface="Times New Roman" panose="02020603050405020304" pitchFamily="18" charset="0"/>
                <a:cs typeface="Times New Roman" panose="02020603050405020304" pitchFamily="18" charset="0"/>
              </a:rPr>
              <a:t>.</a:t>
            </a:r>
            <a:endParaRPr lang="cs-CZ" sz="2400" dirty="0" smtClean="0">
              <a:solidFill>
                <a:srgbClr val="253747"/>
              </a:solidFill>
              <a:latin typeface="Times New Roman" panose="02020603050405020304" pitchFamily="18" charset="0"/>
              <a:cs typeface="Times New Roman" panose="02020603050405020304" pitchFamily="18" charset="0"/>
            </a:endParaRPr>
          </a:p>
          <a:p>
            <a:pPr marL="538163" indent="-538163">
              <a:spcBef>
                <a:spcPct val="30000"/>
              </a:spcBef>
              <a:spcAft>
                <a:spcPct val="30000"/>
              </a:spcAft>
            </a:pPr>
            <a:r>
              <a:rPr lang="en-US" sz="2400" dirty="0">
                <a:solidFill>
                  <a:srgbClr val="253747"/>
                </a:solidFill>
                <a:latin typeface="Times New Roman" panose="02020603050405020304" pitchFamily="18" charset="0"/>
                <a:cs typeface="Times New Roman" panose="02020603050405020304" pitchFamily="18" charset="0"/>
              </a:rPr>
              <a:t>The </a:t>
            </a:r>
            <a:r>
              <a:rPr lang="cs-CZ" sz="2400" dirty="0" smtClean="0">
                <a:solidFill>
                  <a:srgbClr val="253747"/>
                </a:solidFill>
                <a:latin typeface="Times New Roman" panose="02020603050405020304" pitchFamily="18" charset="0"/>
                <a:cs typeface="Times New Roman" panose="02020603050405020304" pitchFamily="18" charset="0"/>
              </a:rPr>
              <a:t>output </a:t>
            </a:r>
            <a:r>
              <a:rPr lang="en-US" sz="2400" dirty="0" smtClean="0">
                <a:solidFill>
                  <a:srgbClr val="253747"/>
                </a:solidFill>
                <a:latin typeface="Times New Roman" panose="02020603050405020304" pitchFamily="18" charset="0"/>
                <a:cs typeface="Times New Roman" panose="02020603050405020304" pitchFamily="18" charset="0"/>
              </a:rPr>
              <a:t>of </a:t>
            </a:r>
            <a:r>
              <a:rPr lang="en-US" sz="2400" dirty="0">
                <a:solidFill>
                  <a:srgbClr val="253747"/>
                </a:solidFill>
                <a:latin typeface="Times New Roman" panose="02020603050405020304" pitchFamily="18" charset="0"/>
                <a:cs typeface="Times New Roman" panose="02020603050405020304" pitchFamily="18" charset="0"/>
              </a:rPr>
              <a:t>the production facility is determined on the basis of </a:t>
            </a:r>
            <a:r>
              <a:rPr lang="en-US" sz="2400" dirty="0" smtClean="0">
                <a:solidFill>
                  <a:srgbClr val="253747"/>
                </a:solidFill>
                <a:latin typeface="Times New Roman" panose="02020603050405020304" pitchFamily="18" charset="0"/>
                <a:cs typeface="Times New Roman" panose="02020603050405020304" pitchFamily="18" charset="0"/>
              </a:rPr>
              <a:t>capacities </a:t>
            </a:r>
            <a:r>
              <a:rPr lang="en-US" sz="2400" dirty="0">
                <a:solidFill>
                  <a:srgbClr val="253747"/>
                </a:solidFill>
                <a:latin typeface="Times New Roman" panose="02020603050405020304" pitchFamily="18" charset="0"/>
                <a:cs typeface="Times New Roman" panose="02020603050405020304" pitchFamily="18" charset="0"/>
              </a:rPr>
              <a:t>that determine the maximum quantity of products </a:t>
            </a:r>
            <a:r>
              <a:rPr lang="cs-CZ" sz="2400" dirty="0" err="1" smtClean="0">
                <a:solidFill>
                  <a:srgbClr val="253747"/>
                </a:solidFill>
                <a:latin typeface="Times New Roman" panose="02020603050405020304" pitchFamily="18" charset="0"/>
                <a:cs typeface="Times New Roman" panose="02020603050405020304" pitchFamily="18" charset="0"/>
              </a:rPr>
              <a:t>which</a:t>
            </a:r>
            <a:r>
              <a:rPr lang="en-US" sz="2400" dirty="0" smtClean="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can be produced per unit of time on a given production facility.</a:t>
            </a:r>
            <a:endParaRPr lang="en-US" sz="2400" dirty="0" smtClean="0">
              <a:solidFill>
                <a:srgbClr val="253747"/>
              </a:solidFill>
              <a:latin typeface="Times New Roman" pitchFamily="18" charset="0"/>
              <a:cs typeface="Times New Roman" pitchFamily="18" charset="0"/>
            </a:endParaRPr>
          </a:p>
          <a:p>
            <a:pPr marL="0" indent="0">
              <a:spcBef>
                <a:spcPct val="30000"/>
              </a:spcBef>
              <a:spcAft>
                <a:spcPct val="30000"/>
              </a:spcAft>
              <a:buNone/>
            </a:pPr>
            <a:endParaRPr lang="en-US" dirty="0" smtClean="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10</a:t>
            </a:fld>
            <a:endParaRPr lang="en-US"/>
          </a:p>
        </p:txBody>
      </p:sp>
    </p:spTree>
    <p:extLst>
      <p:ext uri="{BB962C8B-B14F-4D97-AF65-F5344CB8AC3E}">
        <p14:creationId xmlns:p14="http://schemas.microsoft.com/office/powerpoint/2010/main" val="760602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Capacity</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of</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units</a:t>
            </a:r>
            <a:endParaRPr lang="en-US" b="1" i="1" dirty="0" smtClean="0">
              <a:solidFill>
                <a:srgbClr val="253747"/>
              </a:solidFill>
              <a:latin typeface="Times New Roman" pitchFamily="18" charset="0"/>
              <a:cs typeface="Times New Roman" pitchFamily="18" charset="0"/>
            </a:endParaRPr>
          </a:p>
        </p:txBody>
      </p:sp>
      <p:sp>
        <p:nvSpPr>
          <p:cNvPr id="3" name="Zástupný symbol pro obsah 2"/>
          <p:cNvSpPr>
            <a:spLocks noGrp="1"/>
          </p:cNvSpPr>
          <p:nvPr>
            <p:ph idx="1"/>
          </p:nvPr>
        </p:nvSpPr>
        <p:spPr/>
        <p:txBody>
          <a:bodyPr>
            <a:normAutofit lnSpcReduction="10000"/>
          </a:bodyPr>
          <a:lstStyle/>
          <a:p>
            <a:pPr marL="0" indent="0">
              <a:buNone/>
              <a:defRPr/>
            </a:pPr>
            <a:r>
              <a:rPr lang="en-US" sz="2800" dirty="0" smtClean="0">
                <a:solidFill>
                  <a:srgbClr val="253747"/>
                </a:solidFill>
                <a:latin typeface="Times New Roman" panose="02020603050405020304" pitchFamily="18" charset="0"/>
                <a:cs typeface="Times New Roman" panose="02020603050405020304" pitchFamily="18" charset="0"/>
              </a:rPr>
              <a:t>When </a:t>
            </a:r>
            <a:r>
              <a:rPr lang="en-US" sz="2800" dirty="0">
                <a:solidFill>
                  <a:srgbClr val="253747"/>
                </a:solidFill>
                <a:latin typeface="Times New Roman" panose="02020603050405020304" pitchFamily="18" charset="0"/>
                <a:cs typeface="Times New Roman" panose="02020603050405020304" pitchFamily="18" charset="0"/>
              </a:rPr>
              <a:t>determining the production capacity </a:t>
            </a:r>
            <a:r>
              <a:rPr lang="en-US" sz="2800" dirty="0" smtClean="0">
                <a:solidFill>
                  <a:srgbClr val="253747"/>
                </a:solidFill>
                <a:latin typeface="Times New Roman" panose="02020603050405020304" pitchFamily="18" charset="0"/>
                <a:cs typeface="Times New Roman" panose="02020603050405020304" pitchFamily="18" charset="0"/>
              </a:rPr>
              <a:t>of plants </a:t>
            </a:r>
            <a:r>
              <a:rPr lang="en-US" sz="2800" dirty="0">
                <a:solidFill>
                  <a:srgbClr val="253747"/>
                </a:solidFill>
                <a:latin typeface="Times New Roman" panose="02020603050405020304" pitchFamily="18" charset="0"/>
                <a:cs typeface="Times New Roman" panose="02020603050405020304" pitchFamily="18" charset="0"/>
              </a:rPr>
              <a:t>and other </a:t>
            </a:r>
            <a:r>
              <a:rPr lang="en-US" sz="2800" dirty="0" smtClean="0">
                <a:solidFill>
                  <a:srgbClr val="253747"/>
                </a:solidFill>
                <a:latin typeface="Times New Roman" panose="02020603050405020304" pitchFamily="18" charset="0"/>
                <a:cs typeface="Times New Roman" panose="02020603050405020304" pitchFamily="18" charset="0"/>
              </a:rPr>
              <a:t>production </a:t>
            </a:r>
            <a:r>
              <a:rPr lang="en-US" sz="2800" dirty="0">
                <a:solidFill>
                  <a:srgbClr val="253747"/>
                </a:solidFill>
                <a:latin typeface="Times New Roman" panose="02020603050405020304" pitchFamily="18" charset="0"/>
                <a:cs typeface="Times New Roman" panose="02020603050405020304" pitchFamily="18" charset="0"/>
              </a:rPr>
              <a:t>units, </a:t>
            </a:r>
            <a:r>
              <a:rPr lang="cs-CZ" sz="2800" dirty="0" err="1" smtClean="0">
                <a:solidFill>
                  <a:srgbClr val="253747"/>
                </a:solidFill>
                <a:latin typeface="Times New Roman" panose="02020603050405020304" pitchFamily="18" charset="0"/>
                <a:cs typeface="Times New Roman" panose="02020603050405020304" pitchFamily="18" charset="0"/>
              </a:rPr>
              <a:t>into</a:t>
            </a:r>
            <a:r>
              <a:rPr lang="cs-CZ" sz="2800" dirty="0" smtClean="0">
                <a:solidFill>
                  <a:srgbClr val="253747"/>
                </a:solidFill>
                <a:latin typeface="Times New Roman" panose="02020603050405020304" pitchFamily="18" charset="0"/>
                <a:cs typeface="Times New Roman" panose="02020603050405020304" pitchFamily="18" charset="0"/>
              </a:rPr>
              <a:t> </a:t>
            </a:r>
            <a:r>
              <a:rPr lang="cs-CZ" sz="2800" dirty="0" err="1" smtClean="0">
                <a:solidFill>
                  <a:srgbClr val="253747"/>
                </a:solidFill>
                <a:latin typeface="Times New Roman" panose="02020603050405020304" pitchFamily="18" charset="0"/>
                <a:cs typeface="Times New Roman" panose="02020603050405020304" pitchFamily="18" charset="0"/>
              </a:rPr>
              <a:t>the</a:t>
            </a:r>
            <a:r>
              <a:rPr lang="cs-CZ" sz="2800" dirty="0" smtClean="0">
                <a:solidFill>
                  <a:srgbClr val="253747"/>
                </a:solidFill>
                <a:latin typeface="Times New Roman" panose="02020603050405020304" pitchFamily="18" charset="0"/>
                <a:cs typeface="Times New Roman" panose="02020603050405020304" pitchFamily="18" charset="0"/>
              </a:rPr>
              <a:t> </a:t>
            </a:r>
            <a:r>
              <a:rPr lang="en-US" sz="2800" dirty="0" smtClean="0">
                <a:solidFill>
                  <a:srgbClr val="253747"/>
                </a:solidFill>
                <a:latin typeface="Times New Roman" panose="02020603050405020304" pitchFamily="18" charset="0"/>
                <a:cs typeface="Times New Roman" panose="02020603050405020304" pitchFamily="18" charset="0"/>
              </a:rPr>
              <a:t>account </a:t>
            </a:r>
            <a:r>
              <a:rPr lang="cs-CZ" sz="2800" dirty="0" err="1" smtClean="0">
                <a:solidFill>
                  <a:srgbClr val="253747"/>
                </a:solidFill>
                <a:latin typeface="Times New Roman" panose="02020603050405020304" pitchFamily="18" charset="0"/>
                <a:cs typeface="Times New Roman" panose="02020603050405020304" pitchFamily="18" charset="0"/>
              </a:rPr>
              <a:t>there</a:t>
            </a:r>
            <a:r>
              <a:rPr lang="cs-CZ" sz="2800" dirty="0" smtClean="0">
                <a:solidFill>
                  <a:srgbClr val="253747"/>
                </a:solidFill>
                <a:latin typeface="Times New Roman" panose="02020603050405020304" pitchFamily="18" charset="0"/>
                <a:cs typeface="Times New Roman" panose="02020603050405020304" pitchFamily="18" charset="0"/>
              </a:rPr>
              <a:t> </a:t>
            </a:r>
            <a:r>
              <a:rPr lang="en-US" sz="2800" dirty="0" smtClean="0">
                <a:solidFill>
                  <a:srgbClr val="253747"/>
                </a:solidFill>
                <a:latin typeface="Times New Roman" panose="02020603050405020304" pitchFamily="18" charset="0"/>
                <a:cs typeface="Times New Roman" panose="02020603050405020304" pitchFamily="18" charset="0"/>
              </a:rPr>
              <a:t>must </a:t>
            </a:r>
            <a:r>
              <a:rPr lang="en-US" sz="2800" dirty="0">
                <a:solidFill>
                  <a:srgbClr val="253747"/>
                </a:solidFill>
                <a:latin typeface="Times New Roman" panose="02020603050405020304" pitchFamily="18" charset="0"/>
                <a:cs typeface="Times New Roman" panose="02020603050405020304" pitchFamily="18" charset="0"/>
              </a:rPr>
              <a:t>be </a:t>
            </a:r>
            <a:r>
              <a:rPr lang="en-US" sz="2800" dirty="0" smtClean="0">
                <a:solidFill>
                  <a:srgbClr val="253747"/>
                </a:solidFill>
                <a:latin typeface="Times New Roman" panose="02020603050405020304" pitchFamily="18" charset="0"/>
                <a:cs typeface="Times New Roman" panose="02020603050405020304" pitchFamily="18" charset="0"/>
              </a:rPr>
              <a:t>taken </a:t>
            </a:r>
            <a:r>
              <a:rPr lang="en-US" sz="2800" dirty="0">
                <a:solidFill>
                  <a:srgbClr val="253747"/>
                </a:solidFill>
                <a:latin typeface="Times New Roman" panose="02020603050405020304" pitchFamily="18" charset="0"/>
                <a:cs typeface="Times New Roman" panose="02020603050405020304" pitchFamily="18" charset="0"/>
              </a:rPr>
              <a:t>how the sub-production capacities (machines, </a:t>
            </a:r>
            <a:r>
              <a:rPr lang="cs-CZ" sz="2800" dirty="0" err="1" smtClean="0">
                <a:solidFill>
                  <a:srgbClr val="253747"/>
                </a:solidFill>
                <a:latin typeface="Times New Roman" panose="02020603050405020304" pitchFamily="18" charset="0"/>
                <a:cs typeface="Times New Roman" panose="02020603050405020304" pitchFamily="18" charset="0"/>
              </a:rPr>
              <a:t>plants</a:t>
            </a:r>
            <a:r>
              <a:rPr lang="en-US" sz="2800" dirty="0" smtClean="0">
                <a:solidFill>
                  <a:srgbClr val="253747"/>
                </a:solidFill>
                <a:latin typeface="Times New Roman" panose="02020603050405020304" pitchFamily="18" charset="0"/>
                <a:cs typeface="Times New Roman" panose="02020603050405020304" pitchFamily="18" charset="0"/>
              </a:rPr>
              <a:t>) </a:t>
            </a:r>
            <a:r>
              <a:rPr lang="en-US" sz="2800" dirty="0">
                <a:solidFill>
                  <a:srgbClr val="253747"/>
                </a:solidFill>
                <a:latin typeface="Times New Roman" panose="02020603050405020304" pitchFamily="18" charset="0"/>
                <a:cs typeface="Times New Roman" panose="02020603050405020304" pitchFamily="18" charset="0"/>
              </a:rPr>
              <a:t>are organized </a:t>
            </a:r>
            <a:r>
              <a:rPr lang="cs-CZ" sz="2800" dirty="0" smtClean="0">
                <a:solidFill>
                  <a:srgbClr val="253747"/>
                </a:solidFill>
                <a:latin typeface="Times New Roman" panose="02020603050405020304" pitchFamily="18" charset="0"/>
                <a:cs typeface="Times New Roman" panose="02020603050405020304" pitchFamily="18" charset="0"/>
              </a:rPr>
              <a:t> (</a:t>
            </a:r>
            <a:r>
              <a:rPr lang="cs-CZ" sz="2800" dirty="0" err="1" smtClean="0">
                <a:solidFill>
                  <a:srgbClr val="253747"/>
                </a:solidFill>
                <a:latin typeface="Times New Roman" panose="02020603050405020304" pitchFamily="18" charset="0"/>
                <a:cs typeface="Times New Roman" panose="02020603050405020304" pitchFamily="18" charset="0"/>
              </a:rPr>
              <a:t>sorted</a:t>
            </a:r>
            <a:r>
              <a:rPr lang="cs-CZ" sz="2800" dirty="0" smtClean="0">
                <a:solidFill>
                  <a:srgbClr val="253747"/>
                </a:solidFill>
                <a:latin typeface="Times New Roman" panose="02020603050405020304" pitchFamily="18" charset="0"/>
                <a:cs typeface="Times New Roman" panose="02020603050405020304" pitchFamily="18" charset="0"/>
              </a:rPr>
              <a:t>), </a:t>
            </a:r>
            <a:r>
              <a:rPr lang="cs-CZ" sz="2800" dirty="0" err="1" smtClean="0">
                <a:solidFill>
                  <a:srgbClr val="253747"/>
                </a:solidFill>
                <a:latin typeface="Times New Roman" panose="02020603050405020304" pitchFamily="18" charset="0"/>
                <a:cs typeface="Times New Roman" panose="02020603050405020304" pitchFamily="18" charset="0"/>
              </a:rPr>
              <a:t>that</a:t>
            </a:r>
            <a:r>
              <a:rPr lang="cs-CZ" sz="2800" dirty="0" smtClean="0">
                <a:solidFill>
                  <a:srgbClr val="253747"/>
                </a:solidFill>
                <a:latin typeface="Times New Roman" panose="02020603050405020304" pitchFamily="18" charset="0"/>
                <a:cs typeface="Times New Roman" panose="02020603050405020304" pitchFamily="18" charset="0"/>
              </a:rPr>
              <a:t> </a:t>
            </a:r>
            <a:r>
              <a:rPr lang="cs-CZ" sz="2800" dirty="0" err="1" smtClean="0">
                <a:solidFill>
                  <a:srgbClr val="253747"/>
                </a:solidFill>
                <a:latin typeface="Times New Roman" panose="02020603050405020304" pitchFamily="18" charset="0"/>
                <a:cs typeface="Times New Roman" panose="02020603050405020304" pitchFamily="18" charset="0"/>
              </a:rPr>
              <a:t>means</a:t>
            </a:r>
            <a:r>
              <a:rPr lang="cs-CZ" sz="2800" dirty="0" smtClean="0">
                <a:solidFill>
                  <a:srgbClr val="253747"/>
                </a:solidFill>
                <a:latin typeface="Times New Roman" panose="02020603050405020304" pitchFamily="18" charset="0"/>
                <a:cs typeface="Times New Roman" panose="02020603050405020304" pitchFamily="18" charset="0"/>
              </a:rPr>
              <a:t> </a:t>
            </a:r>
            <a:r>
              <a:rPr lang="cs-CZ" sz="2800" dirty="0" err="1" smtClean="0">
                <a:solidFill>
                  <a:srgbClr val="253747"/>
                </a:solidFill>
                <a:latin typeface="Times New Roman" panose="02020603050405020304" pitchFamily="18" charset="0"/>
                <a:cs typeface="Times New Roman" panose="02020603050405020304" pitchFamily="18" charset="0"/>
              </a:rPr>
              <a:t>if</a:t>
            </a:r>
            <a:r>
              <a:rPr lang="cs-CZ" sz="2800" dirty="0" smtClean="0">
                <a:solidFill>
                  <a:srgbClr val="253747"/>
                </a:solidFill>
                <a:latin typeface="Times New Roman" panose="02020603050405020304" pitchFamily="18" charset="0"/>
                <a:cs typeface="Times New Roman" panose="02020603050405020304" pitchFamily="18" charset="0"/>
              </a:rPr>
              <a:t> </a:t>
            </a:r>
            <a:r>
              <a:rPr lang="cs-CZ" sz="2800" dirty="0" err="1" smtClean="0">
                <a:solidFill>
                  <a:srgbClr val="253747"/>
                </a:solidFill>
                <a:latin typeface="Times New Roman" panose="02020603050405020304" pitchFamily="18" charset="0"/>
                <a:cs typeface="Times New Roman" panose="02020603050405020304" pitchFamily="18" charset="0"/>
              </a:rPr>
              <a:t>they</a:t>
            </a:r>
            <a:r>
              <a:rPr lang="cs-CZ" sz="2800" dirty="0" smtClean="0">
                <a:solidFill>
                  <a:srgbClr val="253747"/>
                </a:solidFill>
                <a:latin typeface="Times New Roman" panose="02020603050405020304" pitchFamily="18" charset="0"/>
                <a:cs typeface="Times New Roman" panose="02020603050405020304" pitchFamily="18" charset="0"/>
              </a:rPr>
              <a:t> are</a:t>
            </a:r>
            <a:r>
              <a:rPr lang="cs-CZ" sz="2800" dirty="0">
                <a:solidFill>
                  <a:srgbClr val="253747"/>
                </a:solidFill>
                <a:latin typeface="Times New Roman" panose="02020603050405020304" pitchFamily="18" charset="0"/>
                <a:cs typeface="Times New Roman" panose="02020603050405020304" pitchFamily="18" charset="0"/>
              </a:rPr>
              <a:t> </a:t>
            </a:r>
            <a:r>
              <a:rPr lang="en-US" sz="2800" dirty="0" smtClean="0">
                <a:solidFill>
                  <a:srgbClr val="253747"/>
                </a:solidFill>
                <a:latin typeface="Times New Roman" panose="02020603050405020304" pitchFamily="18" charset="0"/>
                <a:cs typeface="Times New Roman" panose="02020603050405020304" pitchFamily="18" charset="0"/>
              </a:rPr>
              <a:t>sorted</a:t>
            </a:r>
            <a:r>
              <a:rPr lang="cs-CZ" sz="2800" dirty="0" smtClean="0">
                <a:solidFill>
                  <a:srgbClr val="253747"/>
                </a:solidFill>
                <a:latin typeface="Times New Roman" panose="02020603050405020304" pitchFamily="18" charset="0"/>
                <a:cs typeface="Times New Roman" panose="02020603050405020304" pitchFamily="18" charset="0"/>
              </a:rPr>
              <a:t>:</a:t>
            </a:r>
            <a:endParaRPr lang="cs-CZ" sz="2800" dirty="0" smtClean="0">
              <a:solidFill>
                <a:srgbClr val="253747"/>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buNone/>
              <a:defRPr/>
            </a:pPr>
            <a:endParaRPr lang="cs-CZ" sz="2800" dirty="0" smtClean="0">
              <a:solidFill>
                <a:srgbClr val="253747"/>
              </a:solidFill>
              <a:effectLst>
                <a:outerShdw blurRad="38100" dist="38100" dir="2700000" algn="tl">
                  <a:srgbClr val="000000">
                    <a:alpha val="43137"/>
                  </a:srgbClr>
                </a:outerShdw>
              </a:effectLst>
              <a:latin typeface="Times New Roman" pitchFamily="18" charset="0"/>
              <a:cs typeface="Times New Roman" pitchFamily="18" charset="0"/>
            </a:endParaRPr>
          </a:p>
          <a:p>
            <a:pPr marL="0" indent="0">
              <a:tabLst>
                <a:tab pos="538163" algn="l"/>
              </a:tabLst>
              <a:defRPr/>
            </a:pPr>
            <a:r>
              <a:rPr lang="cs-CZ" sz="2800" dirty="0" smtClean="0">
                <a:solidFill>
                  <a:srgbClr val="253747"/>
                </a:solidFill>
                <a:effectLst>
                  <a:outerShdw blurRad="38100" dist="38100" dir="2700000" algn="tl">
                    <a:srgbClr val="000000">
                      <a:alpha val="43137"/>
                    </a:srgbClr>
                  </a:outerShdw>
                </a:effectLst>
                <a:latin typeface="Times New Roman" pitchFamily="18" charset="0"/>
                <a:cs typeface="Times New Roman" pitchFamily="18" charset="0"/>
              </a:rPr>
              <a:t>	</a:t>
            </a:r>
            <a:r>
              <a:rPr lang="cs-CZ" sz="2800" dirty="0" err="1" smtClean="0">
                <a:solidFill>
                  <a:srgbClr val="253747"/>
                </a:solidFill>
                <a:latin typeface="Times New Roman" pitchFamily="18" charset="0"/>
                <a:cs typeface="Times New Roman" pitchFamily="18" charset="0"/>
              </a:rPr>
              <a:t>parallel</a:t>
            </a:r>
            <a:endParaRPr lang="cs-CZ" sz="2800" dirty="0" smtClean="0">
              <a:solidFill>
                <a:srgbClr val="253747"/>
              </a:solidFill>
              <a:latin typeface="Times New Roman" pitchFamily="18" charset="0"/>
              <a:cs typeface="Times New Roman" pitchFamily="18" charset="0"/>
            </a:endParaRPr>
          </a:p>
          <a:p>
            <a:pPr marL="0" indent="0">
              <a:buNone/>
              <a:tabLst>
                <a:tab pos="538163" algn="l"/>
              </a:tabLst>
              <a:defRPr/>
            </a:pPr>
            <a:endParaRPr lang="cs-CZ" sz="2800" dirty="0" smtClean="0">
              <a:solidFill>
                <a:srgbClr val="253747"/>
              </a:solidFill>
              <a:latin typeface="Times New Roman" pitchFamily="18" charset="0"/>
              <a:cs typeface="Times New Roman" pitchFamily="18" charset="0"/>
            </a:endParaRPr>
          </a:p>
          <a:p>
            <a:pPr marL="0" indent="0">
              <a:tabLst>
                <a:tab pos="538163" algn="l"/>
              </a:tabLst>
              <a:defRPr/>
            </a:pPr>
            <a:r>
              <a:rPr lang="cs-CZ" sz="2800" dirty="0" smtClean="0">
                <a:solidFill>
                  <a:srgbClr val="253747"/>
                </a:solidFill>
                <a:latin typeface="Times New Roman" pitchFamily="18" charset="0"/>
                <a:cs typeface="Times New Roman" pitchFamily="18" charset="0"/>
              </a:rPr>
              <a:t>	</a:t>
            </a:r>
            <a:r>
              <a:rPr lang="cs-CZ" sz="2800" dirty="0" err="1" smtClean="0">
                <a:solidFill>
                  <a:srgbClr val="253747"/>
                </a:solidFill>
                <a:latin typeface="Times New Roman" pitchFamily="18" charset="0"/>
                <a:cs typeface="Times New Roman" pitchFamily="18" charset="0"/>
              </a:rPr>
              <a:t>serial</a:t>
            </a:r>
            <a:endParaRPr lang="en-US" sz="2800" dirty="0" smtClean="0">
              <a:solidFill>
                <a:srgbClr val="253747"/>
              </a:solidFill>
              <a:latin typeface="Times New Roman" pitchFamily="18" charset="0"/>
              <a:cs typeface="Times New Roman" pitchFamily="18" charset="0"/>
            </a:endParaRPr>
          </a:p>
          <a:p>
            <a:pPr>
              <a:buFont typeface="Wingdings" pitchFamily="2" charset="2"/>
              <a:buNone/>
              <a:defRPr/>
            </a:pPr>
            <a:endParaRPr lang="en-US" dirty="0"/>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11</a:t>
            </a:fld>
            <a:endParaRPr lang="en-US"/>
          </a:p>
        </p:txBody>
      </p:sp>
    </p:spTree>
    <p:extLst>
      <p:ext uri="{BB962C8B-B14F-4D97-AF65-F5344CB8AC3E}">
        <p14:creationId xmlns:p14="http://schemas.microsoft.com/office/powerpoint/2010/main" val="4083453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Capacity</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of</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unit: </a:t>
            </a:r>
            <a:r>
              <a:rPr lang="en-US" sz="2400" dirty="0">
                <a:solidFill>
                  <a:srgbClr val="253747"/>
                </a:solidFill>
              </a:rPr>
              <a:t>parallel sorting of production aggregates</a:t>
            </a:r>
            <a:endParaRPr lang="en-US" i="1" dirty="0" smtClean="0">
              <a:solidFill>
                <a:srgbClr val="253747"/>
              </a:solidFill>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14338" name="Zástupný symbol pro obsah 3"/>
          <p:cNvGraphicFramePr>
            <a:graphicFrameLocks noGrp="1" noChangeAspect="1"/>
          </p:cNvGraphicFramePr>
          <p:nvPr>
            <p:ph idx="1"/>
            <p:extLst>
              <p:ext uri="{D42A27DB-BD31-4B8C-83A1-F6EECF244321}">
                <p14:modId xmlns:p14="http://schemas.microsoft.com/office/powerpoint/2010/main" val="1927408538"/>
              </p:ext>
            </p:extLst>
          </p:nvPr>
        </p:nvGraphicFramePr>
        <p:xfrm>
          <a:off x="2713789" y="1818035"/>
          <a:ext cx="7605712" cy="4648200"/>
        </p:xfrm>
        <a:graphic>
          <a:graphicData uri="http://schemas.openxmlformats.org/presentationml/2006/ole">
            <mc:AlternateContent xmlns:mc="http://schemas.openxmlformats.org/markup-compatibility/2006">
              <mc:Choice xmlns:v="urn:schemas-microsoft-com:vml" Requires="v">
                <p:oleObj spid="_x0000_s3092" name="Document" r:id="rId3" imgW="6822205" imgH="4168262" progId="Word.Document.8">
                  <p:embed/>
                </p:oleObj>
              </mc:Choice>
              <mc:Fallback>
                <p:oleObj name="Document" r:id="rId3" imgW="6822205" imgH="4168262" progId="Word.Document.8">
                  <p:embed/>
                  <p:pic>
                    <p:nvPicPr>
                      <p:cNvPr id="14338" name="Zástupný symbol pro obsah 3"/>
                      <p:cNvPicPr>
                        <a:picLocks noChangeAspect="1" noChangeArrowheads="1"/>
                      </p:cNvPicPr>
                      <p:nvPr/>
                    </p:nvPicPr>
                    <p:blipFill>
                      <a:blip r:embed="rId4"/>
                      <a:srcRect/>
                      <a:stretch>
                        <a:fillRect/>
                      </a:stretch>
                    </p:blipFill>
                    <p:spPr bwMode="auto">
                      <a:xfrm>
                        <a:off x="2713789" y="1818035"/>
                        <a:ext cx="7605712" cy="4648200"/>
                      </a:xfrm>
                      <a:prstGeom prst="rect">
                        <a:avLst/>
                      </a:prstGeom>
                      <a:solidFill>
                        <a:schemeClr val="bg2"/>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12</a:t>
            </a:fld>
            <a:endParaRPr lang="en-US"/>
          </a:p>
        </p:txBody>
      </p:sp>
    </p:spTree>
    <p:extLst>
      <p:ext uri="{BB962C8B-B14F-4D97-AF65-F5344CB8AC3E}">
        <p14:creationId xmlns:p14="http://schemas.microsoft.com/office/powerpoint/2010/main" val="32007589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Serial</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sorting</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of</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aggregates</a:t>
            </a:r>
            <a:endParaRPr lang="en-US" b="1" i="1" dirty="0" smtClean="0">
              <a:solidFill>
                <a:srgbClr val="253747"/>
              </a:solidFill>
              <a:latin typeface="Times New Roman" pitchFamily="18" charset="0"/>
              <a:cs typeface="Times New Roman" pitchFamily="18" charset="0"/>
            </a:endParaRPr>
          </a:p>
        </p:txBody>
      </p:sp>
      <p:graphicFrame>
        <p:nvGraphicFramePr>
          <p:cNvPr id="15362" name="Zástupný symbol pro obsah 3"/>
          <p:cNvGraphicFramePr>
            <a:graphicFrameLocks noGrp="1" noChangeAspect="1"/>
          </p:cNvGraphicFramePr>
          <p:nvPr>
            <p:ph idx="1"/>
            <p:extLst/>
          </p:nvPr>
        </p:nvGraphicFramePr>
        <p:xfrm>
          <a:off x="2159000" y="1924050"/>
          <a:ext cx="7874000" cy="3619500"/>
        </p:xfrm>
        <a:graphic>
          <a:graphicData uri="http://schemas.openxmlformats.org/presentationml/2006/ole">
            <mc:AlternateContent xmlns:mc="http://schemas.openxmlformats.org/markup-compatibility/2006">
              <mc:Choice xmlns:v="urn:schemas-microsoft-com:vml" Requires="v">
                <p:oleObj spid="_x0000_s4116" name="Document" r:id="rId3" imgW="5972760" imgH="2744640" progId="Word.Document.8">
                  <p:embed/>
                </p:oleObj>
              </mc:Choice>
              <mc:Fallback>
                <p:oleObj name="Document" r:id="rId3" imgW="5972760" imgH="2744640" progId="Word.Document.8">
                  <p:embed/>
                  <p:pic>
                    <p:nvPicPr>
                      <p:cNvPr id="15362" name="Zástupný symbol pro obsah 3"/>
                      <p:cNvPicPr>
                        <a:picLocks noChangeAspect="1" noChangeArrowheads="1"/>
                      </p:cNvPicPr>
                      <p:nvPr/>
                    </p:nvPicPr>
                    <p:blipFill>
                      <a:blip r:embed="rId4"/>
                      <a:srcRect/>
                      <a:stretch>
                        <a:fillRect/>
                      </a:stretch>
                    </p:blipFill>
                    <p:spPr bwMode="auto">
                      <a:xfrm>
                        <a:off x="2159000" y="1924050"/>
                        <a:ext cx="7874000" cy="3619500"/>
                      </a:xfrm>
                      <a:prstGeom prst="rect">
                        <a:avLst/>
                      </a:prstGeom>
                      <a:solidFill>
                        <a:schemeClr val="bg2"/>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13</a:t>
            </a:fld>
            <a:endParaRPr lang="en-US"/>
          </a:p>
        </p:txBody>
      </p:sp>
    </p:spTree>
    <p:extLst>
      <p:ext uri="{BB962C8B-B14F-4D97-AF65-F5344CB8AC3E}">
        <p14:creationId xmlns:p14="http://schemas.microsoft.com/office/powerpoint/2010/main" val="9936422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Nadpis 1"/>
          <p:cNvSpPr>
            <a:spLocks noGrp="1"/>
          </p:cNvSpPr>
          <p:nvPr>
            <p:ph type="title"/>
          </p:nvPr>
        </p:nvSpPr>
        <p:spPr/>
        <p:txBody>
          <a:bodyPr/>
          <a:lstStyle/>
          <a:p>
            <a:pPr>
              <a:defRPr/>
            </a:pPr>
            <a:r>
              <a:rPr lang="en-US" dirty="0">
                <a:solidFill>
                  <a:srgbClr val="253747"/>
                </a:solidFill>
                <a:latin typeface="Times New Roman" panose="02020603050405020304" pitchFamily="18" charset="0"/>
                <a:cs typeface="Times New Roman" panose="02020603050405020304" pitchFamily="18" charset="0"/>
              </a:rPr>
              <a:t>Combined assembly of production units</a:t>
            </a:r>
            <a:endParaRPr lang="en-US" b="1" i="1" dirty="0" smtClean="0">
              <a:solidFill>
                <a:srgbClr val="253747"/>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6388" name="Zástupný symbol pro obsah 2"/>
          <p:cNvSpPr>
            <a:spLocks noGrp="1"/>
          </p:cNvSpPr>
          <p:nvPr>
            <p:ph idx="1"/>
          </p:nvPr>
        </p:nvSpPr>
        <p:spPr/>
        <p:txBody>
          <a:bodyPr/>
          <a:lstStyle/>
          <a:p>
            <a:pPr>
              <a:buFont typeface="Wingdings" pitchFamily="2" charset="2"/>
              <a:buNone/>
            </a:pPr>
            <a:endParaRPr lang="cs-CZ" dirty="0" smtClean="0"/>
          </a:p>
          <a:p>
            <a:pPr algn="ctr">
              <a:buFont typeface="Wingdings" pitchFamily="2" charset="2"/>
              <a:buNone/>
            </a:pPr>
            <a:r>
              <a:rPr lang="cs-CZ" dirty="0" smtClean="0"/>
              <a:t>Linka A</a:t>
            </a:r>
          </a:p>
        </p:txBody>
      </p:sp>
      <p:graphicFrame>
        <p:nvGraphicFramePr>
          <p:cNvPr id="16386" name="Object 2"/>
          <p:cNvGraphicFramePr>
            <a:graphicFrameLocks noChangeAspect="1"/>
          </p:cNvGraphicFramePr>
          <p:nvPr>
            <p:extLst/>
          </p:nvPr>
        </p:nvGraphicFramePr>
        <p:xfrm>
          <a:off x="1997075" y="2133601"/>
          <a:ext cx="8382000" cy="3565525"/>
        </p:xfrm>
        <a:graphic>
          <a:graphicData uri="http://schemas.openxmlformats.org/presentationml/2006/ole">
            <mc:AlternateContent xmlns:mc="http://schemas.openxmlformats.org/markup-compatibility/2006">
              <mc:Choice xmlns:v="urn:schemas-microsoft-com:vml" Requires="v">
                <p:oleObj spid="_x0000_s5140" name="Document" r:id="rId4" imgW="6164904" imgH="2637239" progId="Word.Document.8">
                  <p:embed/>
                </p:oleObj>
              </mc:Choice>
              <mc:Fallback>
                <p:oleObj name="Document" r:id="rId4" imgW="6164904" imgH="2637239" progId="Word.Document.8">
                  <p:embed/>
                  <p:pic>
                    <p:nvPicPr>
                      <p:cNvPr id="16386" name="Object 2"/>
                      <p:cNvPicPr>
                        <a:picLocks noChangeAspect="1" noChangeArrowheads="1"/>
                      </p:cNvPicPr>
                      <p:nvPr/>
                    </p:nvPicPr>
                    <p:blipFill>
                      <a:blip r:embed="rId5"/>
                      <a:srcRect/>
                      <a:stretch>
                        <a:fillRect/>
                      </a:stretch>
                    </p:blipFill>
                    <p:spPr bwMode="auto">
                      <a:xfrm>
                        <a:off x="1997075" y="2133601"/>
                        <a:ext cx="8382000" cy="3565525"/>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14</a:t>
            </a:fld>
            <a:endParaRPr lang="en-US"/>
          </a:p>
        </p:txBody>
      </p:sp>
    </p:spTree>
    <p:extLst>
      <p:ext uri="{BB962C8B-B14F-4D97-AF65-F5344CB8AC3E}">
        <p14:creationId xmlns:p14="http://schemas.microsoft.com/office/powerpoint/2010/main" val="16848128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Economic</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problem</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process</a:t>
            </a:r>
            <a:r>
              <a:rPr lang="cs-CZ" b="1" i="1" dirty="0" smtClean="0">
                <a:solidFill>
                  <a:srgbClr val="253747"/>
                </a:solidFill>
                <a:latin typeface="Times New Roman" pitchFamily="18" charset="0"/>
                <a:cs typeface="Times New Roman" pitchFamily="18" charset="0"/>
              </a:rPr>
              <a:t> in </a:t>
            </a:r>
            <a:r>
              <a:rPr lang="cs-CZ" b="1" i="1" dirty="0" err="1" smtClean="0">
                <a:solidFill>
                  <a:srgbClr val="253747"/>
                </a:solidFill>
                <a:latin typeface="Times New Roman" pitchFamily="18" charset="0"/>
                <a:cs typeface="Times New Roman" pitchFamily="18" charset="0"/>
              </a:rPr>
              <a:t>serially</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embossed</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manufacturing</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units</a:t>
            </a:r>
            <a:endParaRPr lang="en-US" b="1" i="1" dirty="0" smtClean="0">
              <a:solidFill>
                <a:srgbClr val="253747"/>
              </a:solidFill>
              <a:latin typeface="Times New Roman" pitchFamily="18" charset="0"/>
              <a:cs typeface="Times New Roman" pitchFamily="18" charset="0"/>
            </a:endParaRPr>
          </a:p>
        </p:txBody>
      </p:sp>
      <p:sp>
        <p:nvSpPr>
          <p:cNvPr id="3" name="Zástupný symbol pro obsah 2"/>
          <p:cNvSpPr>
            <a:spLocks noGrp="1"/>
          </p:cNvSpPr>
          <p:nvPr>
            <p:ph idx="1"/>
          </p:nvPr>
        </p:nvSpPr>
        <p:spPr/>
        <p:txBody>
          <a:bodyPr>
            <a:normAutofit fontScale="85000" lnSpcReduction="10000"/>
          </a:bodyPr>
          <a:lstStyle/>
          <a:p>
            <a:pPr marL="0" indent="0">
              <a:buNone/>
            </a:pPr>
            <a:r>
              <a:rPr lang="cs-CZ" dirty="0" err="1" smtClean="0"/>
              <a:t>Equipment</a:t>
            </a:r>
            <a:r>
              <a:rPr lang="cs-CZ" dirty="0" smtClean="0"/>
              <a:t> </a:t>
            </a:r>
            <a:r>
              <a:rPr lang="cs-CZ" dirty="0" err="1"/>
              <a:t>for</a:t>
            </a:r>
            <a:r>
              <a:rPr lang="cs-CZ" dirty="0"/>
              <a:t> </a:t>
            </a:r>
            <a:r>
              <a:rPr lang="cs-CZ" dirty="0" err="1"/>
              <a:t>the</a:t>
            </a:r>
            <a:r>
              <a:rPr lang="cs-CZ" dirty="0"/>
              <a:t> </a:t>
            </a:r>
            <a:r>
              <a:rPr lang="cs-CZ" dirty="0" err="1"/>
              <a:t>production</a:t>
            </a:r>
            <a:r>
              <a:rPr lang="cs-CZ" dirty="0"/>
              <a:t> </a:t>
            </a:r>
            <a:r>
              <a:rPr lang="cs-CZ" dirty="0" err="1"/>
              <a:t>of</a:t>
            </a:r>
            <a:r>
              <a:rPr lang="cs-CZ" dirty="0"/>
              <a:t> </a:t>
            </a:r>
            <a:r>
              <a:rPr lang="cs-CZ" dirty="0" err="1"/>
              <a:t>childeren´s</a:t>
            </a:r>
            <a:r>
              <a:rPr lang="cs-CZ" dirty="0"/>
              <a:t> </a:t>
            </a:r>
            <a:r>
              <a:rPr lang="cs-CZ" dirty="0" err="1"/>
              <a:t>inflatable</a:t>
            </a:r>
            <a:r>
              <a:rPr lang="cs-CZ" dirty="0"/>
              <a:t> </a:t>
            </a:r>
            <a:r>
              <a:rPr lang="cs-CZ" dirty="0" err="1"/>
              <a:t>mattresses</a:t>
            </a:r>
            <a:r>
              <a:rPr lang="cs-CZ" dirty="0"/>
              <a:t> </a:t>
            </a:r>
            <a:r>
              <a:rPr lang="cs-CZ" dirty="0" err="1"/>
              <a:t>consists</a:t>
            </a:r>
            <a:r>
              <a:rPr lang="cs-CZ" dirty="0"/>
              <a:t> </a:t>
            </a:r>
            <a:r>
              <a:rPr lang="cs-CZ" dirty="0" err="1"/>
              <a:t>of</a:t>
            </a:r>
            <a:r>
              <a:rPr lang="cs-CZ" dirty="0"/>
              <a:t> </a:t>
            </a:r>
            <a:r>
              <a:rPr lang="cs-CZ" dirty="0" err="1"/>
              <a:t>nine</a:t>
            </a:r>
            <a:r>
              <a:rPr lang="cs-CZ" dirty="0"/>
              <a:t> </a:t>
            </a:r>
            <a:r>
              <a:rPr lang="cs-CZ" dirty="0" err="1"/>
              <a:t>series-connected</a:t>
            </a:r>
            <a:r>
              <a:rPr lang="cs-CZ" dirty="0"/>
              <a:t> </a:t>
            </a:r>
            <a:r>
              <a:rPr lang="cs-CZ" dirty="0" err="1"/>
              <a:t>production</a:t>
            </a:r>
            <a:r>
              <a:rPr lang="cs-CZ" dirty="0"/>
              <a:t> </a:t>
            </a:r>
            <a:r>
              <a:rPr lang="cs-CZ" dirty="0" err="1"/>
              <a:t>units</a:t>
            </a:r>
            <a:r>
              <a:rPr lang="cs-CZ" dirty="0"/>
              <a:t>. </a:t>
            </a:r>
            <a:r>
              <a:rPr lang="cs-CZ" dirty="0" err="1"/>
              <a:t>The</a:t>
            </a:r>
            <a:r>
              <a:rPr lang="cs-CZ" dirty="0"/>
              <a:t> output </a:t>
            </a:r>
            <a:r>
              <a:rPr lang="cs-CZ" dirty="0" err="1"/>
              <a:t>of</a:t>
            </a:r>
            <a:r>
              <a:rPr lang="cs-CZ" dirty="0"/>
              <a:t> </a:t>
            </a:r>
            <a:r>
              <a:rPr lang="cs-CZ" dirty="0" err="1"/>
              <a:t>individual</a:t>
            </a:r>
            <a:r>
              <a:rPr lang="cs-CZ" dirty="0"/>
              <a:t> </a:t>
            </a:r>
            <a:r>
              <a:rPr lang="cs-CZ" dirty="0" err="1"/>
              <a:t>workplaces</a:t>
            </a:r>
            <a:r>
              <a:rPr lang="cs-CZ" dirty="0"/>
              <a:t> </a:t>
            </a:r>
            <a:r>
              <a:rPr lang="cs-CZ" dirty="0" err="1"/>
              <a:t>is</a:t>
            </a:r>
            <a:r>
              <a:rPr lang="cs-CZ" dirty="0"/>
              <a:t> </a:t>
            </a:r>
            <a:r>
              <a:rPr lang="cs-CZ" dirty="0" err="1"/>
              <a:t>listed</a:t>
            </a:r>
            <a:r>
              <a:rPr lang="cs-CZ" dirty="0"/>
              <a:t> in </a:t>
            </a:r>
            <a:r>
              <a:rPr lang="cs-CZ" dirty="0" err="1"/>
              <a:t>the</a:t>
            </a:r>
            <a:r>
              <a:rPr lang="cs-CZ" dirty="0"/>
              <a:t> „</a:t>
            </a:r>
            <a:r>
              <a:rPr lang="cs-CZ" dirty="0" err="1"/>
              <a:t>Scheme</a:t>
            </a:r>
            <a:r>
              <a:rPr lang="cs-CZ" dirty="0"/>
              <a:t> </a:t>
            </a:r>
            <a:r>
              <a:rPr lang="cs-CZ" dirty="0" err="1"/>
              <a:t>of</a:t>
            </a:r>
            <a:r>
              <a:rPr lang="cs-CZ" dirty="0"/>
              <a:t> </a:t>
            </a:r>
            <a:r>
              <a:rPr lang="cs-CZ" dirty="0" err="1"/>
              <a:t>manufacturing</a:t>
            </a:r>
            <a:r>
              <a:rPr lang="cs-CZ" dirty="0"/>
              <a:t> </a:t>
            </a:r>
            <a:r>
              <a:rPr lang="cs-CZ" dirty="0" err="1"/>
              <a:t>facility</a:t>
            </a:r>
            <a:r>
              <a:rPr lang="cs-CZ" dirty="0"/>
              <a:t> </a:t>
            </a:r>
            <a:r>
              <a:rPr lang="cs-CZ" dirty="0" err="1"/>
              <a:t>with</a:t>
            </a:r>
            <a:r>
              <a:rPr lang="cs-CZ" dirty="0"/>
              <a:t> </a:t>
            </a:r>
            <a:r>
              <a:rPr lang="cs-CZ" dirty="0" err="1"/>
              <a:t>series-connected</a:t>
            </a:r>
            <a:r>
              <a:rPr lang="cs-CZ" dirty="0"/>
              <a:t> </a:t>
            </a:r>
            <a:r>
              <a:rPr lang="cs-CZ" dirty="0" err="1"/>
              <a:t>units</a:t>
            </a:r>
            <a:r>
              <a:rPr lang="cs-CZ" dirty="0"/>
              <a:t>“</a:t>
            </a:r>
          </a:p>
          <a:p>
            <a:pPr marL="0" indent="0">
              <a:buNone/>
            </a:pPr>
            <a:r>
              <a:rPr lang="cs-CZ" dirty="0" err="1"/>
              <a:t>Production</a:t>
            </a:r>
            <a:r>
              <a:rPr lang="cs-CZ" dirty="0"/>
              <a:t> </a:t>
            </a:r>
            <a:r>
              <a:rPr lang="cs-CZ" dirty="0" err="1"/>
              <a:t>capacity</a:t>
            </a:r>
            <a:r>
              <a:rPr lang="cs-CZ" dirty="0"/>
              <a:t> </a:t>
            </a:r>
            <a:r>
              <a:rPr lang="cs-CZ" dirty="0" err="1"/>
              <a:t>of</a:t>
            </a:r>
            <a:r>
              <a:rPr lang="cs-CZ" dirty="0"/>
              <a:t> </a:t>
            </a:r>
            <a:r>
              <a:rPr lang="cs-CZ" dirty="0" err="1"/>
              <a:t>the</a:t>
            </a:r>
            <a:r>
              <a:rPr lang="cs-CZ" dirty="0"/>
              <a:t> plant </a:t>
            </a:r>
            <a:r>
              <a:rPr lang="cs-CZ" dirty="0" err="1"/>
              <a:t>is</a:t>
            </a:r>
            <a:r>
              <a:rPr lang="cs-CZ" dirty="0"/>
              <a:t> 4 200 </a:t>
            </a:r>
            <a:r>
              <a:rPr lang="cs-CZ" dirty="0" err="1"/>
              <a:t>pieces</a:t>
            </a:r>
            <a:r>
              <a:rPr lang="cs-CZ" dirty="0"/>
              <a:t> per </a:t>
            </a:r>
            <a:r>
              <a:rPr lang="cs-CZ" dirty="0" err="1"/>
              <a:t>month</a:t>
            </a:r>
            <a:r>
              <a:rPr lang="cs-CZ" dirty="0"/>
              <a:t>.</a:t>
            </a:r>
          </a:p>
          <a:p>
            <a:pPr marL="0" indent="0">
              <a:buNone/>
            </a:pPr>
            <a:r>
              <a:rPr lang="cs-CZ" i="1" dirty="0" err="1"/>
              <a:t>Determine</a:t>
            </a:r>
            <a:r>
              <a:rPr lang="cs-CZ" i="1" dirty="0"/>
              <a:t>: </a:t>
            </a:r>
            <a:endParaRPr lang="cs-CZ" dirty="0"/>
          </a:p>
          <a:p>
            <a:pPr marL="0" lvl="0" indent="0">
              <a:buNone/>
            </a:pPr>
            <a:r>
              <a:rPr lang="cs-CZ" i="1" dirty="0" smtClean="0"/>
              <a:t>a) </a:t>
            </a:r>
            <a:r>
              <a:rPr lang="cs-CZ" i="1" dirty="0" err="1" smtClean="0"/>
              <a:t>The</a:t>
            </a:r>
            <a:r>
              <a:rPr lang="cs-CZ" i="1" dirty="0" smtClean="0"/>
              <a:t> </a:t>
            </a:r>
            <a:r>
              <a:rPr lang="cs-CZ" i="1" dirty="0" err="1"/>
              <a:t>value</a:t>
            </a:r>
            <a:r>
              <a:rPr lang="cs-CZ" i="1" dirty="0"/>
              <a:t> </a:t>
            </a:r>
            <a:r>
              <a:rPr lang="cs-CZ" i="1" dirty="0" err="1"/>
              <a:t>of</a:t>
            </a:r>
            <a:r>
              <a:rPr lang="cs-CZ" i="1" dirty="0"/>
              <a:t> </a:t>
            </a:r>
            <a:r>
              <a:rPr lang="cs-CZ" i="1" dirty="0" err="1"/>
              <a:t>productive</a:t>
            </a:r>
            <a:r>
              <a:rPr lang="cs-CZ" i="1" dirty="0"/>
              <a:t> </a:t>
            </a:r>
            <a:r>
              <a:rPr lang="cs-CZ" i="1" dirty="0" err="1"/>
              <a:t>time</a:t>
            </a:r>
            <a:r>
              <a:rPr lang="cs-CZ" i="1" dirty="0"/>
              <a:t> </a:t>
            </a:r>
            <a:r>
              <a:rPr lang="cs-CZ" i="1" dirty="0" err="1"/>
              <a:t>fund</a:t>
            </a:r>
            <a:r>
              <a:rPr lang="cs-CZ" i="1" dirty="0"/>
              <a:t> T</a:t>
            </a:r>
            <a:r>
              <a:rPr lang="cs-CZ" i="1" baseline="-25000" dirty="0"/>
              <a:t>P</a:t>
            </a:r>
            <a:endParaRPr lang="cs-CZ" dirty="0"/>
          </a:p>
          <a:p>
            <a:pPr marL="0" lvl="0" indent="0">
              <a:buNone/>
            </a:pPr>
            <a:r>
              <a:rPr lang="cs-CZ" i="1" dirty="0" smtClean="0"/>
              <a:t>b) </a:t>
            </a:r>
            <a:r>
              <a:rPr lang="cs-CZ" i="1" dirty="0" err="1" smtClean="0"/>
              <a:t>How</a:t>
            </a:r>
            <a:r>
              <a:rPr lang="cs-CZ" i="1" dirty="0" smtClean="0"/>
              <a:t> </a:t>
            </a:r>
            <a:r>
              <a:rPr lang="cs-CZ" i="1" dirty="0"/>
              <a:t>to </a:t>
            </a:r>
            <a:r>
              <a:rPr lang="cs-CZ" i="1" dirty="0" err="1"/>
              <a:t>change</a:t>
            </a:r>
            <a:r>
              <a:rPr lang="cs-CZ" i="1" dirty="0"/>
              <a:t> performance </a:t>
            </a:r>
            <a:r>
              <a:rPr lang="cs-CZ" i="1" dirty="0" err="1"/>
              <a:t>of</a:t>
            </a:r>
            <a:r>
              <a:rPr lang="cs-CZ" i="1" dirty="0"/>
              <a:t> </a:t>
            </a:r>
            <a:r>
              <a:rPr lang="cs-CZ" i="1" dirty="0" err="1"/>
              <a:t>selected</a:t>
            </a:r>
            <a:r>
              <a:rPr lang="cs-CZ" i="1" dirty="0"/>
              <a:t> </a:t>
            </a:r>
            <a:r>
              <a:rPr lang="cs-CZ" i="1" dirty="0" err="1"/>
              <a:t>production</a:t>
            </a:r>
            <a:r>
              <a:rPr lang="cs-CZ" i="1" dirty="0"/>
              <a:t> </a:t>
            </a:r>
            <a:r>
              <a:rPr lang="cs-CZ" i="1" dirty="0" err="1"/>
              <a:t>units</a:t>
            </a:r>
            <a:r>
              <a:rPr lang="cs-CZ" i="1" dirty="0"/>
              <a:t> in </a:t>
            </a:r>
            <a:r>
              <a:rPr lang="cs-CZ" i="1" dirty="0" err="1"/>
              <a:t>order</a:t>
            </a:r>
            <a:r>
              <a:rPr lang="cs-CZ" i="1" dirty="0"/>
              <a:t> to </a:t>
            </a:r>
            <a:r>
              <a:rPr lang="cs-CZ" i="1" dirty="0" err="1"/>
              <a:t>increase</a:t>
            </a:r>
            <a:r>
              <a:rPr lang="cs-CZ" i="1" dirty="0"/>
              <a:t> </a:t>
            </a:r>
            <a:r>
              <a:rPr lang="cs-CZ" i="1" dirty="0" err="1"/>
              <a:t>production</a:t>
            </a:r>
            <a:r>
              <a:rPr lang="cs-CZ" i="1" dirty="0"/>
              <a:t> </a:t>
            </a:r>
            <a:r>
              <a:rPr lang="cs-CZ" i="1" dirty="0" err="1"/>
              <a:t>capacity</a:t>
            </a:r>
            <a:r>
              <a:rPr lang="cs-CZ" i="1" dirty="0"/>
              <a:t> by 14,3 %?</a:t>
            </a:r>
            <a:endParaRPr lang="cs-CZ" dirty="0"/>
          </a:p>
          <a:p>
            <a:pPr marL="0" lvl="0" indent="0">
              <a:buNone/>
            </a:pPr>
            <a:r>
              <a:rPr lang="cs-CZ" i="1" dirty="0" smtClean="0"/>
              <a:t>c) </a:t>
            </a:r>
            <a:r>
              <a:rPr lang="cs-CZ" i="1" dirty="0" err="1" smtClean="0"/>
              <a:t>Determine</a:t>
            </a:r>
            <a:r>
              <a:rPr lang="cs-CZ" i="1" dirty="0" smtClean="0"/>
              <a:t> </a:t>
            </a:r>
            <a:r>
              <a:rPr lang="cs-CZ" i="1" dirty="0" err="1"/>
              <a:t>value</a:t>
            </a:r>
            <a:r>
              <a:rPr lang="cs-CZ" i="1" dirty="0"/>
              <a:t> </a:t>
            </a:r>
            <a:r>
              <a:rPr lang="cs-CZ" i="1" dirty="0" err="1"/>
              <a:t>of</a:t>
            </a:r>
            <a:r>
              <a:rPr lang="cs-CZ" i="1" dirty="0"/>
              <a:t> </a:t>
            </a:r>
            <a:r>
              <a:rPr lang="cs-CZ" i="1" dirty="0" err="1"/>
              <a:t>unfinished</a:t>
            </a:r>
            <a:r>
              <a:rPr lang="cs-CZ" i="1" dirty="0"/>
              <a:t> </a:t>
            </a:r>
            <a:r>
              <a:rPr lang="cs-CZ" i="1" dirty="0" err="1"/>
              <a:t>production</a:t>
            </a:r>
            <a:r>
              <a:rPr lang="cs-CZ" i="1" dirty="0"/>
              <a:t> in front </a:t>
            </a:r>
            <a:r>
              <a:rPr lang="cs-CZ" i="1" dirty="0" err="1"/>
              <a:t>of</a:t>
            </a:r>
            <a:r>
              <a:rPr lang="cs-CZ" i="1" dirty="0"/>
              <a:t> </a:t>
            </a:r>
            <a:r>
              <a:rPr lang="cs-CZ" i="1" dirty="0" err="1"/>
              <a:t>individual</a:t>
            </a:r>
            <a:r>
              <a:rPr lang="cs-CZ" i="1" dirty="0"/>
              <a:t> </a:t>
            </a:r>
            <a:r>
              <a:rPr lang="cs-CZ" i="1" dirty="0" err="1"/>
              <a:t>workplaces</a:t>
            </a:r>
            <a:r>
              <a:rPr lang="cs-CZ" i="1" dirty="0"/>
              <a:t>.</a:t>
            </a:r>
            <a:endParaRPr lang="cs-CZ" dirty="0"/>
          </a:p>
          <a:p>
            <a:pPr marL="0" lvl="0" indent="0">
              <a:buNone/>
            </a:pPr>
            <a:r>
              <a:rPr lang="cs-CZ" i="1" dirty="0" smtClean="0"/>
              <a:t>d)</a:t>
            </a:r>
            <a:r>
              <a:rPr lang="cs-CZ" i="1" dirty="0" err="1" smtClean="0"/>
              <a:t>Determine</a:t>
            </a:r>
            <a:r>
              <a:rPr lang="cs-CZ" i="1" dirty="0" smtClean="0"/>
              <a:t> </a:t>
            </a:r>
            <a:r>
              <a:rPr lang="cs-CZ" i="1" dirty="0" err="1"/>
              <a:t>production</a:t>
            </a:r>
            <a:r>
              <a:rPr lang="cs-CZ" i="1" dirty="0"/>
              <a:t> </a:t>
            </a:r>
            <a:r>
              <a:rPr lang="cs-CZ" i="1" dirty="0" err="1"/>
              <a:t>capacity</a:t>
            </a:r>
            <a:r>
              <a:rPr lang="cs-CZ" i="1" dirty="0"/>
              <a:t> </a:t>
            </a:r>
            <a:r>
              <a:rPr lang="cs-CZ" i="1" dirty="0" err="1"/>
              <a:t>of</a:t>
            </a:r>
            <a:r>
              <a:rPr lang="cs-CZ" i="1" dirty="0"/>
              <a:t> </a:t>
            </a:r>
            <a:r>
              <a:rPr lang="cs-CZ" i="1" dirty="0" err="1"/>
              <a:t>the</a:t>
            </a:r>
            <a:r>
              <a:rPr lang="cs-CZ" i="1" dirty="0"/>
              <a:t> </a:t>
            </a:r>
            <a:r>
              <a:rPr lang="cs-CZ" i="1" dirty="0" err="1"/>
              <a:t>device</a:t>
            </a:r>
            <a:r>
              <a:rPr lang="cs-CZ" i="1" dirty="0"/>
              <a:t> </a:t>
            </a:r>
            <a:r>
              <a:rPr lang="cs-CZ" i="1" dirty="0" err="1"/>
              <a:t>if</a:t>
            </a:r>
            <a:r>
              <a:rPr lang="cs-CZ" i="1" dirty="0"/>
              <a:t> </a:t>
            </a:r>
            <a:r>
              <a:rPr lang="cs-CZ" i="1" dirty="0" err="1"/>
              <a:t>the</a:t>
            </a:r>
            <a:r>
              <a:rPr lang="cs-CZ" i="1" dirty="0"/>
              <a:t> </a:t>
            </a:r>
            <a:r>
              <a:rPr lang="cs-CZ" i="1" dirty="0" err="1"/>
              <a:t>first</a:t>
            </a:r>
            <a:r>
              <a:rPr lang="cs-CZ" i="1" dirty="0"/>
              <a:t> </a:t>
            </a:r>
            <a:r>
              <a:rPr lang="cs-CZ" i="1" dirty="0" err="1"/>
              <a:t>workplace</a:t>
            </a:r>
            <a:r>
              <a:rPr lang="cs-CZ" i="1" dirty="0"/>
              <a:t> </a:t>
            </a:r>
            <a:r>
              <a:rPr lang="cs-CZ" i="1" dirty="0" err="1"/>
              <a:t>increase</a:t>
            </a:r>
            <a:r>
              <a:rPr lang="cs-CZ" i="1" dirty="0"/>
              <a:t> </a:t>
            </a:r>
            <a:r>
              <a:rPr lang="cs-CZ" i="1" dirty="0" err="1"/>
              <a:t>the</a:t>
            </a:r>
            <a:r>
              <a:rPr lang="cs-CZ" i="1" dirty="0"/>
              <a:t> </a:t>
            </a:r>
            <a:r>
              <a:rPr lang="cs-CZ" i="1" dirty="0" err="1"/>
              <a:t>operation</a:t>
            </a:r>
            <a:r>
              <a:rPr lang="cs-CZ" i="1" dirty="0"/>
              <a:t> (output) </a:t>
            </a:r>
            <a:r>
              <a:rPr lang="cs-CZ" i="1" dirty="0" err="1"/>
              <a:t>from</a:t>
            </a:r>
            <a:r>
              <a:rPr lang="cs-CZ" i="1" dirty="0"/>
              <a:t> 35 </a:t>
            </a:r>
            <a:r>
              <a:rPr lang="cs-CZ" i="1" dirty="0" err="1"/>
              <a:t>pieces</a:t>
            </a:r>
            <a:r>
              <a:rPr lang="cs-CZ" i="1" dirty="0"/>
              <a:t>/</a:t>
            </a:r>
            <a:r>
              <a:rPr lang="cs-CZ" i="1" dirty="0" err="1"/>
              <a:t>hour</a:t>
            </a:r>
            <a:r>
              <a:rPr lang="cs-CZ" i="1" dirty="0"/>
              <a:t> to 40 </a:t>
            </a:r>
            <a:r>
              <a:rPr lang="cs-CZ" i="1" dirty="0" err="1"/>
              <a:t>pieces</a:t>
            </a:r>
            <a:r>
              <a:rPr lang="cs-CZ" i="1" dirty="0"/>
              <a:t>/</a:t>
            </a:r>
            <a:r>
              <a:rPr lang="cs-CZ" i="1" dirty="0" err="1"/>
              <a:t>hour</a:t>
            </a:r>
            <a:r>
              <a:rPr lang="cs-CZ" i="1" dirty="0"/>
              <a:t> (</a:t>
            </a:r>
            <a:r>
              <a:rPr lang="cs-CZ" i="1" dirty="0" err="1"/>
              <a:t>using</a:t>
            </a:r>
            <a:r>
              <a:rPr lang="cs-CZ" i="1" dirty="0"/>
              <a:t> a </a:t>
            </a:r>
            <a:r>
              <a:rPr lang="cs-CZ" i="1" dirty="0" err="1"/>
              <a:t>new</a:t>
            </a:r>
            <a:r>
              <a:rPr lang="cs-CZ" i="1" dirty="0"/>
              <a:t> </a:t>
            </a:r>
            <a:r>
              <a:rPr lang="cs-CZ" i="1" dirty="0" err="1"/>
              <a:t>manufacturing</a:t>
            </a:r>
            <a:r>
              <a:rPr lang="cs-CZ" i="1" dirty="0"/>
              <a:t> technology).</a:t>
            </a:r>
            <a:endParaRPr lang="cs-CZ" dirty="0"/>
          </a:p>
          <a:p>
            <a:pPr marL="0" lvl="0" indent="0">
              <a:buNone/>
            </a:pPr>
            <a:r>
              <a:rPr lang="cs-CZ" i="1" dirty="0" smtClean="0"/>
              <a:t>e) </a:t>
            </a:r>
            <a:r>
              <a:rPr lang="cs-CZ" i="1" dirty="0" err="1" smtClean="0"/>
              <a:t>Determine</a:t>
            </a:r>
            <a:r>
              <a:rPr lang="cs-CZ" i="1" dirty="0" smtClean="0"/>
              <a:t> </a:t>
            </a:r>
            <a:r>
              <a:rPr lang="cs-CZ" i="1" dirty="0" err="1"/>
              <a:t>values</a:t>
            </a:r>
            <a:r>
              <a:rPr lang="cs-CZ" i="1" dirty="0"/>
              <a:t> </a:t>
            </a:r>
            <a:r>
              <a:rPr lang="cs-CZ" i="1" dirty="0" err="1"/>
              <a:t>of</a:t>
            </a:r>
            <a:r>
              <a:rPr lang="cs-CZ" i="1" dirty="0"/>
              <a:t> </a:t>
            </a:r>
            <a:r>
              <a:rPr lang="cs-CZ" i="1" dirty="0" err="1"/>
              <a:t>unfinished</a:t>
            </a:r>
            <a:r>
              <a:rPr lang="cs-CZ" i="1" dirty="0"/>
              <a:t> </a:t>
            </a:r>
            <a:r>
              <a:rPr lang="cs-CZ" i="1" dirty="0" err="1"/>
              <a:t>production</a:t>
            </a:r>
            <a:r>
              <a:rPr lang="cs-CZ" i="1" dirty="0"/>
              <a:t> in front </a:t>
            </a:r>
            <a:r>
              <a:rPr lang="cs-CZ" i="1" dirty="0" err="1"/>
              <a:t>of</a:t>
            </a:r>
            <a:r>
              <a:rPr lang="cs-CZ" i="1" dirty="0"/>
              <a:t> </a:t>
            </a:r>
            <a:r>
              <a:rPr lang="cs-CZ" i="1" dirty="0" err="1"/>
              <a:t>individual</a:t>
            </a:r>
            <a:r>
              <a:rPr lang="cs-CZ" i="1" dirty="0"/>
              <a:t> </a:t>
            </a:r>
            <a:r>
              <a:rPr lang="cs-CZ" i="1" dirty="0" err="1"/>
              <a:t>workplaces</a:t>
            </a:r>
            <a:r>
              <a:rPr lang="cs-CZ" i="1" dirty="0"/>
              <a:t> </a:t>
            </a:r>
            <a:r>
              <a:rPr lang="cs-CZ" i="1" dirty="0" err="1"/>
              <a:t>if</a:t>
            </a:r>
            <a:r>
              <a:rPr lang="cs-CZ" i="1" dirty="0"/>
              <a:t> </a:t>
            </a:r>
            <a:r>
              <a:rPr lang="cs-CZ" i="1" dirty="0" err="1"/>
              <a:t>operation</a:t>
            </a:r>
            <a:r>
              <a:rPr lang="cs-CZ" i="1" dirty="0"/>
              <a:t> </a:t>
            </a:r>
            <a:r>
              <a:rPr lang="cs-CZ" i="1" dirty="0" err="1"/>
              <a:t>of</a:t>
            </a:r>
            <a:r>
              <a:rPr lang="cs-CZ" i="1" dirty="0"/>
              <a:t> </a:t>
            </a:r>
            <a:r>
              <a:rPr lang="cs-CZ" i="1" dirty="0" err="1"/>
              <a:t>the</a:t>
            </a:r>
            <a:r>
              <a:rPr lang="cs-CZ" i="1" dirty="0"/>
              <a:t> </a:t>
            </a:r>
            <a:r>
              <a:rPr lang="cs-CZ" i="1" dirty="0" err="1"/>
              <a:t>first</a:t>
            </a:r>
            <a:r>
              <a:rPr lang="cs-CZ" i="1" dirty="0"/>
              <a:t> </a:t>
            </a:r>
            <a:r>
              <a:rPr lang="cs-CZ" i="1" dirty="0" err="1"/>
              <a:t>workplace</a:t>
            </a:r>
            <a:r>
              <a:rPr lang="cs-CZ" i="1" dirty="0"/>
              <a:t> </a:t>
            </a:r>
            <a:r>
              <a:rPr lang="cs-CZ" i="1" dirty="0" err="1"/>
              <a:t>increases</a:t>
            </a:r>
            <a:r>
              <a:rPr lang="cs-CZ" i="1" dirty="0"/>
              <a:t> </a:t>
            </a:r>
            <a:r>
              <a:rPr lang="cs-CZ" i="1" dirty="0" err="1"/>
              <a:t>the</a:t>
            </a:r>
            <a:r>
              <a:rPr lang="cs-CZ" i="1" dirty="0"/>
              <a:t> output </a:t>
            </a:r>
            <a:r>
              <a:rPr lang="cs-CZ" i="1" dirty="0" err="1"/>
              <a:t>from</a:t>
            </a:r>
            <a:r>
              <a:rPr lang="cs-CZ" i="1" dirty="0"/>
              <a:t>  35 </a:t>
            </a:r>
            <a:r>
              <a:rPr lang="cs-CZ" i="1" dirty="0" err="1"/>
              <a:t>pieces</a:t>
            </a:r>
            <a:r>
              <a:rPr lang="cs-CZ" i="1" dirty="0"/>
              <a:t>/</a:t>
            </a:r>
            <a:r>
              <a:rPr lang="cs-CZ" i="1" dirty="0" err="1"/>
              <a:t>hour</a:t>
            </a:r>
            <a:r>
              <a:rPr lang="cs-CZ" i="1" dirty="0"/>
              <a:t> to 40 </a:t>
            </a:r>
            <a:r>
              <a:rPr lang="cs-CZ" i="1" dirty="0" err="1"/>
              <a:t>pieces</a:t>
            </a:r>
            <a:r>
              <a:rPr lang="cs-CZ" i="1" dirty="0"/>
              <a:t>/</a:t>
            </a:r>
            <a:r>
              <a:rPr lang="cs-CZ" i="1" dirty="0" err="1"/>
              <a:t>hour</a:t>
            </a:r>
            <a:r>
              <a:rPr lang="cs-CZ" i="1" dirty="0"/>
              <a:t>?</a:t>
            </a:r>
            <a:endParaRPr lang="cs-CZ" dirty="0"/>
          </a:p>
          <a:p>
            <a:pPr>
              <a:buFont typeface="Wingdings" pitchFamily="2" charset="2"/>
              <a:buNone/>
              <a:defRPr/>
            </a:pPr>
            <a:endParaRPr lang="en-US" dirty="0"/>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15</a:t>
            </a:fld>
            <a:endParaRPr lang="en-US"/>
          </a:p>
        </p:txBody>
      </p:sp>
    </p:spTree>
    <p:extLst>
      <p:ext uri="{BB962C8B-B14F-4D97-AF65-F5344CB8AC3E}">
        <p14:creationId xmlns:p14="http://schemas.microsoft.com/office/powerpoint/2010/main" val="219366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Nadpis 1"/>
          <p:cNvSpPr>
            <a:spLocks noGrp="1"/>
          </p:cNvSpPr>
          <p:nvPr>
            <p:ph type="title"/>
          </p:nvPr>
        </p:nvSpPr>
        <p:spPr/>
        <p:txBody>
          <a:bodyPr/>
          <a:lstStyle/>
          <a:p>
            <a:pPr>
              <a:defRPr/>
            </a:pPr>
            <a:r>
              <a:rPr lang="en-US" dirty="0">
                <a:solidFill>
                  <a:srgbClr val="253747"/>
                </a:solidFill>
                <a:latin typeface="Times New Roman" panose="02020603050405020304" pitchFamily="18" charset="0"/>
                <a:cs typeface="Times New Roman" panose="02020603050405020304" pitchFamily="18" charset="0"/>
              </a:rPr>
              <a:t>Combined assembly of production units</a:t>
            </a:r>
            <a:endParaRPr lang="en-US" b="1" i="1" dirty="0" smtClean="0">
              <a:solidFill>
                <a:srgbClr val="253747"/>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16</a:t>
            </a:fld>
            <a:endParaRPr lang="en-US"/>
          </a:p>
        </p:txBody>
      </p:sp>
      <p:sp>
        <p:nvSpPr>
          <p:cNvPr id="3" name="Rectangle 17"/>
          <p:cNvSpPr>
            <a:spLocks noChangeArrowheads="1"/>
          </p:cNvSpPr>
          <p:nvPr/>
        </p:nvSpPr>
        <p:spPr bwMode="auto">
          <a:xfrm>
            <a:off x="2504902" y="1447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 name="Group 1"/>
          <p:cNvGrpSpPr>
            <a:grpSpLocks noChangeAspect="1"/>
          </p:cNvGrpSpPr>
          <p:nvPr/>
        </p:nvGrpSpPr>
        <p:grpSpPr bwMode="auto">
          <a:xfrm>
            <a:off x="531813" y="1905000"/>
            <a:ext cx="11488392" cy="4711931"/>
            <a:chOff x="4672" y="2352"/>
            <a:chExt cx="7200" cy="5582"/>
          </a:xfrm>
        </p:grpSpPr>
        <p:sp>
          <p:nvSpPr>
            <p:cNvPr id="5" name="AutoShape 16"/>
            <p:cNvSpPr>
              <a:spLocks noChangeAspect="1" noChangeArrowheads="1" noTextEdit="1"/>
            </p:cNvSpPr>
            <p:nvPr/>
          </p:nvSpPr>
          <p:spPr bwMode="auto">
            <a:xfrm>
              <a:off x="4672" y="2352"/>
              <a:ext cx="7200" cy="558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Rectangle 15"/>
            <p:cNvSpPr>
              <a:spLocks noChangeArrowheads="1"/>
            </p:cNvSpPr>
            <p:nvPr/>
          </p:nvSpPr>
          <p:spPr bwMode="auto">
            <a:xfrm>
              <a:off x="5514" y="5492"/>
              <a:ext cx="467" cy="1972"/>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V=35 pcs/hour           1</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7" name="Rectangle 14"/>
            <p:cNvSpPr>
              <a:spLocks noChangeArrowheads="1"/>
            </p:cNvSpPr>
            <p:nvPr/>
          </p:nvSpPr>
          <p:spPr bwMode="auto">
            <a:xfrm>
              <a:off x="5981" y="5211"/>
              <a:ext cx="468" cy="2253"/>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 =  40 pcs/hour       </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2</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8" name="Rectangle 13"/>
            <p:cNvSpPr>
              <a:spLocks noChangeArrowheads="1"/>
            </p:cNvSpPr>
            <p:nvPr/>
          </p:nvSpPr>
          <p:spPr bwMode="auto">
            <a:xfrm>
              <a:off x="6449" y="5023"/>
              <a:ext cx="467" cy="2441"/>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 =  43 pcs/ho</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3</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endParaRPr kumimoji="0" lang="cs-CZ" altLang="cs-CZ"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9" name="Rectangle 12"/>
            <p:cNvSpPr>
              <a:spLocks noChangeArrowheads="1"/>
            </p:cNvSpPr>
            <p:nvPr/>
          </p:nvSpPr>
          <p:spPr bwMode="auto">
            <a:xfrm>
              <a:off x="6916" y="4929"/>
              <a:ext cx="468" cy="2535"/>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 =  45 pcs/hour</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4</a:t>
              </a:r>
              <a:endParaRPr kumimoji="0" lang="cs-CZ" altLang="cs-CZ"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10" name="Rectangle 11"/>
            <p:cNvSpPr>
              <a:spLocks noChangeArrowheads="1"/>
            </p:cNvSpPr>
            <p:nvPr/>
          </p:nvSpPr>
          <p:spPr bwMode="auto">
            <a:xfrm>
              <a:off x="7384" y="5117"/>
              <a:ext cx="467" cy="2347"/>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 =  42 pcs/hour</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5</a:t>
              </a:r>
              <a:endParaRPr kumimoji="0" lang="cs-CZ" altLang="cs-CZ"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11" name="Rectangle 10"/>
            <p:cNvSpPr>
              <a:spLocks noChangeArrowheads="1"/>
            </p:cNvSpPr>
            <p:nvPr/>
          </p:nvSpPr>
          <p:spPr bwMode="auto">
            <a:xfrm>
              <a:off x="7851" y="5304"/>
              <a:ext cx="468" cy="2160"/>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 =  39 pcs/ho</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6</a:t>
              </a:r>
              <a:endParaRPr kumimoji="0" lang="cs-CZ" altLang="cs-CZ"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12" name="Rectangle 9"/>
            <p:cNvSpPr>
              <a:spLocks noChangeArrowheads="1"/>
            </p:cNvSpPr>
            <p:nvPr/>
          </p:nvSpPr>
          <p:spPr bwMode="auto">
            <a:xfrm>
              <a:off x="8319" y="5211"/>
              <a:ext cx="467" cy="2253"/>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 =  41 pcs/hour</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7</a:t>
              </a:r>
              <a:endParaRPr kumimoji="0" lang="cs-CZ" altLang="cs-CZ"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13" name="Rectangle 8"/>
            <p:cNvSpPr>
              <a:spLocks noChangeArrowheads="1"/>
            </p:cNvSpPr>
            <p:nvPr/>
          </p:nvSpPr>
          <p:spPr bwMode="auto">
            <a:xfrm>
              <a:off x="8786" y="5304"/>
              <a:ext cx="468" cy="2160"/>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 =  39 pcs/ho</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8</a:t>
              </a:r>
              <a:endParaRPr kumimoji="0" lang="cs-CZ" altLang="cs-CZ"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14" name="Rectangle 7"/>
            <p:cNvSpPr>
              <a:spLocks noChangeArrowheads="1"/>
            </p:cNvSpPr>
            <p:nvPr/>
          </p:nvSpPr>
          <p:spPr bwMode="auto">
            <a:xfrm>
              <a:off x="9254" y="5398"/>
              <a:ext cx="467" cy="2066"/>
            </a:xfrm>
            <a:prstGeom prst="rect">
              <a:avLst/>
            </a:prstGeom>
            <a:solidFill>
              <a:srgbClr val="FFFFFF"/>
            </a:solidFill>
            <a:ln w="9525">
              <a:solidFill>
                <a:srgbClr val="000000"/>
              </a:solidFill>
              <a:miter lim="800000"/>
              <a:headEnd/>
              <a:tailEnd/>
            </a:ln>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V =  38 pcs/ho</a:t>
              </a: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9</a:t>
              </a:r>
              <a:endParaRPr kumimoji="0" lang="cs-CZ" altLang="cs-CZ" sz="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15" name="Text Box 6"/>
            <p:cNvSpPr txBox="1">
              <a:spLocks noChangeArrowheads="1"/>
            </p:cNvSpPr>
            <p:nvPr/>
          </p:nvSpPr>
          <p:spPr bwMode="auto">
            <a:xfrm>
              <a:off x="5478" y="3136"/>
              <a:ext cx="6070" cy="104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54068" tIns="27034" rIns="54068" bIns="27034"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Flowsheet</a:t>
              </a:r>
              <a:r>
                <a:rPr kumimoji="0" lang="cs-CZ" altLang="cs-CZ" sz="1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of</a:t>
              </a:r>
              <a:r>
                <a:rPr kumimoji="0" lang="cs-CZ" altLang="cs-CZ" sz="1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lang="cs-CZ" altLang="cs-CZ" b="1" i="1" dirty="0" err="1" smtClean="0">
                  <a:latin typeface="Arial" panose="020B0604020202020204" pitchFamily="34" charset="0"/>
                  <a:ea typeface="Times New Roman" panose="02020603050405020304" pitchFamily="18" charset="0"/>
                </a:rPr>
                <a:t>nodes</a:t>
              </a:r>
              <a:r>
                <a:rPr kumimoji="0" lang="cs-CZ" altLang="cs-CZ" sz="1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in </a:t>
              </a:r>
              <a:r>
                <a:rPr kumimoji="0" lang="cs-CZ" altLang="cs-CZ" sz="1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serially</a:t>
              </a:r>
              <a:r>
                <a:rPr kumimoji="0" lang="cs-CZ" altLang="cs-CZ" sz="1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embossed</a:t>
              </a:r>
              <a:r>
                <a:rPr kumimoji="0" lang="cs-CZ" altLang="cs-CZ" sz="1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manufacturing</a:t>
              </a:r>
              <a:r>
                <a:rPr kumimoji="0" lang="cs-CZ" altLang="cs-CZ" sz="1800" b="1"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cs-CZ" altLang="cs-CZ" sz="1800" b="1" i="1" u="none" strike="noStrike" cap="none" normalizeH="0" baseline="0" dirty="0" err="1" smtClean="0">
                  <a:ln>
                    <a:noFill/>
                  </a:ln>
                  <a:solidFill>
                    <a:schemeClr val="tx1"/>
                  </a:solidFill>
                  <a:effectLst/>
                  <a:latin typeface="Arial" panose="020B0604020202020204" pitchFamily="34" charset="0"/>
                  <a:ea typeface="Times New Roman" panose="02020603050405020304" pitchFamily="18" charset="0"/>
                </a:rPr>
                <a:t>units</a:t>
              </a: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
          <p:nvSpPr>
            <p:cNvPr id="16" name="Line 5"/>
            <p:cNvSpPr>
              <a:spLocks noChangeShapeType="1"/>
            </p:cNvSpPr>
            <p:nvPr/>
          </p:nvSpPr>
          <p:spPr bwMode="auto">
            <a:xfrm>
              <a:off x="5478" y="7547"/>
              <a:ext cx="4952"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7" name="Line 4"/>
            <p:cNvSpPr>
              <a:spLocks noChangeShapeType="1"/>
            </p:cNvSpPr>
            <p:nvPr/>
          </p:nvSpPr>
          <p:spPr bwMode="auto">
            <a:xfrm flipV="1">
              <a:off x="5478" y="4655"/>
              <a:ext cx="0" cy="289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a:p>
          </p:txBody>
        </p:sp>
        <p:sp>
          <p:nvSpPr>
            <p:cNvPr id="18" name="AutoShape 3"/>
            <p:cNvSpPr>
              <a:spLocks noChangeArrowheads="1"/>
            </p:cNvSpPr>
            <p:nvPr/>
          </p:nvSpPr>
          <p:spPr bwMode="auto">
            <a:xfrm>
              <a:off x="4787" y="5580"/>
              <a:ext cx="576" cy="1388"/>
            </a:xfrm>
            <a:prstGeom prst="rightArrow">
              <a:avLst>
                <a:gd name="adj1" fmla="val 50000"/>
                <a:gd name="adj2" fmla="val 25000"/>
              </a:avLst>
            </a:prstGeom>
            <a:solidFill>
              <a:srgbClr val="FFFFFF"/>
            </a:solidFill>
            <a:ln w="9525">
              <a:solidFill>
                <a:srgbClr val="000000"/>
              </a:solidFill>
              <a:miter lim="800000"/>
              <a:headEnd/>
              <a:tailEnd/>
            </a:ln>
          </p:spPr>
          <p:txBody>
            <a:bodyPr vert="horz" wrap="square" lIns="66751" tIns="33376" rIns="66751" bIns="333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7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input</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sp>
          <p:nvSpPr>
            <p:cNvPr id="19" name="AutoShape 2"/>
            <p:cNvSpPr>
              <a:spLocks noChangeArrowheads="1"/>
            </p:cNvSpPr>
            <p:nvPr/>
          </p:nvSpPr>
          <p:spPr bwMode="auto">
            <a:xfrm>
              <a:off x="9854" y="5349"/>
              <a:ext cx="1152" cy="1619"/>
            </a:xfrm>
            <a:prstGeom prst="rightArrow">
              <a:avLst>
                <a:gd name="adj1" fmla="val 50000"/>
                <a:gd name="adj2" fmla="val 25000"/>
              </a:avLst>
            </a:prstGeom>
            <a:solidFill>
              <a:srgbClr val="FFFFFF"/>
            </a:solidFill>
            <a:ln w="9525">
              <a:solidFill>
                <a:srgbClr val="000000"/>
              </a:solidFill>
              <a:miter lim="800000"/>
              <a:headEnd/>
              <a:tailEnd/>
            </a:ln>
          </p:spPr>
          <p:txBody>
            <a:bodyPr vert="horz" wrap="square" lIns="66751" tIns="33376" rIns="66751" bIns="333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9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output</a:t>
              </a:r>
              <a:endParaRPr kumimoji="0" lang="cs-CZ" altLang="cs-CZ"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8783880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Economic</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problem</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process</a:t>
            </a:r>
            <a:r>
              <a:rPr lang="cs-CZ" b="1" i="1" dirty="0" smtClean="0">
                <a:solidFill>
                  <a:srgbClr val="253747"/>
                </a:solidFill>
                <a:latin typeface="Times New Roman" pitchFamily="18" charset="0"/>
                <a:cs typeface="Times New Roman" pitchFamily="18" charset="0"/>
              </a:rPr>
              <a:t> in </a:t>
            </a:r>
            <a:r>
              <a:rPr lang="cs-CZ" b="1" i="1" dirty="0" err="1" smtClean="0">
                <a:solidFill>
                  <a:srgbClr val="253747"/>
                </a:solidFill>
                <a:latin typeface="Times New Roman" pitchFamily="18" charset="0"/>
                <a:cs typeface="Times New Roman" pitchFamily="18" charset="0"/>
              </a:rPr>
              <a:t>serially</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embossed</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manufacturing</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units</a:t>
            </a:r>
            <a:endParaRPr lang="en-US" b="1" i="1" dirty="0" smtClean="0">
              <a:solidFill>
                <a:srgbClr val="253747"/>
              </a:solidFill>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17</a:t>
            </a:fld>
            <a:endParaRPr lang="en-US"/>
          </a:p>
        </p:txBody>
      </p:sp>
      <p:sp>
        <p:nvSpPr>
          <p:cNvPr id="3" name="Zástupný symbol pro obsah 2"/>
          <p:cNvSpPr>
            <a:spLocks noGrp="1"/>
          </p:cNvSpPr>
          <p:nvPr>
            <p:ph idx="1"/>
          </p:nvPr>
        </p:nvSpPr>
        <p:spPr>
          <a:xfrm>
            <a:off x="2589212" y="2133600"/>
            <a:ext cx="8915400" cy="1033549"/>
          </a:xfrm>
        </p:spPr>
        <p:txBody>
          <a:bodyPr/>
          <a:lstStyle/>
          <a:p>
            <a:endParaRPr lang="cs-CZ" dirty="0"/>
          </a:p>
        </p:txBody>
      </p:sp>
    </p:spTree>
    <p:extLst>
      <p:ext uri="{BB962C8B-B14F-4D97-AF65-F5344CB8AC3E}">
        <p14:creationId xmlns:p14="http://schemas.microsoft.com/office/powerpoint/2010/main" val="3037958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Economic</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problem</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process</a:t>
            </a:r>
            <a:r>
              <a:rPr lang="cs-CZ" b="1" i="1" dirty="0" smtClean="0">
                <a:solidFill>
                  <a:srgbClr val="253747"/>
                </a:solidFill>
                <a:latin typeface="Times New Roman" pitchFamily="18" charset="0"/>
                <a:cs typeface="Times New Roman" pitchFamily="18" charset="0"/>
              </a:rPr>
              <a:t> in </a:t>
            </a:r>
            <a:r>
              <a:rPr lang="cs-CZ" b="1" i="1" dirty="0" err="1" smtClean="0">
                <a:solidFill>
                  <a:srgbClr val="253747"/>
                </a:solidFill>
                <a:latin typeface="Times New Roman" pitchFamily="18" charset="0"/>
                <a:cs typeface="Times New Roman" pitchFamily="18" charset="0"/>
              </a:rPr>
              <a:t>serially</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embossed</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manufacturing</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units</a:t>
            </a:r>
            <a:endParaRPr lang="en-US" b="1" i="1" dirty="0" smtClean="0">
              <a:solidFill>
                <a:srgbClr val="253747"/>
              </a:solidFill>
              <a:latin typeface="Times New Roman" pitchFamily="18" charset="0"/>
              <a:cs typeface="Times New Roman" pitchFamily="18" charset="0"/>
            </a:endParaRPr>
          </a:p>
        </p:txBody>
      </p:sp>
      <p:sp>
        <p:nvSpPr>
          <p:cNvPr id="3" name="Zástupný symbol pro obsah 2"/>
          <p:cNvSpPr>
            <a:spLocks noGrp="1"/>
          </p:cNvSpPr>
          <p:nvPr>
            <p:ph idx="1"/>
          </p:nvPr>
        </p:nvSpPr>
        <p:spPr>
          <a:xfrm>
            <a:off x="2003367" y="2133599"/>
            <a:ext cx="9501245" cy="4475019"/>
          </a:xfrm>
        </p:spPr>
        <p:txBody>
          <a:bodyPr>
            <a:normAutofit/>
          </a:bodyPr>
          <a:lstStyle/>
          <a:p>
            <a:pPr marL="0" indent="0">
              <a:buNone/>
            </a:pPr>
            <a:r>
              <a:rPr lang="cs-CZ" dirty="0"/>
              <a:t> </a:t>
            </a:r>
          </a:p>
          <a:p>
            <a:pPr>
              <a:buFont typeface="Wingdings" pitchFamily="2" charset="2"/>
              <a:buNone/>
              <a:defRPr/>
            </a:pPr>
            <a:endParaRPr lang="en-US" dirty="0"/>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18</a:t>
            </a:fld>
            <a:endParaRPr lang="en-US"/>
          </a:p>
        </p:txBody>
      </p:sp>
    </p:spTree>
    <p:extLst>
      <p:ext uri="{BB962C8B-B14F-4D97-AF65-F5344CB8AC3E}">
        <p14:creationId xmlns:p14="http://schemas.microsoft.com/office/powerpoint/2010/main" val="1088312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Economic</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problem</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process</a:t>
            </a:r>
            <a:r>
              <a:rPr lang="cs-CZ" b="1" i="1" dirty="0" smtClean="0">
                <a:solidFill>
                  <a:srgbClr val="253747"/>
                </a:solidFill>
                <a:latin typeface="Times New Roman" pitchFamily="18" charset="0"/>
                <a:cs typeface="Times New Roman" pitchFamily="18" charset="0"/>
              </a:rPr>
              <a:t> in </a:t>
            </a:r>
            <a:r>
              <a:rPr lang="cs-CZ" b="1" i="1" dirty="0" err="1" smtClean="0">
                <a:solidFill>
                  <a:srgbClr val="253747"/>
                </a:solidFill>
                <a:latin typeface="Times New Roman" pitchFamily="18" charset="0"/>
                <a:cs typeface="Times New Roman" pitchFamily="18" charset="0"/>
              </a:rPr>
              <a:t>serially</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embossed</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manufacturing</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units</a:t>
            </a:r>
            <a:endParaRPr lang="en-US" b="1" i="1" dirty="0" smtClean="0">
              <a:solidFill>
                <a:srgbClr val="253747"/>
              </a:solidFill>
              <a:latin typeface="Times New Roman" pitchFamily="18" charset="0"/>
              <a:cs typeface="Times New Roman" pitchFamily="18" charset="0"/>
            </a:endParaRPr>
          </a:p>
        </p:txBody>
      </p:sp>
      <p:sp>
        <p:nvSpPr>
          <p:cNvPr id="3" name="Zástupný symbol pro obsah 2"/>
          <p:cNvSpPr>
            <a:spLocks noGrp="1"/>
          </p:cNvSpPr>
          <p:nvPr>
            <p:ph idx="1"/>
          </p:nvPr>
        </p:nvSpPr>
        <p:spPr>
          <a:xfrm>
            <a:off x="1629295" y="2635134"/>
            <a:ext cx="9875317" cy="3276087"/>
          </a:xfrm>
        </p:spPr>
        <p:txBody>
          <a:bodyPr>
            <a:normAutofit/>
          </a:bodyPr>
          <a:lstStyle/>
          <a:p>
            <a:pPr marL="0" indent="0">
              <a:buNone/>
            </a:pPr>
            <a:r>
              <a:rPr lang="cs-CZ" dirty="0"/>
              <a:t> </a:t>
            </a:r>
          </a:p>
          <a:p>
            <a:pPr marL="0" indent="0">
              <a:buNone/>
            </a:pPr>
            <a:r>
              <a:rPr lang="cs-CZ" dirty="0"/>
              <a:t> </a:t>
            </a:r>
          </a:p>
          <a:p>
            <a:pPr>
              <a:buFont typeface="Wingdings" pitchFamily="2" charset="2"/>
              <a:buNone/>
              <a:defRPr/>
            </a:pPr>
            <a:endParaRPr lang="en-US" dirty="0"/>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19</a:t>
            </a:fld>
            <a:endParaRPr lang="en-US"/>
          </a:p>
        </p:txBody>
      </p:sp>
    </p:spTree>
    <p:extLst>
      <p:ext uri="{BB962C8B-B14F-4D97-AF65-F5344CB8AC3E}">
        <p14:creationId xmlns:p14="http://schemas.microsoft.com/office/powerpoint/2010/main" val="1262291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Content</a:t>
            </a:r>
            <a:endParaRPr lang="cs-CZ" dirty="0"/>
          </a:p>
        </p:txBody>
      </p:sp>
      <p:sp>
        <p:nvSpPr>
          <p:cNvPr id="3" name="Zástupný symbol pro obsah 2"/>
          <p:cNvSpPr>
            <a:spLocks noGrp="1"/>
          </p:cNvSpPr>
          <p:nvPr>
            <p:ph idx="1"/>
          </p:nvPr>
        </p:nvSpPr>
        <p:spPr/>
        <p:txBody>
          <a:bodyPr/>
          <a:lstStyle/>
          <a:p>
            <a:r>
              <a:rPr lang="cs-CZ" dirty="0" err="1" smtClean="0"/>
              <a:t>Production</a:t>
            </a:r>
            <a:r>
              <a:rPr lang="cs-CZ" dirty="0" smtClean="0"/>
              <a:t> </a:t>
            </a:r>
            <a:r>
              <a:rPr lang="cs-CZ" dirty="0" err="1" smtClean="0"/>
              <a:t>capacity</a:t>
            </a:r>
            <a:r>
              <a:rPr lang="cs-CZ" dirty="0" smtClean="0"/>
              <a:t> </a:t>
            </a:r>
            <a:r>
              <a:rPr lang="cs-CZ" dirty="0" err="1" smtClean="0"/>
              <a:t>innovations</a:t>
            </a:r>
            <a:endParaRPr lang="cs-CZ" dirty="0" smtClean="0"/>
          </a:p>
          <a:p>
            <a:r>
              <a:rPr lang="cs-CZ" dirty="0" err="1" smtClean="0"/>
              <a:t>Economic</a:t>
            </a:r>
            <a:r>
              <a:rPr lang="cs-CZ" dirty="0" smtClean="0"/>
              <a:t> </a:t>
            </a:r>
            <a:r>
              <a:rPr lang="cs-CZ" dirty="0" err="1" smtClean="0"/>
              <a:t>problem</a:t>
            </a:r>
            <a:endParaRPr lang="cs-CZ" dirty="0" smtClean="0"/>
          </a:p>
          <a:p>
            <a:endParaRPr lang="cs-CZ" dirty="0"/>
          </a:p>
        </p:txBody>
      </p:sp>
    </p:spTree>
    <p:extLst>
      <p:ext uri="{BB962C8B-B14F-4D97-AF65-F5344CB8AC3E}">
        <p14:creationId xmlns:p14="http://schemas.microsoft.com/office/powerpoint/2010/main" val="3945358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Economic</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problem</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process</a:t>
            </a:r>
            <a:r>
              <a:rPr lang="cs-CZ" b="1" i="1" dirty="0" smtClean="0">
                <a:solidFill>
                  <a:srgbClr val="253747"/>
                </a:solidFill>
                <a:latin typeface="Times New Roman" pitchFamily="18" charset="0"/>
                <a:cs typeface="Times New Roman" pitchFamily="18" charset="0"/>
              </a:rPr>
              <a:t> in </a:t>
            </a:r>
            <a:r>
              <a:rPr lang="cs-CZ" b="1" i="1" dirty="0" err="1" smtClean="0">
                <a:solidFill>
                  <a:srgbClr val="253747"/>
                </a:solidFill>
                <a:latin typeface="Times New Roman" pitchFamily="18" charset="0"/>
                <a:cs typeface="Times New Roman" pitchFamily="18" charset="0"/>
              </a:rPr>
              <a:t>serially</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embossed</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manufacturing</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units</a:t>
            </a:r>
            <a:endParaRPr lang="en-US" b="1" i="1" dirty="0" smtClean="0">
              <a:solidFill>
                <a:srgbClr val="253747"/>
              </a:solidFill>
              <a:latin typeface="Times New Roman" pitchFamily="18" charset="0"/>
              <a:cs typeface="Times New Roman" pitchFamily="18" charset="0"/>
            </a:endParaRPr>
          </a:p>
        </p:txBody>
      </p:sp>
      <p:sp>
        <p:nvSpPr>
          <p:cNvPr id="3" name="Zástupný symbol pro obsah 2"/>
          <p:cNvSpPr>
            <a:spLocks noGrp="1"/>
          </p:cNvSpPr>
          <p:nvPr>
            <p:ph idx="1"/>
          </p:nvPr>
        </p:nvSpPr>
        <p:spPr>
          <a:xfrm>
            <a:off x="2165263" y="2150226"/>
            <a:ext cx="8915400" cy="3777622"/>
          </a:xfrm>
        </p:spPr>
        <p:txBody>
          <a:bodyPr>
            <a:normAutofit/>
          </a:bodyPr>
          <a:lstStyle/>
          <a:p>
            <a:pPr marL="0" indent="0">
              <a:buNone/>
            </a:pPr>
            <a:r>
              <a:rPr lang="cs-CZ" dirty="0"/>
              <a:t>  </a:t>
            </a:r>
          </a:p>
          <a:p>
            <a:pPr>
              <a:buFont typeface="Wingdings" pitchFamily="2" charset="2"/>
              <a:buNone/>
              <a:defRPr/>
            </a:pPr>
            <a:endParaRPr lang="en-US" dirty="0"/>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20</a:t>
            </a:fld>
            <a:endParaRPr lang="en-US"/>
          </a:p>
        </p:txBody>
      </p:sp>
    </p:spTree>
    <p:extLst>
      <p:ext uri="{BB962C8B-B14F-4D97-AF65-F5344CB8AC3E}">
        <p14:creationId xmlns:p14="http://schemas.microsoft.com/office/powerpoint/2010/main" val="1197857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Economic</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problem</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process</a:t>
            </a:r>
            <a:r>
              <a:rPr lang="cs-CZ" b="1" i="1" dirty="0" smtClean="0">
                <a:solidFill>
                  <a:srgbClr val="253747"/>
                </a:solidFill>
                <a:latin typeface="Times New Roman" pitchFamily="18" charset="0"/>
                <a:cs typeface="Times New Roman" pitchFamily="18" charset="0"/>
              </a:rPr>
              <a:t> in </a:t>
            </a:r>
            <a:r>
              <a:rPr lang="cs-CZ" b="1" i="1" dirty="0" err="1" smtClean="0">
                <a:solidFill>
                  <a:srgbClr val="253747"/>
                </a:solidFill>
                <a:latin typeface="Times New Roman" pitchFamily="18" charset="0"/>
                <a:cs typeface="Times New Roman" pitchFamily="18" charset="0"/>
              </a:rPr>
              <a:t>serially</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embossed</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manufacturing</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units</a:t>
            </a:r>
            <a:endParaRPr lang="en-US" b="1" i="1" dirty="0" smtClean="0">
              <a:solidFill>
                <a:srgbClr val="253747"/>
              </a:solidFill>
              <a:latin typeface="Times New Roman" pitchFamily="18" charset="0"/>
              <a:cs typeface="Times New Roman" pitchFamily="18" charset="0"/>
            </a:endParaRPr>
          </a:p>
        </p:txBody>
      </p:sp>
      <p:sp>
        <p:nvSpPr>
          <p:cNvPr id="3" name="Zástupný symbol pro obsah 2"/>
          <p:cNvSpPr>
            <a:spLocks noGrp="1"/>
          </p:cNvSpPr>
          <p:nvPr>
            <p:ph idx="1"/>
          </p:nvPr>
        </p:nvSpPr>
        <p:spPr>
          <a:xfrm>
            <a:off x="2165263" y="2150226"/>
            <a:ext cx="8915400" cy="3777622"/>
          </a:xfrm>
        </p:spPr>
        <p:txBody>
          <a:bodyPr>
            <a:normAutofit/>
          </a:bodyPr>
          <a:lstStyle/>
          <a:p>
            <a:pPr marL="0" indent="0">
              <a:buNone/>
            </a:pPr>
            <a:endParaRPr lang="cs-CZ" dirty="0"/>
          </a:p>
          <a:p>
            <a:pPr>
              <a:buFont typeface="Wingdings" pitchFamily="2" charset="2"/>
              <a:buNone/>
              <a:defRPr/>
            </a:pPr>
            <a:endParaRPr lang="en-US" dirty="0"/>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21</a:t>
            </a:fld>
            <a:endParaRPr lang="en-US"/>
          </a:p>
        </p:txBody>
      </p:sp>
    </p:spTree>
    <p:extLst>
      <p:ext uri="{BB962C8B-B14F-4D97-AF65-F5344CB8AC3E}">
        <p14:creationId xmlns:p14="http://schemas.microsoft.com/office/powerpoint/2010/main" val="267155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p:cNvSpPr>
            <a:spLocks noGrp="1"/>
          </p:cNvSpPr>
          <p:nvPr>
            <p:ph type="title"/>
          </p:nvPr>
        </p:nvSpPr>
        <p:spPr>
          <a:xfrm>
            <a:off x="1981200" y="0"/>
            <a:ext cx="8229600" cy="857250"/>
          </a:xfrm>
        </p:spPr>
        <p:txBody>
          <a:bodyPr/>
          <a:lstStyle/>
          <a:p>
            <a:pPr>
              <a:defRPr/>
            </a:pP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capacity</a:t>
            </a:r>
            <a:endParaRPr lang="en-US" b="1" i="1" dirty="0" smtClean="0">
              <a:solidFill>
                <a:srgbClr val="253747"/>
              </a:solidFill>
              <a:latin typeface="Times New Roman" pitchFamily="18" charset="0"/>
              <a:cs typeface="Times New Roman" pitchFamily="18" charset="0"/>
            </a:endParaRPr>
          </a:p>
        </p:txBody>
      </p:sp>
      <p:sp>
        <p:nvSpPr>
          <p:cNvPr id="36867" name="Zástupný symbol pro obsah 2"/>
          <p:cNvSpPr>
            <a:spLocks noGrp="1"/>
          </p:cNvSpPr>
          <p:nvPr>
            <p:ph idx="1"/>
          </p:nvPr>
        </p:nvSpPr>
        <p:spPr>
          <a:xfrm>
            <a:off x="1981200" y="1143001"/>
            <a:ext cx="8229600" cy="4983163"/>
          </a:xfrm>
        </p:spPr>
        <p:txBody>
          <a:bodyPr/>
          <a:lstStyle/>
          <a:p>
            <a:pPr marL="0" indent="0">
              <a:lnSpc>
                <a:spcPct val="110000"/>
              </a:lnSpc>
              <a:spcBef>
                <a:spcPts val="1200"/>
              </a:spcBef>
              <a:spcAft>
                <a:spcPts val="1200"/>
              </a:spcAft>
              <a:buNone/>
              <a:tabLst>
                <a:tab pos="538163" algn="l"/>
              </a:tabLst>
            </a:pPr>
            <a:r>
              <a:rPr lang="en-US" dirty="0"/>
              <a:t/>
            </a:r>
            <a:br>
              <a:rPr lang="en-US" dirty="0"/>
            </a:br>
            <a:r>
              <a:rPr lang="en-US" sz="2400" dirty="0">
                <a:solidFill>
                  <a:srgbClr val="253747"/>
                </a:solidFill>
                <a:latin typeface="Times New Roman" panose="02020603050405020304" pitchFamily="18" charset="0"/>
                <a:cs typeface="Times New Roman" panose="02020603050405020304" pitchFamily="18" charset="0"/>
              </a:rPr>
              <a:t>Volume of products that can be generated by a production plant or enterprise in a given period by using current </a:t>
            </a:r>
            <a:r>
              <a:rPr lang="en-US" sz="2400" dirty="0" smtClean="0">
                <a:solidFill>
                  <a:srgbClr val="253747"/>
                </a:solidFill>
                <a:latin typeface="Times New Roman" panose="02020603050405020304" pitchFamily="18" charset="0"/>
                <a:cs typeface="Times New Roman" panose="02020603050405020304" pitchFamily="18" charset="0"/>
              </a:rPr>
              <a:t>resources</a:t>
            </a:r>
            <a:r>
              <a:rPr lang="cs-CZ" sz="2400" dirty="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(usually year, day or hour</a:t>
            </a:r>
            <a:r>
              <a:rPr lang="en-US" sz="2400" dirty="0" smtClean="0">
                <a:solidFill>
                  <a:srgbClr val="253747"/>
                </a:solidFill>
                <a:latin typeface="Times New Roman" panose="02020603050405020304" pitchFamily="18" charset="0"/>
                <a:cs typeface="Times New Roman" panose="02020603050405020304" pitchFamily="18" charset="0"/>
              </a:rPr>
              <a:t>).</a:t>
            </a:r>
            <a:r>
              <a:rPr lang="cs-CZ" sz="2400" dirty="0" smtClean="0">
                <a:solidFill>
                  <a:srgbClr val="253747"/>
                </a:solidFill>
                <a:latin typeface="Times New Roman" panose="02020603050405020304" pitchFamily="18" charset="0"/>
                <a:cs typeface="Times New Roman" panose="02020603050405020304" pitchFamily="18" charset="0"/>
              </a:rPr>
              <a:t> </a:t>
            </a:r>
            <a:r>
              <a:rPr lang="cs-CZ" sz="2400" dirty="0" err="1" smtClean="0">
                <a:solidFill>
                  <a:srgbClr val="253747"/>
                </a:solidFill>
                <a:latin typeface="Times New Roman" panose="02020603050405020304" pitchFamily="18" charset="0"/>
                <a:cs typeface="Times New Roman" panose="02020603050405020304" pitchFamily="18" charset="0"/>
              </a:rPr>
              <a:t>Production</a:t>
            </a:r>
            <a:r>
              <a:rPr lang="cs-CZ" sz="2400" dirty="0" smtClean="0">
                <a:solidFill>
                  <a:srgbClr val="253747"/>
                </a:solidFill>
                <a:latin typeface="Times New Roman" panose="02020603050405020304" pitchFamily="18" charset="0"/>
                <a:cs typeface="Times New Roman" panose="02020603050405020304" pitchFamily="18" charset="0"/>
              </a:rPr>
              <a:t> </a:t>
            </a:r>
            <a:r>
              <a:rPr lang="en-US" sz="2400" dirty="0" smtClean="0">
                <a:solidFill>
                  <a:srgbClr val="253747"/>
                </a:solidFill>
                <a:latin typeface="Times New Roman" panose="02020603050405020304" pitchFamily="18" charset="0"/>
                <a:cs typeface="Times New Roman" panose="02020603050405020304" pitchFamily="18" charset="0"/>
              </a:rPr>
              <a:t>capacity </a:t>
            </a:r>
            <a:r>
              <a:rPr lang="en-US" sz="2400" dirty="0">
                <a:solidFill>
                  <a:srgbClr val="253747"/>
                </a:solidFill>
                <a:latin typeface="Times New Roman" panose="02020603050405020304" pitchFamily="18" charset="0"/>
                <a:cs typeface="Times New Roman" panose="02020603050405020304" pitchFamily="18" charset="0"/>
              </a:rPr>
              <a:t>is determined primarily by fixed production factors (buildings, production facilities</a:t>
            </a:r>
            <a:r>
              <a:rPr lang="en-US" sz="2400" dirty="0" smtClean="0">
                <a:solidFill>
                  <a:srgbClr val="253747"/>
                </a:solidFill>
                <a:latin typeface="Times New Roman" panose="02020603050405020304" pitchFamily="18" charset="0"/>
                <a:cs typeface="Times New Roman" panose="02020603050405020304" pitchFamily="18" charset="0"/>
              </a:rPr>
              <a:t>).</a:t>
            </a:r>
            <a:r>
              <a:rPr lang="cs-CZ" sz="2400" dirty="0">
                <a:solidFill>
                  <a:srgbClr val="253747"/>
                </a:solidFill>
                <a:latin typeface="Times New Roman" panose="02020603050405020304" pitchFamily="18" charset="0"/>
                <a:cs typeface="Times New Roman" panose="02020603050405020304" pitchFamily="18" charset="0"/>
              </a:rPr>
              <a:t> </a:t>
            </a:r>
            <a:r>
              <a:rPr lang="en-US" sz="2400" dirty="0" smtClean="0">
                <a:solidFill>
                  <a:srgbClr val="253747"/>
                </a:solidFill>
                <a:latin typeface="Times New Roman" panose="02020603050405020304" pitchFamily="18" charset="0"/>
                <a:cs typeface="Times New Roman" panose="02020603050405020304" pitchFamily="18" charset="0"/>
              </a:rPr>
              <a:t>W</a:t>
            </a:r>
            <a:r>
              <a:rPr lang="cs-CZ" sz="2400" dirty="0" err="1" smtClean="0">
                <a:solidFill>
                  <a:srgbClr val="253747"/>
                </a:solidFill>
                <a:latin typeface="Times New Roman" panose="02020603050405020304" pitchFamily="18" charset="0"/>
                <a:cs typeface="Times New Roman" panose="02020603050405020304" pitchFamily="18" charset="0"/>
              </a:rPr>
              <a:t>ithin</a:t>
            </a:r>
            <a:r>
              <a:rPr lang="en-US" sz="2400" dirty="0" smtClean="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production </a:t>
            </a:r>
            <a:r>
              <a:rPr lang="en-US" sz="2400" dirty="0" err="1" smtClean="0">
                <a:solidFill>
                  <a:srgbClr val="253747"/>
                </a:solidFill>
                <a:latin typeface="Times New Roman" panose="02020603050405020304" pitchFamily="18" charset="0"/>
                <a:cs typeface="Times New Roman" panose="02020603050405020304" pitchFamily="18" charset="0"/>
              </a:rPr>
              <a:t>capacit</a:t>
            </a:r>
            <a:r>
              <a:rPr lang="cs-CZ" sz="2400" dirty="0" smtClean="0">
                <a:solidFill>
                  <a:srgbClr val="253747"/>
                </a:solidFill>
                <a:latin typeface="Times New Roman" panose="02020603050405020304" pitchFamily="18" charset="0"/>
                <a:cs typeface="Times New Roman" panose="02020603050405020304" pitchFamily="18" charset="0"/>
              </a:rPr>
              <a:t>y </a:t>
            </a:r>
            <a:r>
              <a:rPr lang="cs-CZ" sz="2400" dirty="0" err="1" smtClean="0">
                <a:solidFill>
                  <a:srgbClr val="253747"/>
                </a:solidFill>
                <a:latin typeface="Times New Roman" panose="02020603050405020304" pitchFamily="18" charset="0"/>
                <a:cs typeface="Times New Roman" panose="02020603050405020304" pitchFamily="18" charset="0"/>
              </a:rPr>
              <a:t>planning</a:t>
            </a:r>
            <a:r>
              <a:rPr lang="en-US" sz="2400" dirty="0" smtClean="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the following issues are </a:t>
            </a:r>
            <a:r>
              <a:rPr lang="cs-CZ" sz="2400" dirty="0" err="1" smtClean="0">
                <a:solidFill>
                  <a:srgbClr val="253747"/>
                </a:solidFill>
                <a:latin typeface="Times New Roman" panose="02020603050405020304" pitchFamily="18" charset="0"/>
                <a:cs typeface="Times New Roman" panose="02020603050405020304" pitchFamily="18" charset="0"/>
              </a:rPr>
              <a:t>solved</a:t>
            </a:r>
            <a:r>
              <a:rPr lang="en-US" sz="2400" dirty="0" smtClean="0">
                <a:solidFill>
                  <a:srgbClr val="253747"/>
                </a:solidFill>
                <a:latin typeface="Times New Roman" panose="02020603050405020304" pitchFamily="18" charset="0"/>
                <a:cs typeface="Times New Roman" panose="02020603050405020304" pitchFamily="18" charset="0"/>
              </a:rPr>
              <a:t>:</a:t>
            </a:r>
            <a:endParaRPr lang="cs-CZ" sz="2400" dirty="0" smtClean="0">
              <a:solidFill>
                <a:srgbClr val="253747"/>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tabLst>
                <a:tab pos="538163" algn="l"/>
              </a:tabLst>
            </a:pPr>
            <a:r>
              <a:rPr lang="en-US" sz="2400" dirty="0" smtClean="0">
                <a:solidFill>
                  <a:srgbClr val="253747"/>
                </a:solidFill>
                <a:latin typeface="Times New Roman" panose="02020603050405020304" pitchFamily="18" charset="0"/>
                <a:cs typeface="Times New Roman" panose="02020603050405020304" pitchFamily="18" charset="0"/>
              </a:rPr>
              <a:t>what </a:t>
            </a:r>
            <a:r>
              <a:rPr lang="en-US" sz="2400" dirty="0">
                <a:solidFill>
                  <a:srgbClr val="253747"/>
                </a:solidFill>
                <a:latin typeface="Times New Roman" panose="02020603050405020304" pitchFamily="18" charset="0"/>
                <a:cs typeface="Times New Roman" panose="02020603050405020304" pitchFamily="18" charset="0"/>
              </a:rPr>
              <a:t>kind and size of production capacity is </a:t>
            </a:r>
            <a:r>
              <a:rPr lang="en-US" sz="2400" dirty="0" smtClean="0">
                <a:solidFill>
                  <a:srgbClr val="253747"/>
                </a:solidFill>
                <a:latin typeface="Times New Roman" panose="02020603050405020304" pitchFamily="18" charset="0"/>
                <a:cs typeface="Times New Roman" panose="02020603050405020304" pitchFamily="18" charset="0"/>
              </a:rPr>
              <a:t>needed,</a:t>
            </a:r>
            <a:endParaRPr lang="cs-CZ" sz="2400" dirty="0" smtClean="0">
              <a:solidFill>
                <a:srgbClr val="253747"/>
              </a:solidFill>
              <a:latin typeface="Times New Roman" panose="02020603050405020304" pitchFamily="18" charset="0"/>
              <a:cs typeface="Times New Roman" panose="02020603050405020304" pitchFamily="18" charset="0"/>
            </a:endParaRPr>
          </a:p>
          <a:p>
            <a:pPr>
              <a:lnSpc>
                <a:spcPct val="110000"/>
              </a:lnSpc>
              <a:spcBef>
                <a:spcPts val="1200"/>
              </a:spcBef>
              <a:spcAft>
                <a:spcPts val="1200"/>
              </a:spcAft>
              <a:tabLst>
                <a:tab pos="538163" algn="l"/>
              </a:tabLst>
            </a:pPr>
            <a:r>
              <a:rPr lang="en-US" sz="2400" dirty="0" smtClean="0">
                <a:solidFill>
                  <a:srgbClr val="253747"/>
                </a:solidFill>
                <a:latin typeface="Times New Roman" panose="02020603050405020304" pitchFamily="18" charset="0"/>
                <a:cs typeface="Times New Roman" panose="02020603050405020304" pitchFamily="18" charset="0"/>
              </a:rPr>
              <a:t>how </a:t>
            </a:r>
            <a:r>
              <a:rPr lang="en-US" sz="2400" dirty="0">
                <a:solidFill>
                  <a:srgbClr val="253747"/>
                </a:solidFill>
                <a:latin typeface="Times New Roman" panose="02020603050405020304" pitchFamily="18" charset="0"/>
                <a:cs typeface="Times New Roman" panose="02020603050405020304" pitchFamily="18" charset="0"/>
              </a:rPr>
              <a:t>production capacities will be </a:t>
            </a:r>
            <a:r>
              <a:rPr lang="en-US" sz="2400" dirty="0" smtClean="0">
                <a:solidFill>
                  <a:srgbClr val="253747"/>
                </a:solidFill>
                <a:latin typeface="Times New Roman" panose="02020603050405020304" pitchFamily="18" charset="0"/>
                <a:cs typeface="Times New Roman" panose="02020603050405020304" pitchFamily="18" charset="0"/>
              </a:rPr>
              <a:t>deployed</a:t>
            </a:r>
            <a:r>
              <a:rPr lang="cs-CZ" sz="2400" dirty="0" smtClean="0">
                <a:solidFill>
                  <a:srgbClr val="253747"/>
                </a:solidFill>
                <a:latin typeface="Times New Roman" panose="02020603050405020304" pitchFamily="18" charset="0"/>
                <a:cs typeface="Times New Roman" panose="02020603050405020304" pitchFamily="18" charset="0"/>
              </a:rPr>
              <a:t>.</a:t>
            </a:r>
            <a:endParaRPr lang="cs-CZ" sz="2400" dirty="0">
              <a:solidFill>
                <a:srgbClr val="253747"/>
              </a:solidFill>
              <a:latin typeface="Times New Roman" pitchFamily="18" charset="0"/>
              <a:cs typeface="Times New Roman" pitchFamily="18" charset="0"/>
            </a:endParaRPr>
          </a:p>
          <a:p>
            <a:pPr marL="0" indent="0">
              <a:lnSpc>
                <a:spcPct val="110000"/>
              </a:lnSpc>
              <a:spcBef>
                <a:spcPts val="1200"/>
              </a:spcBef>
              <a:spcAft>
                <a:spcPts val="1200"/>
              </a:spcAft>
              <a:buNone/>
              <a:tabLst>
                <a:tab pos="538163" algn="l"/>
              </a:tabLst>
            </a:pPr>
            <a:endParaRPr lang="en-US" dirty="0" smtClean="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3</a:t>
            </a:fld>
            <a:endParaRPr lang="en-US"/>
          </a:p>
        </p:txBody>
      </p:sp>
    </p:spTree>
    <p:extLst>
      <p:ext uri="{BB962C8B-B14F-4D97-AF65-F5344CB8AC3E}">
        <p14:creationId xmlns:p14="http://schemas.microsoft.com/office/powerpoint/2010/main" val="663674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Time</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fund</a:t>
            </a:r>
            <a:endParaRPr lang="en-US" b="1" i="1" dirty="0" smtClean="0">
              <a:solidFill>
                <a:srgbClr val="253747"/>
              </a:solidFill>
              <a:latin typeface="Times New Roman" pitchFamily="18" charset="0"/>
              <a:cs typeface="Times New Roman" pitchFamily="18" charset="0"/>
            </a:endParaRPr>
          </a:p>
        </p:txBody>
      </p:sp>
      <p:sp>
        <p:nvSpPr>
          <p:cNvPr id="3" name="Zástupný symbol pro obsah 2"/>
          <p:cNvSpPr>
            <a:spLocks noGrp="1"/>
          </p:cNvSpPr>
          <p:nvPr>
            <p:ph idx="1"/>
          </p:nvPr>
        </p:nvSpPr>
        <p:spPr/>
        <p:txBody>
          <a:bodyPr>
            <a:normAutofit/>
          </a:bodyPr>
          <a:lstStyle/>
          <a:p>
            <a:pPr>
              <a:buNone/>
              <a:defRPr/>
            </a:pPr>
            <a:r>
              <a:rPr lang="en-US" sz="2400" dirty="0">
                <a:solidFill>
                  <a:srgbClr val="253747"/>
                </a:solidFill>
                <a:latin typeface="Times New Roman" panose="02020603050405020304" pitchFamily="18" charset="0"/>
                <a:cs typeface="Times New Roman" panose="02020603050405020304" pitchFamily="18" charset="0"/>
              </a:rPr>
              <a:t>The time </a:t>
            </a:r>
            <a:r>
              <a:rPr lang="cs-CZ" sz="2400" dirty="0" err="1">
                <a:solidFill>
                  <a:srgbClr val="253747"/>
                </a:solidFill>
                <a:latin typeface="Times New Roman" panose="02020603050405020304" pitchFamily="18" charset="0"/>
                <a:cs typeface="Times New Roman" panose="02020603050405020304" pitchFamily="18" charset="0"/>
              </a:rPr>
              <a:t>fund</a:t>
            </a:r>
            <a:r>
              <a:rPr lang="cs-CZ" sz="2400" dirty="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of the production facility is </a:t>
            </a:r>
            <a:r>
              <a:rPr lang="cs-CZ" sz="2400" dirty="0">
                <a:solidFill>
                  <a:srgbClr val="253747"/>
                </a:solidFill>
                <a:latin typeface="Times New Roman" panose="02020603050405020304" pitchFamily="18" charset="0"/>
                <a:cs typeface="Times New Roman" panose="02020603050405020304" pitchFamily="18" charset="0"/>
              </a:rPr>
              <a:t>a</a:t>
            </a:r>
            <a:r>
              <a:rPr lang="en-US" sz="2400" dirty="0" smtClean="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planned number of days (hours) of its activity per year. It depends on the peculiarities of individual sectors and fields (e</a:t>
            </a:r>
            <a:r>
              <a:rPr lang="cs-CZ" sz="2400" dirty="0">
                <a:solidFill>
                  <a:srgbClr val="253747"/>
                </a:solidFill>
                <a:latin typeface="Times New Roman" panose="02020603050405020304" pitchFamily="18" charset="0"/>
                <a:cs typeface="Times New Roman" panose="02020603050405020304" pitchFamily="18" charset="0"/>
              </a:rPr>
              <a:t>.</a:t>
            </a:r>
            <a:r>
              <a:rPr lang="en-US" sz="2400" dirty="0">
                <a:solidFill>
                  <a:srgbClr val="253747"/>
                </a:solidFill>
                <a:latin typeface="Times New Roman" panose="02020603050405020304" pitchFamily="18" charset="0"/>
                <a:cs typeface="Times New Roman" panose="02020603050405020304" pitchFamily="18" charset="0"/>
              </a:rPr>
              <a:t>g</a:t>
            </a:r>
            <a:r>
              <a:rPr lang="cs-CZ" sz="2400" dirty="0">
                <a:solidFill>
                  <a:srgbClr val="253747"/>
                </a:solidFill>
                <a:latin typeface="Times New Roman" panose="02020603050405020304" pitchFamily="18" charset="0"/>
                <a:cs typeface="Times New Roman" panose="02020603050405020304" pitchFamily="18" charset="0"/>
              </a:rPr>
              <a:t>.</a:t>
            </a:r>
            <a:r>
              <a:rPr lang="en-US" sz="2400" dirty="0">
                <a:solidFill>
                  <a:srgbClr val="253747"/>
                </a:solidFill>
                <a:latin typeface="Times New Roman" panose="02020603050405020304" pitchFamily="18" charset="0"/>
                <a:cs typeface="Times New Roman" panose="02020603050405020304" pitchFamily="18" charset="0"/>
              </a:rPr>
              <a:t>, the continuity of time and continuity of production processes), natural conditions (e</a:t>
            </a:r>
            <a:r>
              <a:rPr lang="cs-CZ" sz="2400" dirty="0">
                <a:solidFill>
                  <a:srgbClr val="253747"/>
                </a:solidFill>
                <a:latin typeface="Times New Roman" panose="02020603050405020304" pitchFamily="18" charset="0"/>
                <a:cs typeface="Times New Roman" panose="02020603050405020304" pitchFamily="18" charset="0"/>
              </a:rPr>
              <a:t>.</a:t>
            </a:r>
            <a:r>
              <a:rPr lang="en-US" sz="2400" dirty="0">
                <a:solidFill>
                  <a:srgbClr val="253747"/>
                </a:solidFill>
                <a:latin typeface="Times New Roman" panose="02020603050405020304" pitchFamily="18" charset="0"/>
                <a:cs typeface="Times New Roman" panose="02020603050405020304" pitchFamily="18" charset="0"/>
              </a:rPr>
              <a:t>g</a:t>
            </a:r>
            <a:r>
              <a:rPr lang="cs-CZ" sz="2400" dirty="0">
                <a:solidFill>
                  <a:srgbClr val="253747"/>
                </a:solidFill>
                <a:latin typeface="Times New Roman" panose="02020603050405020304" pitchFamily="18" charset="0"/>
                <a:cs typeface="Times New Roman" panose="02020603050405020304" pitchFamily="18" charset="0"/>
              </a:rPr>
              <a:t>.</a:t>
            </a:r>
            <a:r>
              <a:rPr lang="en-US" sz="2400" dirty="0">
                <a:solidFill>
                  <a:srgbClr val="253747"/>
                </a:solidFill>
                <a:latin typeface="Times New Roman" panose="02020603050405020304" pitchFamily="18" charset="0"/>
                <a:cs typeface="Times New Roman" panose="02020603050405020304" pitchFamily="18" charset="0"/>
              </a:rPr>
              <a:t> seasonality of operation), etc.</a:t>
            </a:r>
          </a:p>
          <a:p>
            <a:pPr>
              <a:buFont typeface="Wingdings" pitchFamily="2" charset="2"/>
              <a:buNone/>
              <a:defRPr/>
            </a:pPr>
            <a:endParaRPr lang="cs-CZ" sz="2400" dirty="0" smtClean="0">
              <a:solidFill>
                <a:srgbClr val="253747"/>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4</a:t>
            </a:fld>
            <a:endParaRPr lang="en-US"/>
          </a:p>
        </p:txBody>
      </p:sp>
    </p:spTree>
    <p:extLst>
      <p:ext uri="{BB962C8B-B14F-4D97-AF65-F5344CB8AC3E}">
        <p14:creationId xmlns:p14="http://schemas.microsoft.com/office/powerpoint/2010/main" val="2405608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Time</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fund</a:t>
            </a:r>
            <a:endParaRPr lang="en-US" b="1" i="1" dirty="0" smtClean="0">
              <a:solidFill>
                <a:srgbClr val="253747"/>
              </a:solidFill>
              <a:latin typeface="Times New Roman" pitchFamily="18" charset="0"/>
              <a:cs typeface="Times New Roman" pitchFamily="18" charset="0"/>
            </a:endParaRPr>
          </a:p>
        </p:txBody>
      </p:sp>
      <p:sp>
        <p:nvSpPr>
          <p:cNvPr id="39939" name="Zástupný symbol pro obsah 2"/>
          <p:cNvSpPr>
            <a:spLocks noGrp="1"/>
          </p:cNvSpPr>
          <p:nvPr>
            <p:ph idx="1"/>
          </p:nvPr>
        </p:nvSpPr>
        <p:spPr>
          <a:xfrm>
            <a:off x="1809750" y="1357313"/>
            <a:ext cx="8858250" cy="5357812"/>
          </a:xfrm>
        </p:spPr>
        <p:txBody>
          <a:bodyPr/>
          <a:lstStyle/>
          <a:p>
            <a:pPr>
              <a:spcBef>
                <a:spcPts val="600"/>
              </a:spcBef>
              <a:spcAft>
                <a:spcPts val="600"/>
              </a:spcAft>
            </a:pPr>
            <a:r>
              <a:rPr lang="cs-CZ" sz="2400" b="1" i="1" dirty="0" err="1" smtClean="0">
                <a:solidFill>
                  <a:srgbClr val="253747"/>
                </a:solidFill>
                <a:latin typeface="Times New Roman" pitchFamily="18" charset="0"/>
                <a:cs typeface="Times New Roman" pitchFamily="18" charset="0"/>
              </a:rPr>
              <a:t>Calendar</a:t>
            </a:r>
            <a:r>
              <a:rPr lang="cs-CZ" sz="2400" b="1"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time</a:t>
            </a:r>
            <a:r>
              <a:rPr lang="cs-CZ" sz="2400" b="1"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fund</a:t>
            </a:r>
            <a:r>
              <a:rPr lang="cs-CZ" sz="2400" b="1" i="1" dirty="0" smtClean="0">
                <a:solidFill>
                  <a:srgbClr val="253747"/>
                </a:solidFill>
                <a:latin typeface="Times New Roman" pitchFamily="18" charset="0"/>
                <a:cs typeface="Times New Roman" pitchFamily="18" charset="0"/>
              </a:rPr>
              <a:t> T</a:t>
            </a:r>
            <a:r>
              <a:rPr lang="cs-CZ" sz="2400" b="1" i="1" baseline="-25000" dirty="0">
                <a:solidFill>
                  <a:srgbClr val="253747"/>
                </a:solidFill>
                <a:latin typeface="Times New Roman" pitchFamily="18" charset="0"/>
                <a:cs typeface="Times New Roman" pitchFamily="18" charset="0"/>
              </a:rPr>
              <a:t>C</a:t>
            </a:r>
            <a:r>
              <a:rPr lang="cs-CZ" sz="2400" dirty="0" smtClean="0">
                <a:solidFill>
                  <a:srgbClr val="253747"/>
                </a:solidFill>
                <a:latin typeface="Times New Roman" pitchFamily="18" charset="0"/>
                <a:cs typeface="Times New Roman" pitchFamily="18" charset="0"/>
              </a:rPr>
              <a:t>  -  </a:t>
            </a:r>
            <a:r>
              <a:rPr lang="en-US" sz="2400" dirty="0">
                <a:solidFill>
                  <a:srgbClr val="253747"/>
                </a:solidFill>
                <a:latin typeface="Times New Roman" panose="02020603050405020304" pitchFamily="18" charset="0"/>
                <a:cs typeface="Times New Roman" panose="02020603050405020304" pitchFamily="18" charset="0"/>
              </a:rPr>
              <a:t>is given by the number of days per year. It can </a:t>
            </a:r>
            <a:r>
              <a:rPr lang="cs-CZ" sz="2400" dirty="0" err="1" smtClean="0">
                <a:solidFill>
                  <a:srgbClr val="253747"/>
                </a:solidFill>
                <a:latin typeface="Times New Roman" panose="02020603050405020304" pitchFamily="18" charset="0"/>
                <a:cs typeface="Times New Roman" panose="02020603050405020304" pitchFamily="18" charset="0"/>
              </a:rPr>
              <a:t>usually</a:t>
            </a:r>
            <a:r>
              <a:rPr lang="en-US" sz="2400" dirty="0" smtClean="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be expressed in </a:t>
            </a:r>
            <a:r>
              <a:rPr lang="cs-CZ" sz="2400" dirty="0" err="1">
                <a:solidFill>
                  <a:srgbClr val="253747"/>
                </a:solidFill>
                <a:latin typeface="Times New Roman" panose="02020603050405020304" pitchFamily="18" charset="0"/>
                <a:cs typeface="Times New Roman" panose="02020603050405020304" pitchFamily="18" charset="0"/>
              </a:rPr>
              <a:t>hours</a:t>
            </a:r>
            <a:r>
              <a:rPr lang="en-US" sz="2400" dirty="0">
                <a:solidFill>
                  <a:srgbClr val="253747"/>
                </a:solidFill>
                <a:latin typeface="Times New Roman" panose="02020603050405020304" pitchFamily="18" charset="0"/>
                <a:cs typeface="Times New Roman" panose="02020603050405020304" pitchFamily="18" charset="0"/>
              </a:rPr>
              <a:t>. </a:t>
            </a:r>
            <a:r>
              <a:rPr lang="cs-CZ" sz="2400" dirty="0" err="1">
                <a:solidFill>
                  <a:srgbClr val="253747"/>
                </a:solidFill>
                <a:latin typeface="Times New Roman" panose="02020603050405020304" pitchFamily="18" charset="0"/>
                <a:cs typeface="Times New Roman" panose="02020603050405020304" pitchFamily="18" charset="0"/>
              </a:rPr>
              <a:t>This</a:t>
            </a:r>
            <a:r>
              <a:rPr lang="cs-CZ" sz="2400" dirty="0">
                <a:solidFill>
                  <a:srgbClr val="253747"/>
                </a:solidFill>
                <a:latin typeface="Times New Roman" panose="02020603050405020304" pitchFamily="18" charset="0"/>
                <a:cs typeface="Times New Roman" panose="02020603050405020304" pitchFamily="18" charset="0"/>
              </a:rPr>
              <a:t> </a:t>
            </a:r>
            <a:r>
              <a:rPr lang="cs-CZ" sz="2400" dirty="0" err="1">
                <a:solidFill>
                  <a:srgbClr val="253747"/>
                </a:solidFill>
                <a:latin typeface="Times New Roman" panose="02020603050405020304" pitchFamily="18" charset="0"/>
                <a:cs typeface="Times New Roman" panose="02020603050405020304" pitchFamily="18" charset="0"/>
              </a:rPr>
              <a:t>fund</a:t>
            </a:r>
            <a:r>
              <a:rPr lang="cs-CZ" sz="2400" dirty="0">
                <a:solidFill>
                  <a:srgbClr val="253747"/>
                </a:solidFill>
                <a:latin typeface="Times New Roman" panose="02020603050405020304" pitchFamily="18" charset="0"/>
                <a:cs typeface="Times New Roman" panose="02020603050405020304" pitchFamily="18" charset="0"/>
              </a:rPr>
              <a:t> </a:t>
            </a:r>
            <a:r>
              <a:rPr lang="cs-CZ" sz="2400" dirty="0" err="1">
                <a:solidFill>
                  <a:srgbClr val="253747"/>
                </a:solidFill>
                <a:latin typeface="Times New Roman" panose="02020603050405020304" pitchFamily="18" charset="0"/>
                <a:cs typeface="Times New Roman" panose="02020603050405020304" pitchFamily="18" charset="0"/>
              </a:rPr>
              <a:t>is</a:t>
            </a:r>
            <a:r>
              <a:rPr lang="cs-CZ" sz="2400" dirty="0">
                <a:solidFill>
                  <a:srgbClr val="253747"/>
                </a:solidFill>
                <a:latin typeface="Times New Roman" panose="02020603050405020304" pitchFamily="18" charset="0"/>
                <a:cs typeface="Times New Roman" panose="02020603050405020304" pitchFamily="18" charset="0"/>
              </a:rPr>
              <a:t> u</a:t>
            </a:r>
            <a:r>
              <a:rPr lang="en-US" sz="2400" dirty="0" err="1">
                <a:solidFill>
                  <a:srgbClr val="253747"/>
                </a:solidFill>
                <a:latin typeface="Times New Roman" panose="02020603050405020304" pitchFamily="18" charset="0"/>
                <a:cs typeface="Times New Roman" panose="02020603050405020304" pitchFamily="18" charset="0"/>
              </a:rPr>
              <a:t>sed</a:t>
            </a:r>
            <a:r>
              <a:rPr lang="en-US" sz="2400" dirty="0">
                <a:solidFill>
                  <a:srgbClr val="253747"/>
                </a:solidFill>
                <a:latin typeface="Times New Roman" pitchFamily="18" charset="0"/>
                <a:cs typeface="Times New Roman" pitchFamily="18" charset="0"/>
              </a:rPr>
              <a:t> to calculate production capacity in continuous production processes. In other </a:t>
            </a:r>
            <a:r>
              <a:rPr lang="en-US" sz="2400" dirty="0" smtClean="0">
                <a:solidFill>
                  <a:srgbClr val="253747"/>
                </a:solidFill>
                <a:latin typeface="Times New Roman" pitchFamily="18" charset="0"/>
                <a:cs typeface="Times New Roman" pitchFamily="18" charset="0"/>
              </a:rPr>
              <a:t>productions</a:t>
            </a:r>
            <a:r>
              <a:rPr lang="cs-CZ" sz="2400" dirty="0" smtClean="0">
                <a:solidFill>
                  <a:srgbClr val="253747"/>
                </a:solidFill>
                <a:latin typeface="Times New Roman" pitchFamily="18" charset="0"/>
                <a:cs typeface="Times New Roman" pitchFamily="18" charset="0"/>
              </a:rPr>
              <a:t> (</a:t>
            </a:r>
            <a:r>
              <a:rPr lang="cs-CZ" sz="2400" dirty="0" err="1" smtClean="0">
                <a:solidFill>
                  <a:srgbClr val="253747"/>
                </a:solidFill>
                <a:latin typeface="Times New Roman" pitchFamily="18" charset="0"/>
                <a:cs typeface="Times New Roman" pitchFamily="18" charset="0"/>
              </a:rPr>
              <a:t>batch</a:t>
            </a:r>
            <a:r>
              <a:rPr lang="cs-CZ" sz="2400" dirty="0" smtClean="0">
                <a:solidFill>
                  <a:srgbClr val="253747"/>
                </a:solidFill>
                <a:latin typeface="Times New Roman" pitchFamily="18" charset="0"/>
                <a:cs typeface="Times New Roman" pitchFamily="18" charset="0"/>
              </a:rPr>
              <a:t>)</a:t>
            </a:r>
            <a:r>
              <a:rPr lang="en-US" sz="2400" dirty="0" smtClean="0">
                <a:solidFill>
                  <a:srgbClr val="253747"/>
                </a:solidFill>
                <a:latin typeface="Times New Roman" pitchFamily="18" charset="0"/>
                <a:cs typeface="Times New Roman" pitchFamily="18" charset="0"/>
              </a:rPr>
              <a:t>, </a:t>
            </a:r>
            <a:r>
              <a:rPr lang="en-US" sz="2400" dirty="0">
                <a:solidFill>
                  <a:srgbClr val="253747"/>
                </a:solidFill>
                <a:latin typeface="Times New Roman" pitchFamily="18" charset="0"/>
                <a:cs typeface="Times New Roman" pitchFamily="18" charset="0"/>
              </a:rPr>
              <a:t>the calendar time fund is the basis for calculating the nominal time fund.</a:t>
            </a:r>
          </a:p>
          <a:p>
            <a:pPr>
              <a:spcBef>
                <a:spcPts val="600"/>
              </a:spcBef>
              <a:spcAft>
                <a:spcPts val="600"/>
              </a:spcAft>
            </a:pPr>
            <a:r>
              <a:rPr lang="cs-CZ" sz="2400" b="1" i="1" dirty="0" err="1" smtClean="0">
                <a:solidFill>
                  <a:srgbClr val="253747"/>
                </a:solidFill>
                <a:latin typeface="Times New Roman" pitchFamily="18" charset="0"/>
                <a:cs typeface="Times New Roman" pitchFamily="18" charset="0"/>
              </a:rPr>
              <a:t>Nominal</a:t>
            </a:r>
            <a:r>
              <a:rPr lang="cs-CZ" sz="2400" b="1"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time</a:t>
            </a:r>
            <a:r>
              <a:rPr lang="cs-CZ" sz="2400" b="1"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fund</a:t>
            </a:r>
            <a:r>
              <a:rPr lang="cs-CZ" sz="2400" b="1" i="1" dirty="0" smtClean="0">
                <a:solidFill>
                  <a:srgbClr val="253747"/>
                </a:solidFill>
                <a:latin typeface="Times New Roman" pitchFamily="18" charset="0"/>
                <a:cs typeface="Times New Roman" pitchFamily="18" charset="0"/>
              </a:rPr>
              <a:t> T</a:t>
            </a:r>
            <a:r>
              <a:rPr lang="cs-CZ" sz="2400" b="1" i="1" baseline="-25000" dirty="0">
                <a:solidFill>
                  <a:srgbClr val="253747"/>
                </a:solidFill>
                <a:latin typeface="Times New Roman" pitchFamily="18" charset="0"/>
                <a:cs typeface="Times New Roman" pitchFamily="18" charset="0"/>
              </a:rPr>
              <a:t>N</a:t>
            </a:r>
            <a:r>
              <a:rPr lang="cs-CZ" sz="2400" b="1" i="1" dirty="0" smtClean="0">
                <a:solidFill>
                  <a:srgbClr val="253747"/>
                </a:solidFill>
                <a:latin typeface="Times New Roman" pitchFamily="18" charset="0"/>
                <a:cs typeface="Times New Roman" pitchFamily="18" charset="0"/>
              </a:rPr>
              <a:t>  -  </a:t>
            </a:r>
            <a:r>
              <a:rPr lang="en-US" sz="2400" dirty="0" smtClean="0">
                <a:solidFill>
                  <a:srgbClr val="253747"/>
                </a:solidFill>
                <a:latin typeface="Times New Roman" panose="02020603050405020304" pitchFamily="18" charset="0"/>
                <a:cs typeface="Times New Roman" panose="02020603050405020304" pitchFamily="18" charset="0"/>
              </a:rPr>
              <a:t>we </a:t>
            </a:r>
            <a:r>
              <a:rPr lang="en-US" sz="2400" dirty="0">
                <a:solidFill>
                  <a:srgbClr val="253747"/>
                </a:solidFill>
                <a:latin typeface="Times New Roman" panose="02020603050405020304" pitchFamily="18" charset="0"/>
                <a:cs typeface="Times New Roman" panose="02020603050405020304" pitchFamily="18" charset="0"/>
              </a:rPr>
              <a:t>find out from the calendar time </a:t>
            </a:r>
            <a:r>
              <a:rPr lang="cs-CZ" sz="2400" dirty="0" err="1">
                <a:solidFill>
                  <a:srgbClr val="253747"/>
                </a:solidFill>
                <a:latin typeface="Times New Roman" panose="02020603050405020304" pitchFamily="18" charset="0"/>
                <a:cs typeface="Times New Roman" panose="02020603050405020304" pitchFamily="18" charset="0"/>
              </a:rPr>
              <a:t>fund</a:t>
            </a:r>
            <a:r>
              <a:rPr lang="en-US" sz="2400" dirty="0">
                <a:solidFill>
                  <a:srgbClr val="253747"/>
                </a:solidFill>
                <a:latin typeface="Times New Roman" pitchFamily="18" charset="0"/>
                <a:cs typeface="Times New Roman" pitchFamily="18" charset="0"/>
              </a:rPr>
              <a:t> by deducting non-working days (Sundays, Saturdays and public holidays). If a holiday is organized in the company, we also deduct the number of days of its duration. We </a:t>
            </a:r>
            <a:r>
              <a:rPr lang="en-US" sz="2400" dirty="0" smtClean="0">
                <a:solidFill>
                  <a:srgbClr val="253747"/>
                </a:solidFill>
                <a:latin typeface="Times New Roman" pitchFamily="18" charset="0"/>
                <a:cs typeface="Times New Roman" pitchFamily="18" charset="0"/>
              </a:rPr>
              <a:t>find </a:t>
            </a:r>
            <a:r>
              <a:rPr lang="en-US" sz="2400" dirty="0">
                <a:solidFill>
                  <a:srgbClr val="253747"/>
                </a:solidFill>
                <a:latin typeface="Times New Roman" pitchFamily="18" charset="0"/>
                <a:cs typeface="Times New Roman" pitchFamily="18" charset="0"/>
              </a:rPr>
              <a:t>the Nominal Time Fund in hours by multiplying the number of days of the nominal time fund by the number of shifts in one working day and the number of working hours per shift. The number of shifts per working day is dependent on the accepted work mode.</a:t>
            </a:r>
          </a:p>
          <a:p>
            <a:pPr>
              <a:buFont typeface="Wingdings" pitchFamily="2" charset="2"/>
              <a:buNone/>
            </a:pPr>
            <a:endParaRPr lang="en-US" dirty="0" smtClean="0"/>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5</a:t>
            </a:fld>
            <a:endParaRPr lang="en-US"/>
          </a:p>
        </p:txBody>
      </p:sp>
    </p:spTree>
    <p:extLst>
      <p:ext uri="{BB962C8B-B14F-4D97-AF65-F5344CB8AC3E}">
        <p14:creationId xmlns:p14="http://schemas.microsoft.com/office/powerpoint/2010/main" val="624418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Nadpis 1"/>
          <p:cNvSpPr>
            <a:spLocks noGrp="1"/>
          </p:cNvSpPr>
          <p:nvPr>
            <p:ph type="title"/>
          </p:nvPr>
        </p:nvSpPr>
        <p:spPr>
          <a:xfrm>
            <a:off x="1992284" y="577437"/>
            <a:ext cx="8229600" cy="785813"/>
          </a:xfrm>
        </p:spPr>
        <p:txBody>
          <a:bodyPr/>
          <a:lstStyle/>
          <a:p>
            <a:pPr>
              <a:defRPr/>
            </a:pPr>
            <a:r>
              <a:rPr lang="cs-CZ" b="1" i="1" dirty="0" err="1" smtClean="0">
                <a:solidFill>
                  <a:srgbClr val="253747"/>
                </a:solidFill>
                <a:latin typeface="Times New Roman" pitchFamily="18" charset="0"/>
                <a:cs typeface="Times New Roman" pitchFamily="18" charset="0"/>
              </a:rPr>
              <a:t>Time</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fund</a:t>
            </a:r>
            <a:endParaRPr lang="en-US" b="1" i="1" dirty="0" smtClean="0">
              <a:solidFill>
                <a:srgbClr val="253747"/>
              </a:solidFill>
              <a:latin typeface="Times New Roman" pitchFamily="18" charset="0"/>
              <a:cs typeface="Times New Roman" pitchFamily="18" charset="0"/>
            </a:endParaRPr>
          </a:p>
        </p:txBody>
      </p:sp>
      <p:sp>
        <p:nvSpPr>
          <p:cNvPr id="38915" name="Zástupný symbol pro obsah 2"/>
          <p:cNvSpPr>
            <a:spLocks noGrp="1"/>
          </p:cNvSpPr>
          <p:nvPr>
            <p:ph idx="1"/>
          </p:nvPr>
        </p:nvSpPr>
        <p:spPr>
          <a:xfrm>
            <a:off x="1981200" y="1743076"/>
            <a:ext cx="8686800" cy="2862175"/>
          </a:xfrm>
        </p:spPr>
        <p:txBody>
          <a:bodyPr>
            <a:normAutofit/>
          </a:bodyPr>
          <a:lstStyle/>
          <a:p>
            <a:pPr>
              <a:defRPr/>
            </a:pPr>
            <a:r>
              <a:rPr lang="cs-CZ" sz="2400" b="1" i="1" dirty="0" err="1" smtClean="0">
                <a:solidFill>
                  <a:srgbClr val="253747"/>
                </a:solidFill>
                <a:latin typeface="Times New Roman" pitchFamily="18" charset="0"/>
                <a:cs typeface="Times New Roman" pitchFamily="18" charset="0"/>
              </a:rPr>
              <a:t>Productive</a:t>
            </a:r>
            <a:r>
              <a:rPr lang="cs-CZ" sz="2400" b="1" i="1" dirty="0" smtClean="0">
                <a:solidFill>
                  <a:srgbClr val="253747"/>
                </a:solidFill>
                <a:latin typeface="Times New Roman" pitchFamily="18" charset="0"/>
                <a:cs typeface="Times New Roman" pitchFamily="18" charset="0"/>
              </a:rPr>
              <a:t> (</a:t>
            </a:r>
            <a:r>
              <a:rPr lang="cs-CZ" sz="2400" i="1" dirty="0" err="1" smtClean="0">
                <a:solidFill>
                  <a:srgbClr val="253747"/>
                </a:solidFill>
                <a:latin typeface="Times New Roman" pitchFamily="18" charset="0"/>
                <a:cs typeface="Times New Roman" pitchFamily="18" charset="0"/>
              </a:rPr>
              <a:t>usable</a:t>
            </a:r>
            <a:r>
              <a:rPr lang="cs-CZ" sz="2400" i="1" dirty="0" smtClean="0">
                <a:solidFill>
                  <a:srgbClr val="253747"/>
                </a:solidFill>
                <a:latin typeface="Times New Roman" pitchFamily="18" charset="0"/>
                <a:cs typeface="Times New Roman" pitchFamily="18" charset="0"/>
              </a:rPr>
              <a:t>, </a:t>
            </a:r>
            <a:r>
              <a:rPr lang="cs-CZ" sz="2400" i="1" dirty="0" err="1" smtClean="0">
                <a:solidFill>
                  <a:srgbClr val="253747"/>
                </a:solidFill>
                <a:latin typeface="Times New Roman" pitchFamily="18" charset="0"/>
                <a:cs typeface="Times New Roman" pitchFamily="18" charset="0"/>
              </a:rPr>
              <a:t>efficient</a:t>
            </a:r>
            <a:r>
              <a:rPr lang="cs-CZ" sz="2400"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time</a:t>
            </a:r>
            <a:r>
              <a:rPr lang="cs-CZ" sz="2400" b="1" i="1" dirty="0" smtClean="0">
                <a:solidFill>
                  <a:srgbClr val="253747"/>
                </a:solidFill>
                <a:latin typeface="Times New Roman" pitchFamily="18" charset="0"/>
                <a:cs typeface="Times New Roman" pitchFamily="18" charset="0"/>
              </a:rPr>
              <a:t> </a:t>
            </a:r>
            <a:r>
              <a:rPr lang="cs-CZ" sz="2400" b="1" i="1" dirty="0" err="1" smtClean="0">
                <a:solidFill>
                  <a:srgbClr val="253747"/>
                </a:solidFill>
                <a:latin typeface="Times New Roman" pitchFamily="18" charset="0"/>
                <a:cs typeface="Times New Roman" pitchFamily="18" charset="0"/>
              </a:rPr>
              <a:t>fund</a:t>
            </a:r>
            <a:r>
              <a:rPr lang="cs-CZ" sz="2400" b="1" i="1" dirty="0" smtClean="0">
                <a:solidFill>
                  <a:srgbClr val="253747"/>
                </a:solidFill>
                <a:latin typeface="Times New Roman" pitchFamily="18" charset="0"/>
                <a:cs typeface="Times New Roman" pitchFamily="18" charset="0"/>
              </a:rPr>
              <a:t> T</a:t>
            </a:r>
            <a:r>
              <a:rPr lang="cs-CZ" sz="2400" b="1" i="1" baseline="-25000" dirty="0" smtClean="0">
                <a:solidFill>
                  <a:srgbClr val="253747"/>
                </a:solidFill>
                <a:latin typeface="Times New Roman" pitchFamily="18" charset="0"/>
                <a:cs typeface="Times New Roman" pitchFamily="18" charset="0"/>
              </a:rPr>
              <a:t>P</a:t>
            </a:r>
            <a:r>
              <a:rPr lang="cs-CZ" sz="2400" b="1" i="1" dirty="0" smtClean="0">
                <a:solidFill>
                  <a:srgbClr val="253747"/>
                </a:solidFill>
                <a:latin typeface="Times New Roman" pitchFamily="18" charset="0"/>
                <a:cs typeface="Times New Roman" pitchFamily="18" charset="0"/>
              </a:rPr>
              <a:t>  </a:t>
            </a:r>
            <a:r>
              <a:rPr lang="cs-CZ" sz="2400" dirty="0" smtClean="0">
                <a:solidFill>
                  <a:srgbClr val="253747"/>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400" dirty="0">
                <a:solidFill>
                  <a:srgbClr val="253747"/>
                </a:solidFill>
                <a:latin typeface="Times New Roman" panose="02020603050405020304" pitchFamily="18" charset="0"/>
                <a:cs typeface="Times New Roman" panose="02020603050405020304" pitchFamily="18" charset="0"/>
              </a:rPr>
              <a:t>we calculate it from the nominal time </a:t>
            </a:r>
            <a:r>
              <a:rPr lang="cs-CZ" sz="2400" dirty="0" err="1">
                <a:solidFill>
                  <a:srgbClr val="253747"/>
                </a:solidFill>
                <a:latin typeface="Times New Roman" panose="02020603050405020304" pitchFamily="18" charset="0"/>
                <a:cs typeface="Times New Roman" panose="02020603050405020304" pitchFamily="18" charset="0"/>
              </a:rPr>
              <a:t>fund</a:t>
            </a:r>
            <a:r>
              <a:rPr lang="en-US" sz="2400" dirty="0">
                <a:solidFill>
                  <a:srgbClr val="253747"/>
                </a:solidFill>
                <a:latin typeface="Times New Roman" panose="02020603050405020304" pitchFamily="18" charset="0"/>
                <a:cs typeface="Times New Roman" panose="02020603050405020304" pitchFamily="18" charset="0"/>
              </a:rPr>
              <a:t> by subtracting schedule</a:t>
            </a:r>
            <a:r>
              <a:rPr lang="cs-CZ" sz="2400" dirty="0">
                <a:solidFill>
                  <a:srgbClr val="253747"/>
                </a:solidFill>
                <a:latin typeface="Times New Roman" panose="02020603050405020304" pitchFamily="18" charset="0"/>
                <a:cs typeface="Times New Roman" panose="02020603050405020304" pitchFamily="18" charset="0"/>
              </a:rPr>
              <a:t>d (</a:t>
            </a:r>
            <a:r>
              <a:rPr lang="cs-CZ" sz="2400" dirty="0" err="1">
                <a:solidFill>
                  <a:srgbClr val="253747"/>
                </a:solidFill>
                <a:latin typeface="Times New Roman" panose="02020603050405020304" pitchFamily="18" charset="0"/>
                <a:cs typeface="Times New Roman" panose="02020603050405020304" pitchFamily="18" charset="0"/>
              </a:rPr>
              <a:t>planned</a:t>
            </a:r>
            <a:r>
              <a:rPr lang="cs-CZ" sz="2400" dirty="0">
                <a:solidFill>
                  <a:srgbClr val="253747"/>
                </a:solidFill>
                <a:latin typeface="Times New Roman" panose="02020603050405020304" pitchFamily="18" charset="0"/>
                <a:cs typeface="Times New Roman" panose="02020603050405020304" pitchFamily="18" charset="0"/>
              </a:rPr>
              <a:t>)</a:t>
            </a:r>
            <a:r>
              <a:rPr lang="en-US" sz="2400" dirty="0">
                <a:solidFill>
                  <a:srgbClr val="253747"/>
                </a:solidFill>
                <a:latin typeface="Times New Roman" panose="02020603050405020304" pitchFamily="18" charset="0"/>
                <a:cs typeface="Times New Roman" panose="02020603050405020304" pitchFamily="18" charset="0"/>
              </a:rPr>
              <a:t> downtime. Planned downtime means the time for scheduled repairs and relocation of equipment that is performed during working hours. Planned downtime can also be considered as time for products of varied quality (when </a:t>
            </a:r>
            <a:r>
              <a:rPr lang="cs-CZ" sz="2400" dirty="0" err="1">
                <a:solidFill>
                  <a:srgbClr val="253747"/>
                </a:solidFill>
                <a:latin typeface="Times New Roman" panose="02020603050405020304" pitchFamily="18" charset="0"/>
                <a:cs typeface="Times New Roman" panose="02020603050405020304" pitchFamily="18" charset="0"/>
              </a:rPr>
              <a:t>the</a:t>
            </a:r>
            <a:r>
              <a:rPr lang="cs-CZ" sz="2400" dirty="0">
                <a:solidFill>
                  <a:srgbClr val="253747"/>
                </a:solidFill>
                <a:latin typeface="Times New Roman" panose="02020603050405020304" pitchFamily="18" charset="0"/>
                <a:cs typeface="Times New Roman" panose="02020603050405020304" pitchFamily="18" charset="0"/>
              </a:rPr>
              <a:t> </a:t>
            </a:r>
            <a:r>
              <a:rPr lang="cs-CZ" sz="2400" dirty="0" err="1">
                <a:solidFill>
                  <a:srgbClr val="253747"/>
                </a:solidFill>
                <a:latin typeface="Times New Roman" panose="02020603050405020304" pitchFamily="18" charset="0"/>
                <a:cs typeface="Times New Roman" panose="02020603050405020304" pitchFamily="18" charset="0"/>
              </a:rPr>
              <a:t>machine</a:t>
            </a:r>
            <a:r>
              <a:rPr lang="cs-CZ" sz="2400" dirty="0">
                <a:solidFill>
                  <a:srgbClr val="253747"/>
                </a:solidFill>
                <a:latin typeface="Times New Roman" panose="02020603050405020304" pitchFamily="18" charset="0"/>
                <a:cs typeface="Times New Roman" panose="02020603050405020304" pitchFamily="18" charset="0"/>
              </a:rPr>
              <a:t> </a:t>
            </a:r>
            <a:r>
              <a:rPr lang="cs-CZ" sz="2400" dirty="0" err="1">
                <a:solidFill>
                  <a:srgbClr val="253747"/>
                </a:solidFill>
                <a:latin typeface="Times New Roman" panose="02020603050405020304" pitchFamily="18" charset="0"/>
                <a:cs typeface="Times New Roman" panose="02020603050405020304" pitchFamily="18" charset="0"/>
              </a:rPr>
              <a:t>is</a:t>
            </a:r>
            <a:r>
              <a:rPr lang="cs-CZ" sz="2400" dirty="0">
                <a:solidFill>
                  <a:srgbClr val="253747"/>
                </a:solidFill>
                <a:latin typeface="Times New Roman" panose="02020603050405020304" pitchFamily="18" charset="0"/>
                <a:cs typeface="Times New Roman" panose="02020603050405020304" pitchFamily="18" charset="0"/>
              </a:rPr>
              <a:t> </a:t>
            </a:r>
            <a:r>
              <a:rPr lang="en-US" sz="2400" dirty="0">
                <a:solidFill>
                  <a:srgbClr val="253747"/>
                </a:solidFill>
                <a:latin typeface="Times New Roman" panose="02020603050405020304" pitchFamily="18" charset="0"/>
                <a:cs typeface="Times New Roman" panose="02020603050405020304" pitchFamily="18" charset="0"/>
              </a:rPr>
              <a:t>adjust</a:t>
            </a:r>
            <a:r>
              <a:rPr lang="cs-CZ" sz="2400" dirty="0" err="1">
                <a:solidFill>
                  <a:srgbClr val="253747"/>
                </a:solidFill>
                <a:latin typeface="Times New Roman" panose="02020603050405020304" pitchFamily="18" charset="0"/>
                <a:cs typeface="Times New Roman" panose="02020603050405020304" pitchFamily="18" charset="0"/>
              </a:rPr>
              <a:t>ed</a:t>
            </a:r>
            <a:r>
              <a:rPr lang="en-US" sz="2400" dirty="0">
                <a:solidFill>
                  <a:srgbClr val="253747"/>
                </a:solidFill>
                <a:latin typeface="Times New Roman" panose="02020603050405020304" pitchFamily="18" charset="0"/>
                <a:cs typeface="Times New Roman" panose="02020603050405020304" pitchFamily="18" charset="0"/>
              </a:rPr>
              <a:t>).</a:t>
            </a:r>
            <a:endParaRPr lang="en-US" sz="2400" dirty="0">
              <a:solidFill>
                <a:srgbClr val="253747"/>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6</a:t>
            </a:fld>
            <a:endParaRPr lang="en-US"/>
          </a:p>
        </p:txBody>
      </p:sp>
    </p:spTree>
    <p:extLst>
      <p:ext uri="{BB962C8B-B14F-4D97-AF65-F5344CB8AC3E}">
        <p14:creationId xmlns:p14="http://schemas.microsoft.com/office/powerpoint/2010/main" val="3906675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Time</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fund</a:t>
            </a:r>
            <a:r>
              <a:rPr lang="cs-CZ" b="1" i="1" dirty="0" smtClean="0">
                <a:solidFill>
                  <a:srgbClr val="253747"/>
                </a:solidFill>
                <a:latin typeface="Times New Roman" pitchFamily="18" charset="0"/>
                <a:cs typeface="Times New Roman" pitchFamily="18" charset="0"/>
              </a:rPr>
              <a:t> chart</a:t>
            </a:r>
            <a:endParaRPr lang="en-US" b="1" i="1" dirty="0" smtClean="0">
              <a:solidFill>
                <a:srgbClr val="253747"/>
              </a:solidFill>
              <a:latin typeface="Times New Roman" pitchFamily="18" charset="0"/>
              <a:cs typeface="Times New Roman" pitchFamily="18" charset="0"/>
            </a:endParaRPr>
          </a:p>
        </p:txBody>
      </p:sp>
      <p:sp>
        <p:nvSpPr>
          <p:cNvPr id="13316" name="Zástupný symbol pro obsah 2"/>
          <p:cNvSpPr>
            <a:spLocks noGrp="1"/>
          </p:cNvSpPr>
          <p:nvPr>
            <p:ph idx="1"/>
          </p:nvPr>
        </p:nvSpPr>
        <p:spPr/>
        <p:txBody>
          <a:bodyPr/>
          <a:lstStyle/>
          <a:p>
            <a:pPr>
              <a:buFont typeface="Wingdings" pitchFamily="2" charset="2"/>
              <a:buNone/>
            </a:pPr>
            <a:endParaRPr lang="cs-CZ" smtClean="0"/>
          </a:p>
        </p:txBody>
      </p:sp>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7</a:t>
            </a:fld>
            <a:endParaRPr lang="en-US"/>
          </a:p>
        </p:txBody>
      </p:sp>
    </p:spTree>
    <p:extLst>
      <p:ext uri="{BB962C8B-B14F-4D97-AF65-F5344CB8AC3E}">
        <p14:creationId xmlns:p14="http://schemas.microsoft.com/office/powerpoint/2010/main" val="2510918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Nadpis 1"/>
          <p:cNvSpPr>
            <a:spLocks noGrp="1"/>
          </p:cNvSpPr>
          <p:nvPr>
            <p:ph type="title"/>
          </p:nvPr>
        </p:nvSpPr>
        <p:spPr>
          <a:xfrm>
            <a:off x="1981200" y="142876"/>
            <a:ext cx="8229600" cy="714375"/>
          </a:xfrm>
        </p:spPr>
        <p:txBody>
          <a:bodyPr/>
          <a:lstStyle/>
          <a:p>
            <a:pPr>
              <a:defRPr/>
            </a:pP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capacity</a:t>
            </a:r>
            <a:endParaRPr lang="en-US" b="1" i="1" dirty="0" smtClean="0">
              <a:solidFill>
                <a:srgbClr val="253747"/>
              </a:solidFill>
              <a:latin typeface="Times New Roman" pitchFamily="18" charset="0"/>
              <a:cs typeface="Times New Roman" pitchFamily="18" charset="0"/>
            </a:endParaRPr>
          </a:p>
        </p:txBody>
      </p:sp>
      <p:sp>
        <p:nvSpPr>
          <p:cNvPr id="11268" name="Zástupný symbol pro obsah 2"/>
          <p:cNvSpPr>
            <a:spLocks noGrp="1"/>
          </p:cNvSpPr>
          <p:nvPr>
            <p:ph idx="1"/>
          </p:nvPr>
        </p:nvSpPr>
        <p:spPr>
          <a:xfrm>
            <a:off x="1881188" y="1357315"/>
            <a:ext cx="8786812" cy="4311966"/>
          </a:xfrm>
        </p:spPr>
        <p:txBody>
          <a:bodyPr/>
          <a:lstStyle/>
          <a:p>
            <a:pPr>
              <a:lnSpc>
                <a:spcPct val="110000"/>
              </a:lnSpc>
              <a:spcBef>
                <a:spcPts val="1200"/>
              </a:spcBef>
              <a:spcAft>
                <a:spcPts val="1200"/>
              </a:spcAft>
            </a:pPr>
            <a:r>
              <a:rPr lang="en-US" dirty="0">
                <a:solidFill>
                  <a:srgbClr val="253747"/>
                </a:solidFill>
                <a:latin typeface="Times New Roman" panose="02020603050405020304" pitchFamily="18" charset="0"/>
                <a:cs typeface="Times New Roman" panose="02020603050405020304" pitchFamily="18" charset="0"/>
              </a:rPr>
              <a:t>In general, we can express the capacity of the production unit as a result of the </a:t>
            </a:r>
            <a:r>
              <a:rPr lang="cs-CZ" dirty="0" err="1" smtClean="0">
                <a:solidFill>
                  <a:srgbClr val="253747"/>
                </a:solidFill>
                <a:latin typeface="Times New Roman" panose="02020603050405020304" pitchFamily="18" charset="0"/>
                <a:cs typeface="Times New Roman" panose="02020603050405020304" pitchFamily="18" charset="0"/>
              </a:rPr>
              <a:t>multiplication</a:t>
            </a:r>
            <a:r>
              <a:rPr lang="en-US" dirty="0" smtClean="0">
                <a:solidFill>
                  <a:srgbClr val="253747"/>
                </a:solidFill>
                <a:latin typeface="Times New Roman" panose="02020603050405020304" pitchFamily="18" charset="0"/>
                <a:cs typeface="Times New Roman" panose="02020603050405020304" pitchFamily="18" charset="0"/>
              </a:rPr>
              <a:t> </a:t>
            </a:r>
            <a:r>
              <a:rPr lang="en-US" dirty="0">
                <a:solidFill>
                  <a:srgbClr val="253747"/>
                </a:solidFill>
                <a:latin typeface="Times New Roman" panose="02020603050405020304" pitchFamily="18" charset="0"/>
                <a:cs typeface="Times New Roman" panose="02020603050405020304" pitchFamily="18" charset="0"/>
              </a:rPr>
              <a:t>of its </a:t>
            </a:r>
            <a:r>
              <a:rPr lang="cs-CZ" dirty="0" smtClean="0">
                <a:solidFill>
                  <a:srgbClr val="253747"/>
                </a:solidFill>
                <a:latin typeface="Times New Roman" panose="02020603050405020304" pitchFamily="18" charset="0"/>
                <a:cs typeface="Times New Roman" panose="02020603050405020304" pitchFamily="18" charset="0"/>
              </a:rPr>
              <a:t>output</a:t>
            </a:r>
            <a:r>
              <a:rPr lang="en-US" dirty="0" smtClean="0">
                <a:solidFill>
                  <a:srgbClr val="253747"/>
                </a:solidFill>
                <a:latin typeface="Times New Roman" panose="02020603050405020304" pitchFamily="18" charset="0"/>
                <a:cs typeface="Times New Roman" panose="02020603050405020304" pitchFamily="18" charset="0"/>
              </a:rPr>
              <a:t> </a:t>
            </a:r>
            <a:r>
              <a:rPr lang="en-US" dirty="0">
                <a:solidFill>
                  <a:srgbClr val="253747"/>
                </a:solidFill>
                <a:latin typeface="Times New Roman" panose="02020603050405020304" pitchFamily="18" charset="0"/>
                <a:cs typeface="Times New Roman" panose="02020603050405020304" pitchFamily="18" charset="0"/>
              </a:rPr>
              <a:t>and the time </a:t>
            </a:r>
            <a:r>
              <a:rPr lang="cs-CZ" dirty="0" err="1" smtClean="0">
                <a:solidFill>
                  <a:srgbClr val="253747"/>
                </a:solidFill>
                <a:latin typeface="Times New Roman" panose="02020603050405020304" pitchFamily="18" charset="0"/>
                <a:cs typeface="Times New Roman" panose="02020603050405020304" pitchFamily="18" charset="0"/>
              </a:rPr>
              <a:t>when</a:t>
            </a:r>
            <a:r>
              <a:rPr lang="cs-CZ" dirty="0" smtClean="0">
                <a:solidFill>
                  <a:srgbClr val="253747"/>
                </a:solidFill>
                <a:latin typeface="Times New Roman" panose="02020603050405020304" pitchFamily="18" charset="0"/>
                <a:cs typeface="Times New Roman" panose="02020603050405020304" pitchFamily="18" charset="0"/>
              </a:rPr>
              <a:t> </a:t>
            </a:r>
            <a:r>
              <a:rPr lang="cs-CZ" dirty="0" err="1" smtClean="0">
                <a:solidFill>
                  <a:srgbClr val="253747"/>
                </a:solidFill>
                <a:latin typeface="Times New Roman" panose="02020603050405020304" pitchFamily="18" charset="0"/>
                <a:cs typeface="Times New Roman" panose="02020603050405020304" pitchFamily="18" charset="0"/>
              </a:rPr>
              <a:t>the</a:t>
            </a:r>
            <a:r>
              <a:rPr lang="cs-CZ" dirty="0" smtClean="0">
                <a:solidFill>
                  <a:srgbClr val="253747"/>
                </a:solidFill>
                <a:latin typeface="Times New Roman" panose="02020603050405020304" pitchFamily="18" charset="0"/>
                <a:cs typeface="Times New Roman" panose="02020603050405020304" pitchFamily="18" charset="0"/>
              </a:rPr>
              <a:t> </a:t>
            </a:r>
            <a:r>
              <a:rPr lang="cs-CZ" dirty="0" err="1" smtClean="0">
                <a:solidFill>
                  <a:srgbClr val="253747"/>
                </a:solidFill>
                <a:latin typeface="Times New Roman" panose="02020603050405020304" pitchFamily="18" charset="0"/>
                <a:cs typeface="Times New Roman" panose="02020603050405020304" pitchFamily="18" charset="0"/>
              </a:rPr>
              <a:t>production</a:t>
            </a:r>
            <a:r>
              <a:rPr lang="cs-CZ" dirty="0" smtClean="0">
                <a:solidFill>
                  <a:srgbClr val="253747"/>
                </a:solidFill>
                <a:latin typeface="Times New Roman" panose="02020603050405020304" pitchFamily="18" charset="0"/>
                <a:cs typeface="Times New Roman" panose="02020603050405020304" pitchFamily="18" charset="0"/>
              </a:rPr>
              <a:t> </a:t>
            </a:r>
            <a:r>
              <a:rPr lang="cs-CZ" dirty="0" err="1" smtClean="0">
                <a:solidFill>
                  <a:srgbClr val="253747"/>
                </a:solidFill>
                <a:latin typeface="Times New Roman" panose="02020603050405020304" pitchFamily="18" charset="0"/>
                <a:cs typeface="Times New Roman" panose="02020603050405020304" pitchFamily="18" charset="0"/>
              </a:rPr>
              <a:t>facility</a:t>
            </a:r>
            <a:r>
              <a:rPr lang="en-US" dirty="0" smtClean="0">
                <a:solidFill>
                  <a:srgbClr val="253747"/>
                </a:solidFill>
                <a:latin typeface="Times New Roman" panose="02020603050405020304" pitchFamily="18" charset="0"/>
                <a:cs typeface="Times New Roman" panose="02020603050405020304" pitchFamily="18" charset="0"/>
              </a:rPr>
              <a:t> </a:t>
            </a:r>
            <a:r>
              <a:rPr lang="en-US" dirty="0">
                <a:solidFill>
                  <a:srgbClr val="253747"/>
                </a:solidFill>
                <a:latin typeface="Times New Roman" panose="02020603050405020304" pitchFamily="18" charset="0"/>
                <a:cs typeface="Times New Roman" panose="02020603050405020304" pitchFamily="18" charset="0"/>
              </a:rPr>
              <a:t>is </a:t>
            </a:r>
            <a:r>
              <a:rPr lang="cs-CZ" dirty="0" err="1" smtClean="0">
                <a:solidFill>
                  <a:srgbClr val="253747"/>
                </a:solidFill>
                <a:latin typeface="Times New Roman" panose="02020603050405020304" pitchFamily="18" charset="0"/>
                <a:cs typeface="Times New Roman" panose="02020603050405020304" pitchFamily="18" charset="0"/>
              </a:rPr>
              <a:t>active</a:t>
            </a:r>
            <a:r>
              <a:rPr lang="en-US" dirty="0" smtClean="0">
                <a:solidFill>
                  <a:srgbClr val="253747"/>
                </a:solidFill>
                <a:latin typeface="Times New Roman" panose="02020603050405020304" pitchFamily="18" charset="0"/>
                <a:cs typeface="Times New Roman" panose="02020603050405020304" pitchFamily="18" charset="0"/>
              </a:rPr>
              <a:t>. </a:t>
            </a:r>
            <a:r>
              <a:rPr lang="en-US" dirty="0">
                <a:solidFill>
                  <a:srgbClr val="253747"/>
                </a:solidFill>
                <a:latin typeface="Times New Roman" panose="02020603050405020304" pitchFamily="18" charset="0"/>
                <a:cs typeface="Times New Roman" panose="02020603050405020304" pitchFamily="18" charset="0"/>
              </a:rPr>
              <a:t>We </a:t>
            </a:r>
            <a:r>
              <a:rPr lang="en-US" dirty="0" smtClean="0">
                <a:solidFill>
                  <a:srgbClr val="253747"/>
                </a:solidFill>
                <a:latin typeface="Times New Roman" panose="02020603050405020304" pitchFamily="18" charset="0"/>
                <a:cs typeface="Times New Roman" panose="02020603050405020304" pitchFamily="18" charset="0"/>
              </a:rPr>
              <a:t>express </a:t>
            </a:r>
            <a:r>
              <a:rPr lang="en-US" dirty="0">
                <a:solidFill>
                  <a:srgbClr val="253747"/>
                </a:solidFill>
                <a:latin typeface="Times New Roman" panose="02020603050405020304" pitchFamily="18" charset="0"/>
                <a:cs typeface="Times New Roman" panose="02020603050405020304" pitchFamily="18" charset="0"/>
              </a:rPr>
              <a:t>time of activity </a:t>
            </a:r>
            <a:r>
              <a:rPr lang="cs-CZ" dirty="0" err="1" smtClean="0">
                <a:solidFill>
                  <a:srgbClr val="253747"/>
                </a:solidFill>
                <a:latin typeface="Times New Roman" panose="02020603050405020304" pitchFamily="18" charset="0"/>
                <a:cs typeface="Times New Roman" panose="02020603050405020304" pitchFamily="18" charset="0"/>
              </a:rPr>
              <a:t>with</a:t>
            </a:r>
            <a:r>
              <a:rPr lang="cs-CZ" dirty="0" smtClean="0">
                <a:solidFill>
                  <a:srgbClr val="253747"/>
                </a:solidFill>
                <a:latin typeface="Times New Roman" panose="02020603050405020304" pitchFamily="18" charset="0"/>
                <a:cs typeface="Times New Roman" panose="02020603050405020304" pitchFamily="18" charset="0"/>
              </a:rPr>
              <a:t> </a:t>
            </a:r>
            <a:r>
              <a:rPr lang="en-US" dirty="0" smtClean="0">
                <a:solidFill>
                  <a:srgbClr val="253747"/>
                </a:solidFill>
                <a:latin typeface="Times New Roman" panose="02020603050405020304" pitchFamily="18" charset="0"/>
                <a:cs typeface="Times New Roman" panose="02020603050405020304" pitchFamily="18" charset="0"/>
              </a:rPr>
              <a:t>using </a:t>
            </a:r>
            <a:r>
              <a:rPr lang="en-US" dirty="0">
                <a:solidFill>
                  <a:srgbClr val="253747"/>
                </a:solidFill>
                <a:latin typeface="Times New Roman" panose="02020603050405020304" pitchFamily="18" charset="0"/>
                <a:cs typeface="Times New Roman" panose="02020603050405020304" pitchFamily="18" charset="0"/>
              </a:rPr>
              <a:t>time funds</a:t>
            </a:r>
            <a:r>
              <a:rPr lang="en-US" dirty="0" smtClean="0">
                <a:solidFill>
                  <a:srgbClr val="253747"/>
                </a:solidFill>
                <a:latin typeface="Times New Roman" panose="02020603050405020304" pitchFamily="18" charset="0"/>
                <a:cs typeface="Times New Roman" panose="02020603050405020304" pitchFamily="18" charset="0"/>
              </a:rPr>
              <a:t>.</a:t>
            </a:r>
            <a:endParaRPr lang="cs-CZ" dirty="0" smtClean="0">
              <a:solidFill>
                <a:srgbClr val="253747"/>
              </a:solidFill>
              <a:effectLst>
                <a:outerShdw blurRad="38100" dist="38100" dir="2700000" algn="tl">
                  <a:srgbClr val="000000"/>
                </a:outerShdw>
              </a:effectLst>
              <a:latin typeface="Times New Roman" pitchFamily="18" charset="0"/>
              <a:cs typeface="Times New Roman" pitchFamily="18" charset="0"/>
            </a:endParaRPr>
          </a:p>
          <a:p>
            <a:pPr>
              <a:lnSpc>
                <a:spcPct val="110000"/>
              </a:lnSpc>
              <a:spcBef>
                <a:spcPts val="1200"/>
              </a:spcBef>
              <a:spcAft>
                <a:spcPts val="1200"/>
              </a:spcAft>
              <a:buNone/>
            </a:pPr>
            <a:endParaRPr lang="cs-CZ" dirty="0" smtClean="0">
              <a:solidFill>
                <a:srgbClr val="253747"/>
              </a:solidFill>
              <a:effectLst>
                <a:outerShdw blurRad="38100" dist="38100" dir="2700000" algn="tl">
                  <a:srgbClr val="000000"/>
                </a:outerShdw>
              </a:effectLst>
              <a:latin typeface="Times New Roman" pitchFamily="18" charset="0"/>
              <a:cs typeface="Times New Roman" pitchFamily="18" charset="0"/>
            </a:endParaRPr>
          </a:p>
          <a:p>
            <a:pPr>
              <a:lnSpc>
                <a:spcPct val="110000"/>
              </a:lnSpc>
              <a:spcBef>
                <a:spcPts val="1200"/>
              </a:spcBef>
              <a:spcAft>
                <a:spcPts val="1200"/>
              </a:spcAft>
              <a:buNone/>
            </a:pPr>
            <a:endParaRPr lang="cs-CZ" dirty="0" smtClean="0">
              <a:solidFill>
                <a:srgbClr val="253747"/>
              </a:solidFill>
              <a:effectLst>
                <a:outerShdw blurRad="38100" dist="38100" dir="2700000" algn="tl">
                  <a:srgbClr val="000000"/>
                </a:outerShdw>
              </a:effectLst>
              <a:latin typeface="Times New Roman" pitchFamily="18" charset="0"/>
              <a:cs typeface="Times New Roman" pitchFamily="18" charset="0"/>
            </a:endParaRPr>
          </a:p>
          <a:p>
            <a:pPr>
              <a:lnSpc>
                <a:spcPct val="110000"/>
              </a:lnSpc>
              <a:spcBef>
                <a:spcPts val="1200"/>
              </a:spcBef>
              <a:spcAft>
                <a:spcPts val="1200"/>
              </a:spcAft>
              <a:buNone/>
            </a:pPr>
            <a:r>
              <a:rPr lang="cs-CZ" dirty="0" smtClean="0">
                <a:solidFill>
                  <a:srgbClr val="253747"/>
                </a:solidFill>
                <a:latin typeface="Times New Roman" pitchFamily="18" charset="0"/>
                <a:cs typeface="Times New Roman" pitchFamily="18" charset="0"/>
              </a:rPr>
              <a:t>	</a:t>
            </a:r>
            <a:r>
              <a:rPr lang="cs-CZ" i="1" dirty="0" smtClean="0">
                <a:solidFill>
                  <a:srgbClr val="253747"/>
                </a:solidFill>
                <a:latin typeface="Times New Roman" pitchFamily="18" charset="0"/>
                <a:cs typeface="Times New Roman" pitchFamily="18" charset="0"/>
              </a:rPr>
              <a:t>Q</a:t>
            </a:r>
            <a:r>
              <a:rPr lang="cs-CZ" i="1" baseline="-25000" dirty="0" smtClean="0">
                <a:solidFill>
                  <a:srgbClr val="253747"/>
                </a:solidFill>
                <a:latin typeface="Times New Roman" pitchFamily="18" charset="0"/>
                <a:cs typeface="Times New Roman" pitchFamily="18" charset="0"/>
              </a:rPr>
              <a:t>P</a:t>
            </a:r>
            <a:r>
              <a:rPr lang="cs-CZ" i="1" dirty="0" smtClean="0">
                <a:solidFill>
                  <a:srgbClr val="253747"/>
                </a:solidFill>
                <a:latin typeface="Times New Roman" pitchFamily="18" charset="0"/>
                <a:cs typeface="Times New Roman" pitchFamily="18" charset="0"/>
              </a:rPr>
              <a:t>	</a:t>
            </a:r>
            <a:r>
              <a:rPr lang="cs-CZ" i="1" dirty="0" err="1" smtClean="0">
                <a:solidFill>
                  <a:srgbClr val="253747"/>
                </a:solidFill>
                <a:latin typeface="Times New Roman" pitchFamily="18" charset="0"/>
                <a:cs typeface="Times New Roman" pitchFamily="18" charset="0"/>
              </a:rPr>
              <a:t>production</a:t>
            </a:r>
            <a:r>
              <a:rPr lang="cs-CZ" i="1" dirty="0" smtClean="0">
                <a:solidFill>
                  <a:srgbClr val="253747"/>
                </a:solidFill>
                <a:latin typeface="Times New Roman" pitchFamily="18" charset="0"/>
                <a:cs typeface="Times New Roman" pitchFamily="18" charset="0"/>
              </a:rPr>
              <a:t> </a:t>
            </a:r>
            <a:r>
              <a:rPr lang="cs-CZ" i="1" dirty="0" err="1" smtClean="0">
                <a:solidFill>
                  <a:srgbClr val="253747"/>
                </a:solidFill>
                <a:latin typeface="Times New Roman" pitchFamily="18" charset="0"/>
                <a:cs typeface="Times New Roman" pitchFamily="18" charset="0"/>
              </a:rPr>
              <a:t>capacity</a:t>
            </a:r>
            <a:r>
              <a:rPr lang="cs-CZ" i="1" dirty="0" smtClean="0">
                <a:solidFill>
                  <a:srgbClr val="253747"/>
                </a:solidFill>
                <a:latin typeface="Times New Roman" pitchFamily="18" charset="0"/>
                <a:cs typeface="Times New Roman" pitchFamily="18" charset="0"/>
              </a:rPr>
              <a:t> in natural </a:t>
            </a:r>
            <a:r>
              <a:rPr lang="cs-CZ" i="1" dirty="0" err="1" smtClean="0">
                <a:solidFill>
                  <a:srgbClr val="253747"/>
                </a:solidFill>
                <a:latin typeface="Times New Roman" pitchFamily="18" charset="0"/>
                <a:cs typeface="Times New Roman" pitchFamily="18" charset="0"/>
              </a:rPr>
              <a:t>units</a:t>
            </a:r>
            <a:endParaRPr lang="en-US" i="1" dirty="0" smtClean="0">
              <a:solidFill>
                <a:srgbClr val="253747"/>
              </a:solidFill>
              <a:latin typeface="Times New Roman" pitchFamily="18" charset="0"/>
              <a:cs typeface="Times New Roman" pitchFamily="18" charset="0"/>
            </a:endParaRPr>
          </a:p>
          <a:p>
            <a:pPr>
              <a:lnSpc>
                <a:spcPct val="110000"/>
              </a:lnSpc>
              <a:spcBef>
                <a:spcPts val="1200"/>
              </a:spcBef>
              <a:spcAft>
                <a:spcPts val="1200"/>
              </a:spcAft>
              <a:buNone/>
            </a:pPr>
            <a:r>
              <a:rPr lang="cs-CZ" i="1" dirty="0" smtClean="0">
                <a:solidFill>
                  <a:srgbClr val="253747"/>
                </a:solidFill>
                <a:latin typeface="Times New Roman" pitchFamily="18" charset="0"/>
                <a:cs typeface="Times New Roman" pitchFamily="18" charset="0"/>
              </a:rPr>
              <a:t>	T</a:t>
            </a:r>
            <a:r>
              <a:rPr lang="cs-CZ" i="1" baseline="-25000" dirty="0" smtClean="0">
                <a:solidFill>
                  <a:srgbClr val="253747"/>
                </a:solidFill>
                <a:latin typeface="Times New Roman" pitchFamily="18" charset="0"/>
                <a:cs typeface="Times New Roman" pitchFamily="18" charset="0"/>
              </a:rPr>
              <a:t>PP</a:t>
            </a:r>
            <a:r>
              <a:rPr lang="cs-CZ" i="1" dirty="0" smtClean="0">
                <a:solidFill>
                  <a:srgbClr val="253747"/>
                </a:solidFill>
                <a:latin typeface="Times New Roman" pitchFamily="18" charset="0"/>
                <a:cs typeface="Times New Roman" pitchFamily="18" charset="0"/>
              </a:rPr>
              <a:t>	</a:t>
            </a:r>
            <a:r>
              <a:rPr lang="cs-CZ" i="1" dirty="0" err="1" smtClean="0">
                <a:solidFill>
                  <a:srgbClr val="253747"/>
                </a:solidFill>
                <a:latin typeface="Times New Roman" pitchFamily="18" charset="0"/>
                <a:cs typeface="Times New Roman" pitchFamily="18" charset="0"/>
              </a:rPr>
              <a:t>productive</a:t>
            </a:r>
            <a:r>
              <a:rPr lang="cs-CZ" i="1" dirty="0" smtClean="0">
                <a:solidFill>
                  <a:srgbClr val="253747"/>
                </a:solidFill>
                <a:latin typeface="Times New Roman" pitchFamily="18" charset="0"/>
                <a:cs typeface="Times New Roman" pitchFamily="18" charset="0"/>
              </a:rPr>
              <a:t> (</a:t>
            </a:r>
            <a:r>
              <a:rPr lang="cs-CZ" i="1" dirty="0" err="1" smtClean="0">
                <a:solidFill>
                  <a:srgbClr val="253747"/>
                </a:solidFill>
                <a:latin typeface="Times New Roman" pitchFamily="18" charset="0"/>
                <a:cs typeface="Times New Roman" pitchFamily="18" charset="0"/>
              </a:rPr>
              <a:t>usable</a:t>
            </a:r>
            <a:r>
              <a:rPr lang="cs-CZ" i="1" dirty="0" smtClean="0">
                <a:solidFill>
                  <a:srgbClr val="253747"/>
                </a:solidFill>
                <a:latin typeface="Times New Roman" pitchFamily="18" charset="0"/>
                <a:cs typeface="Times New Roman" pitchFamily="18" charset="0"/>
              </a:rPr>
              <a:t>) </a:t>
            </a:r>
            <a:r>
              <a:rPr lang="cs-CZ" i="1" dirty="0" err="1" smtClean="0">
                <a:solidFill>
                  <a:srgbClr val="253747"/>
                </a:solidFill>
                <a:latin typeface="Times New Roman" pitchFamily="18" charset="0"/>
                <a:cs typeface="Times New Roman" pitchFamily="18" charset="0"/>
              </a:rPr>
              <a:t>time</a:t>
            </a:r>
            <a:r>
              <a:rPr lang="cs-CZ" i="1" dirty="0" smtClean="0">
                <a:solidFill>
                  <a:srgbClr val="253747"/>
                </a:solidFill>
                <a:latin typeface="Times New Roman" pitchFamily="18" charset="0"/>
                <a:cs typeface="Times New Roman" pitchFamily="18" charset="0"/>
              </a:rPr>
              <a:t> </a:t>
            </a:r>
            <a:r>
              <a:rPr lang="cs-CZ" i="1" dirty="0" err="1" smtClean="0">
                <a:solidFill>
                  <a:srgbClr val="253747"/>
                </a:solidFill>
                <a:latin typeface="Times New Roman" pitchFamily="18" charset="0"/>
                <a:cs typeface="Times New Roman" pitchFamily="18" charset="0"/>
              </a:rPr>
              <a:t>fund</a:t>
            </a:r>
            <a:endParaRPr lang="cs-CZ" i="1" dirty="0">
              <a:solidFill>
                <a:srgbClr val="253747"/>
              </a:solidFill>
              <a:latin typeface="Times New Roman" pitchFamily="18" charset="0"/>
              <a:cs typeface="Times New Roman" pitchFamily="18" charset="0"/>
            </a:endParaRPr>
          </a:p>
          <a:p>
            <a:pPr>
              <a:lnSpc>
                <a:spcPct val="110000"/>
              </a:lnSpc>
              <a:spcBef>
                <a:spcPts val="1200"/>
              </a:spcBef>
              <a:spcAft>
                <a:spcPts val="1200"/>
              </a:spcAft>
              <a:buNone/>
            </a:pPr>
            <a:r>
              <a:rPr lang="cs-CZ" i="1" dirty="0" smtClean="0">
                <a:solidFill>
                  <a:srgbClr val="253747"/>
                </a:solidFill>
                <a:latin typeface="Times New Roman" pitchFamily="18" charset="0"/>
                <a:cs typeface="Times New Roman" pitchFamily="18" charset="0"/>
              </a:rPr>
              <a:t>	V</a:t>
            </a:r>
            <a:r>
              <a:rPr lang="cs-CZ" i="1" baseline="-25000" dirty="0" smtClean="0">
                <a:solidFill>
                  <a:srgbClr val="253747"/>
                </a:solidFill>
                <a:latin typeface="Times New Roman" pitchFamily="18" charset="0"/>
                <a:cs typeface="Times New Roman" pitchFamily="18" charset="0"/>
              </a:rPr>
              <a:t>P</a:t>
            </a:r>
            <a:r>
              <a:rPr lang="cs-CZ" i="1" dirty="0" smtClean="0">
                <a:solidFill>
                  <a:srgbClr val="253747"/>
                </a:solidFill>
                <a:latin typeface="Times New Roman" pitchFamily="18" charset="0"/>
                <a:cs typeface="Times New Roman" pitchFamily="18" charset="0"/>
              </a:rPr>
              <a:t>	output (</a:t>
            </a:r>
            <a:r>
              <a:rPr lang="cs-CZ" i="1" dirty="0" err="1" smtClean="0">
                <a:solidFill>
                  <a:srgbClr val="253747"/>
                </a:solidFill>
                <a:latin typeface="Times New Roman" pitchFamily="18" charset="0"/>
                <a:cs typeface="Times New Roman" pitchFamily="18" charset="0"/>
              </a:rPr>
              <a:t>operation</a:t>
            </a:r>
            <a:r>
              <a:rPr lang="cs-CZ" i="1" dirty="0" smtClean="0">
                <a:solidFill>
                  <a:srgbClr val="253747"/>
                </a:solidFill>
                <a:latin typeface="Times New Roman" pitchFamily="18" charset="0"/>
                <a:cs typeface="Times New Roman" pitchFamily="18" charset="0"/>
              </a:rPr>
              <a:t>) in natural </a:t>
            </a:r>
            <a:r>
              <a:rPr lang="cs-CZ" i="1" dirty="0" err="1" smtClean="0">
                <a:solidFill>
                  <a:srgbClr val="253747"/>
                </a:solidFill>
                <a:latin typeface="Times New Roman" pitchFamily="18" charset="0"/>
                <a:cs typeface="Times New Roman" pitchFamily="18" charset="0"/>
              </a:rPr>
              <a:t>units</a:t>
            </a:r>
            <a:endParaRPr lang="en-US" i="1" dirty="0" smtClean="0">
              <a:solidFill>
                <a:srgbClr val="253747"/>
              </a:solidFill>
              <a:latin typeface="Times New Roman" pitchFamily="18" charset="0"/>
              <a:cs typeface="Times New Roman" pitchFamily="18" charset="0"/>
            </a:endParaRPr>
          </a:p>
        </p:txBody>
      </p:sp>
      <p:graphicFrame>
        <p:nvGraphicFramePr>
          <p:cNvPr id="12290" name="Object 3"/>
          <p:cNvGraphicFramePr>
            <a:graphicFrameLocks noChangeAspect="1"/>
          </p:cNvGraphicFramePr>
          <p:nvPr>
            <p:extLst/>
          </p:nvPr>
        </p:nvGraphicFramePr>
        <p:xfrm>
          <a:off x="2279576" y="2996953"/>
          <a:ext cx="1465262" cy="465137"/>
        </p:xfrm>
        <a:graphic>
          <a:graphicData uri="http://schemas.openxmlformats.org/presentationml/2006/ole">
            <mc:AlternateContent xmlns:mc="http://schemas.openxmlformats.org/markup-compatibility/2006">
              <mc:Choice xmlns:v="urn:schemas-microsoft-com:vml" Requires="v">
                <p:oleObj spid="_x0000_s2068" name="Rovnice" r:id="rId3" imgW="698400" imgH="228600" progId="Equation.3">
                  <p:embed/>
                </p:oleObj>
              </mc:Choice>
              <mc:Fallback>
                <p:oleObj name="Rovnice" r:id="rId3" imgW="698400" imgH="228600" progId="Equation.3">
                  <p:embed/>
                  <p:pic>
                    <p:nvPicPr>
                      <p:cNvPr id="1229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9576" y="2996953"/>
                        <a:ext cx="1465262" cy="465137"/>
                      </a:xfrm>
                      <a:prstGeom prst="rect">
                        <a:avLst/>
                      </a:prstGeom>
                      <a:solidFill>
                        <a:schemeClr val="bg2"/>
                      </a:solidFill>
                      <a:ln>
                        <a:noFill/>
                      </a:ln>
                      <a:effectLst/>
                      <a:extLst/>
                    </p:spPr>
                  </p:pic>
                </p:oleObj>
              </mc:Fallback>
            </mc:AlternateContent>
          </a:graphicData>
        </a:graphic>
      </p:graphicFrame>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8</a:t>
            </a:fld>
            <a:endParaRPr lang="en-US"/>
          </a:p>
        </p:txBody>
      </p:sp>
    </p:spTree>
    <p:extLst>
      <p:ext uri="{BB962C8B-B14F-4D97-AF65-F5344CB8AC3E}">
        <p14:creationId xmlns:p14="http://schemas.microsoft.com/office/powerpoint/2010/main" val="24672296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Nadpis 1"/>
          <p:cNvSpPr>
            <a:spLocks noGrp="1"/>
          </p:cNvSpPr>
          <p:nvPr>
            <p:ph type="title"/>
          </p:nvPr>
        </p:nvSpPr>
        <p:spPr/>
        <p:txBody>
          <a:bodyPr/>
          <a:lstStyle/>
          <a:p>
            <a:pPr>
              <a:defRPr/>
            </a:pPr>
            <a:r>
              <a:rPr lang="cs-CZ" b="1" i="1" dirty="0" err="1" smtClean="0">
                <a:solidFill>
                  <a:srgbClr val="253747"/>
                </a:solidFill>
                <a:latin typeface="Times New Roman" pitchFamily="18" charset="0"/>
                <a:cs typeface="Times New Roman" pitchFamily="18" charset="0"/>
              </a:rPr>
              <a:t>Production</a:t>
            </a:r>
            <a:r>
              <a:rPr lang="cs-CZ" b="1" i="1" dirty="0" smtClean="0">
                <a:solidFill>
                  <a:srgbClr val="253747"/>
                </a:solidFill>
                <a:latin typeface="Times New Roman" pitchFamily="18" charset="0"/>
                <a:cs typeface="Times New Roman" pitchFamily="18" charset="0"/>
              </a:rPr>
              <a:t> </a:t>
            </a:r>
            <a:r>
              <a:rPr lang="cs-CZ" b="1" i="1" dirty="0" err="1" smtClean="0">
                <a:solidFill>
                  <a:srgbClr val="253747"/>
                </a:solidFill>
                <a:latin typeface="Times New Roman" pitchFamily="18" charset="0"/>
                <a:cs typeface="Times New Roman" pitchFamily="18" charset="0"/>
              </a:rPr>
              <a:t>capacity</a:t>
            </a:r>
            <a:endParaRPr lang="en-US" b="1" i="1" dirty="0" smtClean="0">
              <a:solidFill>
                <a:srgbClr val="253747"/>
              </a:solidFill>
              <a:latin typeface="Times New Roman" pitchFamily="18" charset="0"/>
              <a:cs typeface="Times New Roman" pitchFamily="18" charset="0"/>
            </a:endParaRPr>
          </a:p>
        </p:txBody>
      </p:sp>
      <p:sp>
        <p:nvSpPr>
          <p:cNvPr id="3" name="Zástupný symbol pro obsah 2"/>
          <p:cNvSpPr>
            <a:spLocks noGrp="1"/>
          </p:cNvSpPr>
          <p:nvPr>
            <p:ph idx="1"/>
          </p:nvPr>
        </p:nvSpPr>
        <p:spPr/>
        <p:txBody>
          <a:bodyPr/>
          <a:lstStyle/>
          <a:p>
            <a:pPr marL="0" indent="0">
              <a:buNone/>
              <a:defRPr/>
            </a:pPr>
            <a:endParaRPr lang="cs-CZ"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indent="0">
              <a:buNone/>
              <a:defRPr/>
            </a:pPr>
            <a:endParaRPr lang="cs-CZ" dirty="0">
              <a:effectLst>
                <a:outerShdw blurRad="38100" dist="38100" dir="2700000" algn="tl">
                  <a:srgbClr val="000000">
                    <a:alpha val="43137"/>
                  </a:srgbClr>
                </a:outerShdw>
              </a:effectLst>
              <a:latin typeface="Times New Roman" pitchFamily="18" charset="0"/>
              <a:cs typeface="Times New Roman" pitchFamily="18" charset="0"/>
            </a:endParaRPr>
          </a:p>
          <a:p>
            <a:pPr marL="0" indent="0">
              <a:buNone/>
              <a:defRPr/>
            </a:pPr>
            <a:endParaRPr lang="cs-CZ" dirty="0" smtClean="0">
              <a:effectLst>
                <a:outerShdw blurRad="38100" dist="38100" dir="2700000" algn="tl">
                  <a:srgbClr val="000000">
                    <a:alpha val="43137"/>
                  </a:srgbClr>
                </a:outerShdw>
              </a:effectLst>
              <a:latin typeface="Times New Roman" pitchFamily="18" charset="0"/>
              <a:cs typeface="Times New Roman" pitchFamily="18" charset="0"/>
            </a:endParaRPr>
          </a:p>
          <a:p>
            <a:pPr marL="0" indent="0">
              <a:tabLst>
                <a:tab pos="538163" algn="l"/>
              </a:tabLst>
              <a:defRPr/>
            </a:pPr>
            <a:r>
              <a:rPr lang="cs-CZ" dirty="0">
                <a:effectLst>
                  <a:outerShdw blurRad="38100" dist="38100" dir="2700000" algn="tl">
                    <a:srgbClr val="000000">
                      <a:alpha val="43137"/>
                    </a:srgbClr>
                  </a:outerShdw>
                </a:effectLst>
                <a:latin typeface="Times New Roman" pitchFamily="18" charset="0"/>
                <a:cs typeface="Times New Roman" pitchFamily="18" charset="0"/>
              </a:rPr>
              <a:t> </a:t>
            </a:r>
            <a:r>
              <a:rPr lang="cs-CZ" dirty="0" smtClean="0">
                <a:effectLst>
                  <a:outerShdw blurRad="38100" dist="38100" dir="2700000" algn="tl">
                    <a:srgbClr val="000000">
                      <a:alpha val="43137"/>
                    </a:srgbClr>
                  </a:outerShdw>
                </a:effectLst>
                <a:latin typeface="Times New Roman" pitchFamily="18" charset="0"/>
                <a:cs typeface="Times New Roman" pitchFamily="18" charset="0"/>
              </a:rPr>
              <a:t>  </a:t>
            </a:r>
            <a:r>
              <a:rPr lang="cs-CZ" dirty="0" smtClean="0">
                <a:solidFill>
                  <a:srgbClr val="253747"/>
                </a:solidFill>
                <a:latin typeface="Times New Roman" pitchFamily="18" charset="0"/>
                <a:cs typeface="Times New Roman" pitchFamily="18" charset="0"/>
              </a:rPr>
              <a:t>M – </a:t>
            </a:r>
            <a:r>
              <a:rPr lang="cs-CZ" dirty="0" err="1" smtClean="0">
                <a:solidFill>
                  <a:srgbClr val="253747"/>
                </a:solidFill>
                <a:latin typeface="Times New Roman" pitchFamily="18" charset="0"/>
                <a:cs typeface="Times New Roman" pitchFamily="18" charset="0"/>
              </a:rPr>
              <a:t>total</a:t>
            </a:r>
            <a:r>
              <a:rPr lang="cs-CZ" dirty="0" smtClean="0">
                <a:solidFill>
                  <a:srgbClr val="253747"/>
                </a:solidFill>
                <a:latin typeface="Times New Roman" pitchFamily="18" charset="0"/>
                <a:cs typeface="Times New Roman" pitchFamily="18" charset="0"/>
              </a:rPr>
              <a:t> area </a:t>
            </a:r>
            <a:r>
              <a:rPr lang="cs-CZ" dirty="0" err="1" smtClean="0">
                <a:solidFill>
                  <a:srgbClr val="253747"/>
                </a:solidFill>
                <a:latin typeface="Times New Roman" pitchFamily="18" charset="0"/>
                <a:cs typeface="Times New Roman" pitchFamily="18" charset="0"/>
              </a:rPr>
              <a:t>of</a:t>
            </a:r>
            <a:r>
              <a:rPr lang="cs-CZ" dirty="0" smtClean="0">
                <a:solidFill>
                  <a:srgbClr val="253747"/>
                </a:solidFill>
                <a:latin typeface="Times New Roman" pitchFamily="18" charset="0"/>
                <a:cs typeface="Times New Roman" pitchFamily="18" charset="0"/>
              </a:rPr>
              <a:t> </a:t>
            </a:r>
            <a:r>
              <a:rPr lang="cs-CZ" dirty="0" err="1" smtClean="0">
                <a:solidFill>
                  <a:srgbClr val="253747"/>
                </a:solidFill>
                <a:latin typeface="Times New Roman" pitchFamily="18" charset="0"/>
                <a:cs typeface="Times New Roman" pitchFamily="18" charset="0"/>
              </a:rPr>
              <a:t>workplace</a:t>
            </a:r>
            <a:endParaRPr lang="cs-CZ" dirty="0" smtClean="0">
              <a:solidFill>
                <a:srgbClr val="253747"/>
              </a:solidFill>
              <a:latin typeface="Times New Roman" pitchFamily="18" charset="0"/>
              <a:cs typeface="Times New Roman" pitchFamily="18" charset="0"/>
            </a:endParaRPr>
          </a:p>
          <a:p>
            <a:pPr marL="0" indent="0">
              <a:tabLst>
                <a:tab pos="538163" algn="l"/>
              </a:tabLst>
              <a:defRPr/>
            </a:pPr>
            <a:r>
              <a:rPr lang="cs-CZ" dirty="0">
                <a:solidFill>
                  <a:srgbClr val="253747"/>
                </a:solidFill>
                <a:latin typeface="Times New Roman" pitchFamily="18" charset="0"/>
                <a:cs typeface="Times New Roman" pitchFamily="18" charset="0"/>
              </a:rPr>
              <a:t> </a:t>
            </a:r>
            <a:r>
              <a:rPr lang="cs-CZ" dirty="0" smtClean="0">
                <a:solidFill>
                  <a:srgbClr val="253747"/>
                </a:solidFill>
                <a:latin typeface="Times New Roman" pitchFamily="18" charset="0"/>
                <a:cs typeface="Times New Roman" pitchFamily="18" charset="0"/>
              </a:rPr>
              <a:t>  m – </a:t>
            </a:r>
            <a:r>
              <a:rPr lang="cs-CZ" dirty="0" err="1" smtClean="0">
                <a:solidFill>
                  <a:srgbClr val="253747"/>
                </a:solidFill>
                <a:latin typeface="Times New Roman" pitchFamily="18" charset="0"/>
                <a:cs typeface="Times New Roman" pitchFamily="18" charset="0"/>
              </a:rPr>
              <a:t>workplace</a:t>
            </a:r>
            <a:r>
              <a:rPr lang="cs-CZ" dirty="0" smtClean="0">
                <a:solidFill>
                  <a:srgbClr val="253747"/>
                </a:solidFill>
                <a:latin typeface="Times New Roman" pitchFamily="18" charset="0"/>
                <a:cs typeface="Times New Roman" pitchFamily="18" charset="0"/>
              </a:rPr>
              <a:t> </a:t>
            </a:r>
            <a:r>
              <a:rPr lang="cs-CZ" dirty="0" err="1" smtClean="0">
                <a:solidFill>
                  <a:srgbClr val="253747"/>
                </a:solidFill>
                <a:latin typeface="Times New Roman" pitchFamily="18" charset="0"/>
                <a:cs typeface="Times New Roman" pitchFamily="18" charset="0"/>
              </a:rPr>
              <a:t>of</a:t>
            </a:r>
            <a:r>
              <a:rPr lang="cs-CZ" dirty="0" smtClean="0">
                <a:solidFill>
                  <a:srgbClr val="253747"/>
                </a:solidFill>
                <a:latin typeface="Times New Roman" pitchFamily="18" charset="0"/>
                <a:cs typeface="Times New Roman" pitchFamily="18" charset="0"/>
              </a:rPr>
              <a:t> </a:t>
            </a:r>
            <a:r>
              <a:rPr lang="cs-CZ" dirty="0" err="1" smtClean="0">
                <a:solidFill>
                  <a:srgbClr val="253747"/>
                </a:solidFill>
                <a:latin typeface="Times New Roman" pitchFamily="18" charset="0"/>
                <a:cs typeface="Times New Roman" pitchFamily="18" charset="0"/>
              </a:rPr>
              <a:t>one</a:t>
            </a:r>
            <a:r>
              <a:rPr lang="cs-CZ" dirty="0" smtClean="0">
                <a:solidFill>
                  <a:srgbClr val="253747"/>
                </a:solidFill>
                <a:latin typeface="Times New Roman" pitchFamily="18" charset="0"/>
                <a:cs typeface="Times New Roman" pitchFamily="18" charset="0"/>
              </a:rPr>
              <a:t> </a:t>
            </a:r>
            <a:r>
              <a:rPr lang="cs-CZ" dirty="0" err="1" smtClean="0">
                <a:solidFill>
                  <a:srgbClr val="253747"/>
                </a:solidFill>
                <a:latin typeface="Times New Roman" pitchFamily="18" charset="0"/>
                <a:cs typeface="Times New Roman" pitchFamily="18" charset="0"/>
              </a:rPr>
              <a:t>production</a:t>
            </a:r>
            <a:r>
              <a:rPr lang="cs-CZ" dirty="0" smtClean="0">
                <a:solidFill>
                  <a:srgbClr val="253747"/>
                </a:solidFill>
                <a:latin typeface="Times New Roman" pitchFamily="18" charset="0"/>
                <a:cs typeface="Times New Roman" pitchFamily="18" charset="0"/>
              </a:rPr>
              <a:t> unit</a:t>
            </a:r>
          </a:p>
          <a:p>
            <a:pPr marL="0" indent="0">
              <a:tabLst>
                <a:tab pos="538163" algn="l"/>
              </a:tabLst>
              <a:defRPr/>
            </a:pPr>
            <a:r>
              <a:rPr lang="cs-CZ" dirty="0">
                <a:solidFill>
                  <a:srgbClr val="253747"/>
                </a:solidFill>
                <a:latin typeface="Times New Roman" panose="02020603050405020304" pitchFamily="18" charset="0"/>
                <a:cs typeface="Times New Roman" pitchFamily="18" charset="0"/>
              </a:rPr>
              <a:t> </a:t>
            </a:r>
            <a:r>
              <a:rPr lang="cs-CZ" dirty="0" smtClean="0">
                <a:solidFill>
                  <a:srgbClr val="253747"/>
                </a:solidFill>
                <a:latin typeface="Times New Roman" pitchFamily="18" charset="0"/>
                <a:cs typeface="Times New Roman" pitchFamily="18" charset="0"/>
              </a:rPr>
              <a:t>  </a:t>
            </a:r>
            <a:r>
              <a:rPr lang="cs-CZ" dirty="0" err="1" smtClean="0">
                <a:solidFill>
                  <a:srgbClr val="253747"/>
                </a:solidFill>
                <a:latin typeface="Times New Roman" pitchFamily="18" charset="0"/>
                <a:cs typeface="Times New Roman" pitchFamily="18" charset="0"/>
              </a:rPr>
              <a:t>t</a:t>
            </a:r>
            <a:r>
              <a:rPr lang="cs-CZ" sz="1600" dirty="0" err="1" smtClean="0">
                <a:solidFill>
                  <a:srgbClr val="253747"/>
                </a:solidFill>
                <a:latin typeface="Times New Roman" pitchFamily="18" charset="0"/>
                <a:cs typeface="Times New Roman" pitchFamily="18" charset="0"/>
              </a:rPr>
              <a:t>K</a:t>
            </a:r>
            <a:r>
              <a:rPr lang="cs-CZ" sz="1600" dirty="0" smtClean="0">
                <a:solidFill>
                  <a:srgbClr val="253747"/>
                </a:solidFill>
                <a:latin typeface="Times New Roman" pitchFamily="18" charset="0"/>
                <a:cs typeface="Times New Roman" pitchFamily="18" charset="0"/>
              </a:rPr>
              <a:t> </a:t>
            </a:r>
            <a:r>
              <a:rPr lang="cs-CZ" dirty="0" smtClean="0">
                <a:solidFill>
                  <a:srgbClr val="253747"/>
                </a:solidFill>
                <a:latin typeface="Times New Roman" pitchFamily="18" charset="0"/>
                <a:cs typeface="Times New Roman" pitchFamily="18" charset="0"/>
              </a:rPr>
              <a:t>- </a:t>
            </a:r>
            <a:r>
              <a:rPr lang="cs-CZ" dirty="0">
                <a:solidFill>
                  <a:srgbClr val="253747"/>
                </a:solidFill>
                <a:latin typeface="Times New Roman" panose="02020603050405020304" pitchFamily="18" charset="0"/>
                <a:cs typeface="Times New Roman" panose="02020603050405020304" pitchFamily="18" charset="0"/>
              </a:rPr>
              <a:t>s</a:t>
            </a:r>
            <a:r>
              <a:rPr lang="cs-CZ" dirty="0" smtClean="0">
                <a:solidFill>
                  <a:srgbClr val="253747"/>
                </a:solidFill>
                <a:latin typeface="Times New Roman" panose="02020603050405020304" pitchFamily="18" charset="0"/>
                <a:cs typeface="Times New Roman" panose="02020603050405020304" pitchFamily="18" charset="0"/>
              </a:rPr>
              <a:t>tandard </a:t>
            </a:r>
            <a:r>
              <a:rPr lang="cs-CZ" dirty="0" err="1">
                <a:solidFill>
                  <a:srgbClr val="253747"/>
                </a:solidFill>
                <a:latin typeface="Times New Roman" panose="02020603050405020304" pitchFamily="18" charset="0"/>
                <a:cs typeface="Times New Roman" panose="02020603050405020304" pitchFamily="18" charset="0"/>
              </a:rPr>
              <a:t>laboriousness</a:t>
            </a:r>
            <a:r>
              <a:rPr lang="cs-CZ" dirty="0">
                <a:solidFill>
                  <a:srgbClr val="253747"/>
                </a:solidFill>
                <a:latin typeface="Times New Roman" panose="02020603050405020304" pitchFamily="18" charset="0"/>
                <a:cs typeface="Times New Roman" panose="02020603050405020304" pitchFamily="18" charset="0"/>
              </a:rPr>
              <a:t> </a:t>
            </a:r>
            <a:r>
              <a:rPr lang="cs-CZ" dirty="0" err="1">
                <a:solidFill>
                  <a:srgbClr val="253747"/>
                </a:solidFill>
                <a:latin typeface="Times New Roman" panose="02020603050405020304" pitchFamily="18" charset="0"/>
                <a:cs typeface="Times New Roman" panose="02020603050405020304" pitchFamily="18" charset="0"/>
              </a:rPr>
              <a:t>of</a:t>
            </a:r>
            <a:r>
              <a:rPr lang="cs-CZ" dirty="0">
                <a:solidFill>
                  <a:srgbClr val="253747"/>
                </a:solidFill>
                <a:latin typeface="Times New Roman" panose="02020603050405020304" pitchFamily="18" charset="0"/>
                <a:cs typeface="Times New Roman" panose="02020603050405020304" pitchFamily="18" charset="0"/>
              </a:rPr>
              <a:t> </a:t>
            </a:r>
            <a:r>
              <a:rPr lang="cs-CZ" dirty="0" err="1">
                <a:solidFill>
                  <a:srgbClr val="253747"/>
                </a:solidFill>
                <a:latin typeface="Times New Roman" panose="02020603050405020304" pitchFamily="18" charset="0"/>
                <a:cs typeface="Times New Roman" panose="02020603050405020304" pitchFamily="18" charset="0"/>
              </a:rPr>
              <a:t>one</a:t>
            </a:r>
            <a:r>
              <a:rPr lang="cs-CZ" dirty="0">
                <a:solidFill>
                  <a:srgbClr val="253747"/>
                </a:solidFill>
                <a:latin typeface="Times New Roman" panose="02020603050405020304" pitchFamily="18" charset="0"/>
                <a:cs typeface="Times New Roman" panose="02020603050405020304" pitchFamily="18" charset="0"/>
              </a:rPr>
              <a:t> </a:t>
            </a:r>
            <a:r>
              <a:rPr lang="cs-CZ" dirty="0" err="1" smtClean="0">
                <a:solidFill>
                  <a:srgbClr val="253747"/>
                </a:solidFill>
                <a:latin typeface="Times New Roman" panose="02020603050405020304" pitchFamily="18" charset="0"/>
                <a:cs typeface="Times New Roman" panose="02020603050405020304" pitchFamily="18" charset="0"/>
              </a:rPr>
              <a:t>production</a:t>
            </a:r>
            <a:r>
              <a:rPr lang="cs-CZ" dirty="0" smtClean="0">
                <a:solidFill>
                  <a:srgbClr val="253747"/>
                </a:solidFill>
                <a:latin typeface="Times New Roman" pitchFamily="18" charset="0"/>
                <a:cs typeface="Times New Roman" pitchFamily="18" charset="0"/>
              </a:rPr>
              <a:t> unit</a:t>
            </a:r>
          </a:p>
          <a:p>
            <a:pPr marL="0" indent="0">
              <a:buNone/>
              <a:tabLst>
                <a:tab pos="538163" algn="l"/>
              </a:tabLst>
              <a:defRPr/>
            </a:pPr>
            <a:endParaRPr lang="en-US" dirty="0" smtClean="0">
              <a:solidFill>
                <a:srgbClr val="253747"/>
              </a:solidFill>
              <a:latin typeface="Times New Roman" pitchFamily="18" charset="0"/>
              <a:cs typeface="Times New Roman" pitchFamily="18" charset="0"/>
            </a:endParaRPr>
          </a:p>
          <a:p>
            <a:pPr>
              <a:buFont typeface="Wingdings" pitchFamily="2" charset="2"/>
              <a:buNone/>
              <a:defRPr/>
            </a:pPr>
            <a:endParaRPr lang="en-US" dirty="0"/>
          </a:p>
        </p:txBody>
      </p:sp>
      <p:pic>
        <p:nvPicPr>
          <p:cNvPr id="4" name="Obrázek 3"/>
          <p:cNvPicPr/>
          <p:nvPr/>
        </p:nvPicPr>
        <p:blipFill rotWithShape="1">
          <a:blip r:embed="rId2"/>
          <a:srcRect l="25982" t="71473" r="63914" b="13978"/>
          <a:stretch/>
        </p:blipFill>
        <p:spPr bwMode="auto">
          <a:xfrm>
            <a:off x="4779022" y="1412776"/>
            <a:ext cx="2586053" cy="1721122"/>
          </a:xfrm>
          <a:prstGeom prst="rect">
            <a:avLst/>
          </a:prstGeom>
          <a:ln>
            <a:noFill/>
          </a:ln>
          <a:extLst>
            <a:ext uri="{53640926-AAD7-44D8-BBD7-CCE9431645EC}">
              <a14:shadowObscured xmlns:a14="http://schemas.microsoft.com/office/drawing/2010/main"/>
            </a:ext>
          </a:extLst>
        </p:spPr>
      </p:pic>
      <p:pic>
        <p:nvPicPr>
          <p:cNvPr id="5" name="Obrázek 4"/>
          <p:cNvPicPr/>
          <p:nvPr/>
        </p:nvPicPr>
        <p:blipFill rotWithShape="1">
          <a:blip r:embed="rId3"/>
          <a:srcRect l="26862" t="43972" r="64984" b="46927"/>
          <a:stretch/>
        </p:blipFill>
        <p:spPr bwMode="auto">
          <a:xfrm>
            <a:off x="4795413" y="4761148"/>
            <a:ext cx="2569661" cy="1260140"/>
          </a:xfrm>
          <a:prstGeom prst="rect">
            <a:avLst/>
          </a:prstGeom>
          <a:ln>
            <a:noFill/>
          </a:ln>
          <a:extLst>
            <a:ext uri="{53640926-AAD7-44D8-BBD7-CCE9431645EC}">
              <a14:shadowObscured xmlns:a14="http://schemas.microsoft.com/office/drawing/2010/main"/>
            </a:ext>
          </a:extLst>
        </p:spPr>
      </p:pic>
      <p:sp>
        <p:nvSpPr>
          <p:cNvPr id="2" name="Zástupný symbol pro číslo snímku 1"/>
          <p:cNvSpPr>
            <a:spLocks noGrp="1"/>
          </p:cNvSpPr>
          <p:nvPr>
            <p:ph type="sldNum" sz="quarter" idx="12"/>
          </p:nvPr>
        </p:nvSpPr>
        <p:spPr/>
        <p:txBody>
          <a:bodyPr/>
          <a:lstStyle/>
          <a:p>
            <a:pPr>
              <a:defRPr/>
            </a:pPr>
            <a:fld id="{D43E732F-371B-4F57-9103-FCFBC3EDB84F}" type="slidenum">
              <a:rPr lang="en-US" smtClean="0"/>
              <a:pPr>
                <a:defRPr/>
              </a:pPr>
              <a:t>9</a:t>
            </a:fld>
            <a:endParaRPr lang="en-US"/>
          </a:p>
        </p:txBody>
      </p:sp>
    </p:spTree>
    <p:extLst>
      <p:ext uri="{BB962C8B-B14F-4D97-AF65-F5344CB8AC3E}">
        <p14:creationId xmlns:p14="http://schemas.microsoft.com/office/powerpoint/2010/main" val="1402954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Stébla">
  <a:themeElements>
    <a:clrScheme name="Stébl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tébl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tébl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159</TotalTime>
  <Words>995</Words>
  <Application>Microsoft Office PowerPoint</Application>
  <PresentationFormat>Širokoúhlá obrazovka</PresentationFormat>
  <Paragraphs>104</Paragraphs>
  <Slides>21</Slides>
  <Notes>9</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2</vt:i4>
      </vt:variant>
      <vt:variant>
        <vt:lpstr>Nadpisy snímků</vt:lpstr>
      </vt:variant>
      <vt:variant>
        <vt:i4>21</vt:i4>
      </vt:variant>
    </vt:vector>
  </HeadingPairs>
  <TitlesOfParts>
    <vt:vector size="30" baseType="lpstr">
      <vt:lpstr>Arial</vt:lpstr>
      <vt:lpstr>Calibri</vt:lpstr>
      <vt:lpstr>Century Gothic</vt:lpstr>
      <vt:lpstr>Times New Roman</vt:lpstr>
      <vt:lpstr>Wingdings</vt:lpstr>
      <vt:lpstr>Wingdings 3</vt:lpstr>
      <vt:lpstr>Stébla</vt:lpstr>
      <vt:lpstr>Rovnice</vt:lpstr>
      <vt:lpstr>Document</vt:lpstr>
      <vt:lpstr>Managing innovation Seminar 7</vt:lpstr>
      <vt:lpstr>Content</vt:lpstr>
      <vt:lpstr>Production capacity</vt:lpstr>
      <vt:lpstr>Time fund</vt:lpstr>
      <vt:lpstr>Time fund</vt:lpstr>
      <vt:lpstr>Time fund</vt:lpstr>
      <vt:lpstr>Time fund chart</vt:lpstr>
      <vt:lpstr>Production capacity</vt:lpstr>
      <vt:lpstr>Production capacity</vt:lpstr>
      <vt:lpstr>Production capacity</vt:lpstr>
      <vt:lpstr>Capacity of production units</vt:lpstr>
      <vt:lpstr>Capacity of production unit: parallel sorting of production aggregates</vt:lpstr>
      <vt:lpstr>Serial sorting of production aggregates</vt:lpstr>
      <vt:lpstr>Combined assembly of production units</vt:lpstr>
      <vt:lpstr>Economic problem: Production process in serially embossed manufacturing units</vt:lpstr>
      <vt:lpstr>Combined assembly of production units</vt:lpstr>
      <vt:lpstr>Economic problem: Production process in serially embossed manufacturing units</vt:lpstr>
      <vt:lpstr>Economic problem: Production process in serially embossed manufacturing units</vt:lpstr>
      <vt:lpstr>Economic problem: Production process in serially embossed manufacturing units</vt:lpstr>
      <vt:lpstr>Economic problem: Production process in serially embossed manufacturing units</vt:lpstr>
      <vt:lpstr>Economic problem: Production process in serially embossed manufacturing units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Rylkova</dc:creator>
  <cp:lastModifiedBy>ryl0001</cp:lastModifiedBy>
  <cp:revision>57</cp:revision>
  <cp:lastPrinted>2021-02-04T07:05:32Z</cp:lastPrinted>
  <dcterms:created xsi:type="dcterms:W3CDTF">2021-01-21T06:09:51Z</dcterms:created>
  <dcterms:modified xsi:type="dcterms:W3CDTF">2021-05-26T09:41:00Z</dcterms:modified>
</cp:coreProperties>
</file>