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4" r:id="rId3"/>
    <p:sldId id="307" r:id="rId4"/>
    <p:sldId id="308" r:id="rId5"/>
    <p:sldId id="309" r:id="rId6"/>
    <p:sldId id="287" r:id="rId7"/>
    <p:sldId id="310" r:id="rId8"/>
    <p:sldId id="311" r:id="rId9"/>
    <p:sldId id="312" r:id="rId10"/>
    <p:sldId id="313" r:id="rId11"/>
    <p:sldId id="314" r:id="rId12"/>
    <p:sldId id="315" r:id="rId13"/>
  </p:sldIdLst>
  <p:sldSz cx="12192000" cy="6858000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92" d="100"/>
          <a:sy n="92" d="100"/>
        </p:scale>
        <p:origin x="77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5BF09-B989-481A-9255-E6A51D3C4848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10EE3C-17B5-4125-94AB-E71173619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869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CCE5B-28D9-4CC1-A152-09933EB816BC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77958"/>
            <a:ext cx="533527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362BB-2170-43E9-8B3B-30D65C07CF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227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871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496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4556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270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49847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973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583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013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774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756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438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687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481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862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51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089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61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Managing</a:t>
            </a:r>
            <a:r>
              <a:rPr lang="cs-CZ" dirty="0" smtClean="0"/>
              <a:t> </a:t>
            </a:r>
            <a:r>
              <a:rPr lang="cs-CZ" dirty="0" err="1" smtClean="0"/>
              <a:t>innovation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800" dirty="0" err="1"/>
              <a:t>S</a:t>
            </a:r>
            <a:r>
              <a:rPr lang="cs-CZ" sz="1800" dirty="0" err="1" smtClean="0"/>
              <a:t>eminar</a:t>
            </a:r>
            <a:r>
              <a:rPr lang="cs-CZ" sz="1800" dirty="0" smtClean="0"/>
              <a:t> 8</a:t>
            </a:r>
            <a:endParaRPr lang="cs-CZ" sz="1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Žaneta </a:t>
            </a:r>
            <a:r>
              <a:rPr lang="cs-CZ" dirty="0" err="1" smtClean="0"/>
              <a:t>Rylková</a:t>
            </a:r>
            <a:r>
              <a:rPr lang="cs-CZ" dirty="0" smtClean="0"/>
              <a:t>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4122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>
          <a:xfrm>
            <a:off x="1870365" y="624110"/>
            <a:ext cx="9634248" cy="1280890"/>
          </a:xfrm>
        </p:spPr>
        <p:txBody>
          <a:bodyPr/>
          <a:lstStyle/>
          <a:p>
            <a:pPr>
              <a:defRPr/>
            </a:pPr>
            <a:r>
              <a:rPr lang="cs-CZ" b="1" i="1" dirty="0" err="1" smtClean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Investment</a:t>
            </a:r>
            <a:r>
              <a:rPr lang="cs-CZ" b="1" i="1" dirty="0" smtClean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spending</a:t>
            </a:r>
            <a:endParaRPr lang="en-US" b="1" i="1" dirty="0" smtClean="0">
              <a:solidFill>
                <a:srgbClr val="25374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27563" y="3649287"/>
            <a:ext cx="10299267" cy="444818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>
              <a:buFont typeface="Wingdings" pitchFamily="2" charset="2"/>
              <a:buNone/>
              <a:defRPr/>
            </a:pPr>
            <a:endParaRPr lang="cs-CZ" sz="2400" dirty="0" smtClean="0">
              <a:solidFill>
                <a:srgbClr val="25374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732F-371B-4F57-9103-FCFBC3EDB84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122218" y="314668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874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>
          <a:xfrm>
            <a:off x="1870365" y="624110"/>
            <a:ext cx="9634248" cy="1280890"/>
          </a:xfrm>
        </p:spPr>
        <p:txBody>
          <a:bodyPr/>
          <a:lstStyle/>
          <a:p>
            <a:pPr>
              <a:defRPr/>
            </a:pPr>
            <a:r>
              <a:rPr lang="cs-CZ" b="1" i="1" dirty="0" err="1" smtClean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Investment</a:t>
            </a:r>
            <a:r>
              <a:rPr lang="cs-CZ" b="1" i="1" dirty="0" smtClean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spending</a:t>
            </a:r>
            <a:endParaRPr lang="en-US" b="1" i="1" dirty="0" smtClean="0">
              <a:solidFill>
                <a:srgbClr val="25374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5345" y="1463040"/>
            <a:ext cx="10299267" cy="444818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>
              <a:buFont typeface="Wingdings" pitchFamily="2" charset="2"/>
              <a:buNone/>
              <a:defRPr/>
            </a:pPr>
            <a:endParaRPr lang="cs-CZ" sz="2400" dirty="0" smtClean="0">
              <a:solidFill>
                <a:srgbClr val="25374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732F-371B-4F57-9103-FCFBC3EDB84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98314" y="1491858"/>
            <a:ext cx="1405114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2575" algn="dec"/>
              </a:tabLst>
            </a:pP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Table: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Dependence </a:t>
            </a:r>
            <a:r>
              <a:rPr kumimoji="0" lang="cs-CZ" altLang="cs-CZ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investment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costs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on </a:t>
            </a:r>
            <a:r>
              <a:rPr kumimoji="0" lang="cs-CZ" altLang="cs-CZ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production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capacity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size</a:t>
            </a:r>
            <a:endParaRPr kumimoji="0" lang="cs-CZ" alt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2575" algn="dec"/>
              </a:tabLst>
            </a:pPr>
            <a:endParaRPr kumimoji="0" lang="cs-CZ" alt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130107"/>
              </p:ext>
            </p:extLst>
          </p:nvPr>
        </p:nvGraphicFramePr>
        <p:xfrm>
          <a:off x="1205343" y="2527069"/>
          <a:ext cx="9958650" cy="36942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61465">
                  <a:extLst>
                    <a:ext uri="{9D8B030D-6E8A-4147-A177-3AD203B41FA5}">
                      <a16:colId xmlns:a16="http://schemas.microsoft.com/office/drawing/2014/main" val="1927001958"/>
                    </a:ext>
                  </a:extLst>
                </a:gridCol>
                <a:gridCol w="909231">
                  <a:extLst>
                    <a:ext uri="{9D8B030D-6E8A-4147-A177-3AD203B41FA5}">
                      <a16:colId xmlns:a16="http://schemas.microsoft.com/office/drawing/2014/main" val="2982915404"/>
                    </a:ext>
                  </a:extLst>
                </a:gridCol>
                <a:gridCol w="1029318">
                  <a:extLst>
                    <a:ext uri="{9D8B030D-6E8A-4147-A177-3AD203B41FA5}">
                      <a16:colId xmlns:a16="http://schemas.microsoft.com/office/drawing/2014/main" val="2247897667"/>
                    </a:ext>
                  </a:extLst>
                </a:gridCol>
                <a:gridCol w="1029318">
                  <a:extLst>
                    <a:ext uri="{9D8B030D-6E8A-4147-A177-3AD203B41FA5}">
                      <a16:colId xmlns:a16="http://schemas.microsoft.com/office/drawing/2014/main" val="3679720631"/>
                    </a:ext>
                  </a:extLst>
                </a:gridCol>
                <a:gridCol w="1029318">
                  <a:extLst>
                    <a:ext uri="{9D8B030D-6E8A-4147-A177-3AD203B41FA5}">
                      <a16:colId xmlns:a16="http://schemas.microsoft.com/office/drawing/2014/main" val="778610419"/>
                    </a:ext>
                  </a:extLst>
                </a:gridCol>
              </a:tblGrid>
              <a:tr h="738857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</a:rPr>
                        <a:t>Production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</a:rPr>
                        <a:t>capacity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 (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</a:rPr>
                        <a:t>thous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</a:rPr>
                        <a:t>pcs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</a:rPr>
                        <a:t>year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274320" algn="dec"/>
                        </a:tabLs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281940" algn="dec"/>
                        </a:tabLs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200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273050" algn="dec"/>
                        </a:tabLs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300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268605" algn="dec"/>
                        </a:tabLs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400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729677"/>
                  </a:ext>
                </a:extLst>
              </a:tr>
              <a:tr h="738857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</a:rPr>
                        <a:t>Investment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</a:rPr>
                        <a:t>costs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 in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</a:rPr>
                        <a:t>the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</a:rPr>
                        <a:t>field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 I (a=0,75) mil. CZK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274320" algn="dec"/>
                        </a:tabLst>
                      </a:pP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281940" algn="dec"/>
                        </a:tabLst>
                      </a:pP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273050" algn="dec"/>
                        </a:tabLst>
                      </a:pP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268605" algn="dec"/>
                        </a:tabLst>
                      </a:pP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700988"/>
                  </a:ext>
                </a:extLst>
              </a:tr>
              <a:tr h="738857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</a:rPr>
                        <a:t>Investment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</a:rPr>
                        <a:t>costs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 I (CZK/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</a:rPr>
                        <a:t>piece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274320" algn="dec"/>
                        </a:tabLst>
                      </a:pP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281940" algn="dec"/>
                        </a:tabLst>
                      </a:pP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281940" algn="dec"/>
                        </a:tabLst>
                      </a:pP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281940" algn="dec"/>
                        </a:tabLst>
                      </a:pP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363838"/>
                  </a:ext>
                </a:extLst>
              </a:tr>
              <a:tr h="738857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</a:rPr>
                        <a:t>Investment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</a:rPr>
                        <a:t>costs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 in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</a:rPr>
                        <a:t>the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</a:rPr>
                        <a:t>field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 II (a=0,45) mil. CZK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274320" algn="dec"/>
                        </a:tabLst>
                      </a:pP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281940" algn="dec"/>
                        </a:tabLst>
                      </a:pP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273050" algn="dec"/>
                        </a:tabLst>
                      </a:pP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268605" algn="dec"/>
                        </a:tabLst>
                      </a:pP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151257"/>
                  </a:ext>
                </a:extLst>
              </a:tr>
              <a:tr h="738857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Investment costs II (CZK/piece)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274320" algn="dec"/>
                        </a:tabLst>
                      </a:pP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281940" algn="dec"/>
                        </a:tabLst>
                      </a:pP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281940" algn="dec"/>
                        </a:tabLst>
                      </a:pP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281940" algn="dec"/>
                        </a:tabLst>
                      </a:pP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197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01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>
          <a:xfrm>
            <a:off x="1870365" y="624110"/>
            <a:ext cx="9634248" cy="1280890"/>
          </a:xfrm>
        </p:spPr>
        <p:txBody>
          <a:bodyPr/>
          <a:lstStyle/>
          <a:p>
            <a:pPr>
              <a:defRPr/>
            </a:pPr>
            <a:r>
              <a:rPr lang="cs-CZ" b="1" i="1" dirty="0" err="1" smtClean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Investment</a:t>
            </a:r>
            <a:r>
              <a:rPr lang="cs-CZ" b="1" i="1" dirty="0" smtClean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spending</a:t>
            </a:r>
            <a:endParaRPr lang="en-US" b="1" i="1" dirty="0" smtClean="0">
              <a:solidFill>
                <a:srgbClr val="25374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5345" y="1463040"/>
            <a:ext cx="10299267" cy="4448182"/>
          </a:xfrm>
        </p:spPr>
        <p:txBody>
          <a:bodyPr>
            <a:normAutofit/>
          </a:bodyPr>
          <a:lstStyle/>
          <a:p>
            <a:r>
              <a:rPr lang="cs-CZ" sz="2400" i="1" smtClean="0"/>
              <a:t>Conclusion</a:t>
            </a:r>
            <a:endParaRPr lang="cs-CZ" sz="2400" dirty="0"/>
          </a:p>
          <a:p>
            <a:pPr marL="0" indent="0">
              <a:buNone/>
            </a:pPr>
            <a:endParaRPr lang="cs-CZ" dirty="0"/>
          </a:p>
          <a:p>
            <a:pPr>
              <a:buFont typeface="Wingdings" pitchFamily="2" charset="2"/>
              <a:buNone/>
              <a:defRPr/>
            </a:pPr>
            <a:endParaRPr lang="cs-CZ" sz="2400" dirty="0" smtClean="0">
              <a:solidFill>
                <a:srgbClr val="25374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732F-371B-4F57-9103-FCFBC3EDB84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70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Content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Make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buy</a:t>
            </a:r>
            <a:endParaRPr lang="cs-CZ" dirty="0" smtClean="0"/>
          </a:p>
          <a:p>
            <a:r>
              <a:rPr lang="cs-CZ" dirty="0" err="1" smtClean="0"/>
              <a:t>Investment</a:t>
            </a:r>
            <a:r>
              <a:rPr lang="cs-CZ" dirty="0" smtClean="0"/>
              <a:t> </a:t>
            </a:r>
            <a:r>
              <a:rPr lang="cs-CZ" dirty="0" err="1" smtClean="0"/>
              <a:t>spending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5358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1981200" y="365760"/>
            <a:ext cx="8229600" cy="68995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i="1" dirty="0" smtClean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Make </a:t>
            </a:r>
            <a:r>
              <a:rPr lang="cs-CZ" b="1" i="1" dirty="0" err="1" smtClean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cs-CZ" b="1" i="1" dirty="0" smtClean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buy</a:t>
            </a:r>
            <a:endParaRPr lang="en-US" b="1" i="1" dirty="0" smtClean="0">
              <a:solidFill>
                <a:srgbClr val="25374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1981200" y="1143001"/>
            <a:ext cx="8229600" cy="4983163"/>
          </a:xfrm>
        </p:spPr>
        <p:txBody>
          <a:bodyPr>
            <a:normAutofit/>
          </a:bodyPr>
          <a:lstStyle/>
          <a:p>
            <a:r>
              <a:rPr lang="cs-CZ" b="1" dirty="0" err="1"/>
              <a:t>Situation</a:t>
            </a:r>
            <a:endParaRPr lang="cs-CZ" dirty="0"/>
          </a:p>
          <a:p>
            <a:r>
              <a:rPr lang="cs-CZ" dirty="0"/>
              <a:t>Pascale and </a:t>
            </a:r>
            <a:r>
              <a:rPr lang="cs-CZ" dirty="0" err="1"/>
              <a:t>Genevieve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decided</a:t>
            </a:r>
            <a:r>
              <a:rPr lang="cs-CZ" dirty="0"/>
              <a:t> to open a muffin </a:t>
            </a:r>
            <a:r>
              <a:rPr lang="cs-CZ" dirty="0" err="1"/>
              <a:t>shop</a:t>
            </a:r>
            <a:r>
              <a:rPr lang="cs-CZ" dirty="0"/>
              <a:t>, </a:t>
            </a:r>
            <a:r>
              <a:rPr lang="cs-CZ" dirty="0" err="1"/>
              <a:t>muffins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become</a:t>
            </a:r>
            <a:r>
              <a:rPr lang="cs-CZ" dirty="0"/>
              <a:t> trendy and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want</a:t>
            </a:r>
            <a:r>
              <a:rPr lang="cs-CZ" dirty="0"/>
              <a:t> to </a:t>
            </a:r>
            <a:r>
              <a:rPr lang="cs-CZ" dirty="0" err="1"/>
              <a:t>get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market </a:t>
            </a:r>
            <a:r>
              <a:rPr lang="cs-CZ" dirty="0" err="1"/>
              <a:t>quickly</a:t>
            </a:r>
            <a:r>
              <a:rPr lang="cs-CZ" dirty="0"/>
              <a:t>. </a:t>
            </a:r>
            <a:r>
              <a:rPr lang="cs-CZ" dirty="0" err="1"/>
              <a:t>They</a:t>
            </a:r>
            <a:r>
              <a:rPr lang="cs-CZ" dirty="0"/>
              <a:t> are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process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writing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business </a:t>
            </a:r>
            <a:r>
              <a:rPr lang="cs-CZ" dirty="0" err="1"/>
              <a:t>plan</a:t>
            </a:r>
            <a:r>
              <a:rPr lang="cs-CZ" dirty="0"/>
              <a:t> and </a:t>
            </a:r>
            <a:r>
              <a:rPr lang="cs-CZ" dirty="0" err="1"/>
              <a:t>must</a:t>
            </a:r>
            <a:r>
              <a:rPr lang="cs-CZ" dirty="0"/>
              <a:t> make a </a:t>
            </a:r>
            <a:r>
              <a:rPr lang="cs-CZ" dirty="0" err="1"/>
              <a:t>fundamental</a:t>
            </a:r>
            <a:r>
              <a:rPr lang="cs-CZ" dirty="0"/>
              <a:t> </a:t>
            </a:r>
            <a:r>
              <a:rPr lang="cs-CZ" dirty="0" err="1"/>
              <a:t>decision</a:t>
            </a:r>
            <a:r>
              <a:rPr lang="cs-CZ" dirty="0"/>
              <a:t> – </a:t>
            </a:r>
            <a:r>
              <a:rPr lang="cs-CZ" dirty="0" err="1"/>
              <a:t>buy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make?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bake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muffins</a:t>
            </a:r>
            <a:r>
              <a:rPr lang="cs-CZ" dirty="0"/>
              <a:t> </a:t>
            </a:r>
            <a:r>
              <a:rPr lang="cs-CZ" dirty="0" err="1"/>
              <a:t>themselves</a:t>
            </a:r>
            <a:r>
              <a:rPr lang="cs-CZ" dirty="0"/>
              <a:t> on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own</a:t>
            </a:r>
            <a:r>
              <a:rPr lang="cs-CZ" dirty="0"/>
              <a:t> </a:t>
            </a:r>
            <a:r>
              <a:rPr lang="cs-CZ" dirty="0" err="1"/>
              <a:t>premises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outsource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production</a:t>
            </a:r>
            <a:r>
              <a:rPr lang="cs-CZ" dirty="0"/>
              <a:t> to a </a:t>
            </a:r>
            <a:r>
              <a:rPr lang="cs-CZ" dirty="0" err="1"/>
              <a:t>local</a:t>
            </a:r>
            <a:r>
              <a:rPr lang="cs-CZ" dirty="0"/>
              <a:t> </a:t>
            </a:r>
            <a:r>
              <a:rPr lang="cs-CZ" dirty="0" err="1"/>
              <a:t>bakery</a:t>
            </a:r>
            <a:r>
              <a:rPr lang="cs-CZ" dirty="0"/>
              <a:t>?</a:t>
            </a:r>
          </a:p>
          <a:p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buy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products</a:t>
            </a:r>
            <a:r>
              <a:rPr lang="cs-CZ" dirty="0"/>
              <a:t> in,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need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speical</a:t>
            </a:r>
            <a:r>
              <a:rPr lang="cs-CZ" dirty="0"/>
              <a:t> </a:t>
            </a:r>
            <a:r>
              <a:rPr lang="cs-CZ" dirty="0" err="1"/>
              <a:t>containers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keep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muffins</a:t>
            </a:r>
            <a:r>
              <a:rPr lang="cs-CZ" dirty="0"/>
              <a:t> </a:t>
            </a:r>
            <a:r>
              <a:rPr lang="cs-CZ" dirty="0" err="1"/>
              <a:t>fresh</a:t>
            </a:r>
            <a:r>
              <a:rPr lang="cs-CZ" dirty="0"/>
              <a:t>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containers</a:t>
            </a:r>
            <a:r>
              <a:rPr lang="cs-CZ" dirty="0"/>
              <a:t> </a:t>
            </a:r>
            <a:r>
              <a:rPr lang="cs-CZ" dirty="0" err="1"/>
              <a:t>only</a:t>
            </a:r>
            <a:r>
              <a:rPr lang="cs-CZ" dirty="0"/>
              <a:t> last </a:t>
            </a:r>
            <a:r>
              <a:rPr lang="cs-CZ" dirty="0" err="1"/>
              <a:t>for</a:t>
            </a:r>
            <a:r>
              <a:rPr lang="cs-CZ" dirty="0"/>
              <a:t> 1 </a:t>
            </a:r>
            <a:r>
              <a:rPr lang="cs-CZ" dirty="0" err="1"/>
              <a:t>year</a:t>
            </a:r>
            <a:r>
              <a:rPr lang="cs-CZ" dirty="0"/>
              <a:t> and </a:t>
            </a:r>
            <a:r>
              <a:rPr lang="cs-CZ" dirty="0" err="1"/>
              <a:t>would</a:t>
            </a:r>
            <a:r>
              <a:rPr lang="cs-CZ" dirty="0"/>
              <a:t> </a:t>
            </a:r>
            <a:r>
              <a:rPr lang="cs-CZ" dirty="0" err="1"/>
              <a:t>cost</a:t>
            </a:r>
            <a:r>
              <a:rPr lang="cs-CZ" dirty="0"/>
              <a:t> 500€ per </a:t>
            </a:r>
            <a:r>
              <a:rPr lang="cs-CZ" dirty="0" err="1"/>
              <a:t>year</a:t>
            </a:r>
            <a:r>
              <a:rPr lang="cs-CZ" dirty="0"/>
              <a:t>.</a:t>
            </a:r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muffins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bakery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cost</a:t>
            </a:r>
            <a:r>
              <a:rPr lang="cs-CZ" dirty="0"/>
              <a:t> 0,80€ </a:t>
            </a:r>
            <a:r>
              <a:rPr lang="cs-CZ" dirty="0" err="1"/>
              <a:t>each</a:t>
            </a:r>
            <a:r>
              <a:rPr lang="cs-CZ" dirty="0"/>
              <a:t>.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they</a:t>
            </a:r>
            <a:r>
              <a:rPr lang="cs-CZ" dirty="0"/>
              <a:t> make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muffins</a:t>
            </a:r>
            <a:r>
              <a:rPr lang="cs-CZ" dirty="0"/>
              <a:t> </a:t>
            </a:r>
            <a:r>
              <a:rPr lang="cs-CZ" dirty="0" err="1"/>
              <a:t>themselves</a:t>
            </a:r>
            <a:r>
              <a:rPr lang="cs-CZ" dirty="0"/>
              <a:t>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need</a:t>
            </a:r>
            <a:r>
              <a:rPr lang="cs-CZ" dirty="0"/>
              <a:t> a </a:t>
            </a:r>
            <a:r>
              <a:rPr lang="cs-CZ" dirty="0" err="1"/>
              <a:t>small</a:t>
            </a:r>
            <a:r>
              <a:rPr lang="cs-CZ" dirty="0"/>
              <a:t> </a:t>
            </a:r>
            <a:r>
              <a:rPr lang="cs-CZ" dirty="0" err="1"/>
              <a:t>kitchen</a:t>
            </a:r>
            <a:r>
              <a:rPr lang="cs-CZ" dirty="0"/>
              <a:t>,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necessary</a:t>
            </a:r>
            <a:r>
              <a:rPr lang="cs-CZ" dirty="0"/>
              <a:t> </a:t>
            </a:r>
            <a:r>
              <a:rPr lang="cs-CZ" dirty="0" err="1"/>
              <a:t>equipment</a:t>
            </a:r>
            <a:r>
              <a:rPr lang="cs-CZ" dirty="0"/>
              <a:t>,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cost</a:t>
            </a:r>
            <a:r>
              <a:rPr lang="cs-CZ" dirty="0"/>
              <a:t> 10 000€, and </a:t>
            </a:r>
            <a:r>
              <a:rPr lang="cs-CZ" dirty="0" err="1"/>
              <a:t>each</a:t>
            </a:r>
            <a:r>
              <a:rPr lang="cs-CZ" dirty="0"/>
              <a:t> muffin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cost</a:t>
            </a:r>
            <a:r>
              <a:rPr lang="cs-CZ" dirty="0"/>
              <a:t> </a:t>
            </a:r>
            <a:r>
              <a:rPr lang="cs-CZ" dirty="0" err="1"/>
              <a:t>them</a:t>
            </a:r>
            <a:r>
              <a:rPr lang="cs-CZ" dirty="0"/>
              <a:t> 0,20€ to make.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expect</a:t>
            </a:r>
            <a:r>
              <a:rPr lang="cs-CZ" dirty="0"/>
              <a:t> to </a:t>
            </a:r>
            <a:r>
              <a:rPr lang="cs-CZ" dirty="0" err="1"/>
              <a:t>sell</a:t>
            </a:r>
            <a:r>
              <a:rPr lang="cs-CZ" dirty="0"/>
              <a:t> 20 000 </a:t>
            </a:r>
            <a:r>
              <a:rPr lang="cs-CZ" dirty="0" err="1"/>
              <a:t>muffins</a:t>
            </a:r>
            <a:r>
              <a:rPr lang="cs-CZ" dirty="0"/>
              <a:t> per </a:t>
            </a:r>
            <a:r>
              <a:rPr lang="cs-CZ" dirty="0" err="1"/>
              <a:t>year</a:t>
            </a:r>
            <a:r>
              <a:rPr lang="cs-CZ" dirty="0"/>
              <a:t>.</a:t>
            </a:r>
          </a:p>
          <a:p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they</a:t>
            </a:r>
            <a:r>
              <a:rPr lang="cs-CZ" dirty="0"/>
              <a:t> make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buy</a:t>
            </a:r>
            <a:r>
              <a:rPr lang="cs-CZ" dirty="0"/>
              <a:t>?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732F-371B-4F57-9103-FCFBC3EDB84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63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1981200" y="374072"/>
            <a:ext cx="8229600" cy="76892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i="1" dirty="0" smtClean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Make </a:t>
            </a:r>
            <a:r>
              <a:rPr lang="cs-CZ" b="1" i="1" dirty="0" err="1" smtClean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cs-CZ" b="1" i="1" dirty="0" smtClean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buy</a:t>
            </a:r>
            <a:endParaRPr lang="en-US" b="1" i="1" dirty="0" smtClean="0">
              <a:solidFill>
                <a:srgbClr val="25374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1981200" y="1143001"/>
            <a:ext cx="9398924" cy="5473930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732F-371B-4F57-9103-FCFBC3EDB84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58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1981200" y="374072"/>
            <a:ext cx="8229600" cy="64008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i="1" dirty="0" smtClean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Make </a:t>
            </a:r>
            <a:r>
              <a:rPr lang="cs-CZ" b="1" i="1" dirty="0" err="1" smtClean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cs-CZ" b="1" i="1" dirty="0" smtClean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buy</a:t>
            </a:r>
            <a:endParaRPr lang="en-US" b="1" i="1" dirty="0" smtClean="0">
              <a:solidFill>
                <a:srgbClr val="25374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1981200" y="1143001"/>
            <a:ext cx="9398924" cy="5473930"/>
          </a:xfrm>
        </p:spPr>
        <p:txBody>
          <a:bodyPr>
            <a:normAutofit/>
          </a:bodyPr>
          <a:lstStyle/>
          <a:p>
            <a:endParaRPr lang="cs-CZ" sz="24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732F-371B-4F57-9103-FCFBC3EDB84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11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>
          <a:xfrm>
            <a:off x="1870365" y="624110"/>
            <a:ext cx="9634248" cy="1280890"/>
          </a:xfrm>
        </p:spPr>
        <p:txBody>
          <a:bodyPr/>
          <a:lstStyle/>
          <a:p>
            <a:pPr>
              <a:defRPr/>
            </a:pPr>
            <a:r>
              <a:rPr lang="cs-CZ" b="1" i="1" dirty="0" err="1" smtClean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Investment</a:t>
            </a:r>
            <a:r>
              <a:rPr lang="cs-CZ" b="1" i="1" dirty="0" smtClean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spending</a:t>
            </a:r>
            <a:endParaRPr lang="en-US" b="1" i="1" dirty="0" smtClean="0">
              <a:solidFill>
                <a:srgbClr val="25374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5345" y="1463040"/>
            <a:ext cx="10299267" cy="4448182"/>
          </a:xfrm>
        </p:spPr>
        <p:txBody>
          <a:bodyPr>
            <a:normAutofit/>
          </a:bodyPr>
          <a:lstStyle/>
          <a:p>
            <a:r>
              <a:rPr lang="cs-CZ" b="1" i="1" u="sng" dirty="0" err="1"/>
              <a:t>Economic</a:t>
            </a:r>
            <a:r>
              <a:rPr lang="cs-CZ" b="1" i="1" u="sng" dirty="0"/>
              <a:t> </a:t>
            </a:r>
            <a:r>
              <a:rPr lang="cs-CZ" b="1" i="1" u="sng" dirty="0" err="1" smtClean="0"/>
              <a:t>problem</a:t>
            </a:r>
            <a:r>
              <a:rPr lang="cs-CZ" b="1" i="1" u="sng" dirty="0" smtClean="0"/>
              <a:t>:</a:t>
            </a:r>
            <a:r>
              <a:rPr lang="cs-CZ" b="1" i="1" dirty="0" smtClean="0"/>
              <a:t> </a:t>
            </a:r>
            <a:r>
              <a:rPr lang="cs-CZ" b="1" i="1" dirty="0"/>
              <a:t>(</a:t>
            </a:r>
            <a:r>
              <a:rPr lang="cs-CZ" i="1" dirty="0" err="1"/>
              <a:t>economies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scale</a:t>
            </a:r>
            <a:r>
              <a:rPr lang="cs-CZ" i="1" dirty="0"/>
              <a:t>)</a:t>
            </a:r>
            <a:endParaRPr lang="cs-CZ" dirty="0"/>
          </a:p>
          <a:p>
            <a:r>
              <a:rPr lang="cs-CZ" dirty="0" err="1"/>
              <a:t>Calculate</a:t>
            </a:r>
            <a:r>
              <a:rPr lang="cs-CZ" dirty="0"/>
              <a:t> </a:t>
            </a:r>
            <a:r>
              <a:rPr lang="cs-CZ" dirty="0" err="1"/>
              <a:t>investment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implementation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production</a:t>
            </a:r>
            <a:r>
              <a:rPr lang="cs-CZ" dirty="0"/>
              <a:t> </a:t>
            </a:r>
            <a:r>
              <a:rPr lang="cs-CZ" dirty="0" err="1"/>
              <a:t>facility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capacity</a:t>
            </a:r>
            <a:r>
              <a:rPr lang="cs-CZ" dirty="0"/>
              <a:t> </a:t>
            </a:r>
            <a:r>
              <a:rPr lang="cs-CZ" i="1" dirty="0"/>
              <a:t>200 </a:t>
            </a:r>
            <a:r>
              <a:rPr lang="cs-CZ" i="1" dirty="0" err="1"/>
              <a:t>thous</a:t>
            </a:r>
            <a:r>
              <a:rPr lang="cs-CZ" i="1" dirty="0"/>
              <a:t>. </a:t>
            </a:r>
            <a:r>
              <a:rPr lang="cs-CZ" i="1" dirty="0" err="1"/>
              <a:t>pcs</a:t>
            </a:r>
            <a:r>
              <a:rPr lang="cs-CZ" i="1" dirty="0"/>
              <a:t>/</a:t>
            </a:r>
            <a:r>
              <a:rPr lang="cs-CZ" i="1" dirty="0" err="1"/>
              <a:t>year</a:t>
            </a:r>
            <a:r>
              <a:rPr lang="cs-CZ" dirty="0"/>
              <a:t>, </a:t>
            </a:r>
            <a:r>
              <a:rPr lang="cs-CZ" i="1" dirty="0"/>
              <a:t>300 </a:t>
            </a:r>
            <a:r>
              <a:rPr lang="cs-CZ" i="1" dirty="0" err="1"/>
              <a:t>thous</a:t>
            </a:r>
            <a:r>
              <a:rPr lang="cs-CZ" i="1" dirty="0"/>
              <a:t>. </a:t>
            </a:r>
            <a:r>
              <a:rPr lang="cs-CZ" i="1" dirty="0" err="1"/>
              <a:t>pcs</a:t>
            </a:r>
            <a:r>
              <a:rPr lang="cs-CZ" i="1" dirty="0"/>
              <a:t>/</a:t>
            </a:r>
            <a:r>
              <a:rPr lang="cs-CZ" i="1" dirty="0" err="1"/>
              <a:t>year</a:t>
            </a:r>
            <a:r>
              <a:rPr lang="cs-CZ" dirty="0"/>
              <a:t>, </a:t>
            </a:r>
            <a:r>
              <a:rPr lang="cs-CZ" i="1" dirty="0"/>
              <a:t>400 </a:t>
            </a:r>
            <a:r>
              <a:rPr lang="cs-CZ" i="1" dirty="0" err="1"/>
              <a:t>thous</a:t>
            </a:r>
            <a:r>
              <a:rPr lang="cs-CZ" i="1" dirty="0"/>
              <a:t>. </a:t>
            </a:r>
            <a:r>
              <a:rPr lang="cs-CZ" i="1" dirty="0" err="1"/>
              <a:t>pcs</a:t>
            </a:r>
            <a:r>
              <a:rPr lang="cs-CZ" i="1" dirty="0"/>
              <a:t>/</a:t>
            </a:r>
            <a:r>
              <a:rPr lang="cs-CZ" i="1" dirty="0" err="1"/>
              <a:t>year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:</a:t>
            </a:r>
          </a:p>
          <a:p>
            <a:pPr lvl="0"/>
            <a:r>
              <a:rPr lang="cs-CZ" i="1" dirty="0" err="1"/>
              <a:t>Production</a:t>
            </a:r>
            <a:r>
              <a:rPr lang="cs-CZ" i="1" dirty="0"/>
              <a:t> </a:t>
            </a:r>
            <a:r>
              <a:rPr lang="cs-CZ" i="1" dirty="0" err="1"/>
              <a:t>facility</a:t>
            </a:r>
            <a:r>
              <a:rPr lang="cs-CZ" i="1" dirty="0"/>
              <a:t> in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field</a:t>
            </a:r>
            <a:r>
              <a:rPr lang="cs-CZ" i="1" dirty="0"/>
              <a:t> I </a:t>
            </a:r>
            <a:r>
              <a:rPr lang="cs-CZ" i="1" dirty="0" err="1"/>
              <a:t>with</a:t>
            </a:r>
            <a:r>
              <a:rPr lang="cs-CZ" i="1" dirty="0"/>
              <a:t> exponent </a:t>
            </a:r>
            <a:r>
              <a:rPr lang="cs-CZ" i="1" dirty="0" err="1"/>
              <a:t>characterizing</a:t>
            </a:r>
            <a:r>
              <a:rPr lang="cs-CZ" i="1" dirty="0"/>
              <a:t> </a:t>
            </a:r>
            <a:r>
              <a:rPr lang="cs-CZ" i="1" dirty="0" err="1"/>
              <a:t>cost</a:t>
            </a:r>
            <a:r>
              <a:rPr lang="cs-CZ" i="1" dirty="0"/>
              <a:t> </a:t>
            </a:r>
            <a:r>
              <a:rPr lang="cs-CZ" i="1" dirty="0" err="1"/>
              <a:t>growth</a:t>
            </a:r>
            <a:r>
              <a:rPr lang="cs-CZ" i="1" dirty="0"/>
              <a:t> in dependence on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growth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production</a:t>
            </a:r>
            <a:r>
              <a:rPr lang="cs-CZ" i="1" dirty="0"/>
              <a:t> </a:t>
            </a:r>
            <a:r>
              <a:rPr lang="cs-CZ" i="1" dirty="0" err="1"/>
              <a:t>capacity</a:t>
            </a:r>
            <a:r>
              <a:rPr lang="cs-CZ" i="1" dirty="0"/>
              <a:t> a = 0,75. </a:t>
            </a:r>
            <a:r>
              <a:rPr lang="cs-CZ" i="1" dirty="0" err="1"/>
              <a:t>Investment</a:t>
            </a:r>
            <a:r>
              <a:rPr lang="cs-CZ" i="1" dirty="0"/>
              <a:t> </a:t>
            </a:r>
            <a:r>
              <a:rPr lang="cs-CZ" i="1" dirty="0" err="1"/>
              <a:t>cost</a:t>
            </a:r>
            <a:r>
              <a:rPr lang="cs-CZ" i="1" dirty="0"/>
              <a:t>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realization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production</a:t>
            </a:r>
            <a:r>
              <a:rPr lang="cs-CZ" i="1" dirty="0"/>
              <a:t> </a:t>
            </a:r>
            <a:r>
              <a:rPr lang="cs-CZ" i="1" dirty="0" err="1"/>
              <a:t>with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capacity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100 </a:t>
            </a:r>
            <a:r>
              <a:rPr lang="cs-CZ" i="1" dirty="0" err="1"/>
              <a:t>thous</a:t>
            </a:r>
            <a:r>
              <a:rPr lang="cs-CZ" i="1" dirty="0"/>
              <a:t>. </a:t>
            </a:r>
            <a:r>
              <a:rPr lang="cs-CZ" i="1" dirty="0" err="1"/>
              <a:t>pcs</a:t>
            </a:r>
            <a:r>
              <a:rPr lang="cs-CZ" i="1" dirty="0"/>
              <a:t>/</a:t>
            </a:r>
            <a:r>
              <a:rPr lang="cs-CZ" i="1" dirty="0" err="1"/>
              <a:t>year</a:t>
            </a:r>
            <a:r>
              <a:rPr lang="cs-CZ" i="1" dirty="0"/>
              <a:t> </a:t>
            </a:r>
            <a:r>
              <a:rPr lang="cs-CZ" i="1" dirty="0" err="1"/>
              <a:t>amounts</a:t>
            </a:r>
            <a:r>
              <a:rPr lang="cs-CZ" i="1" dirty="0"/>
              <a:t> to 90 mil. CZK.</a:t>
            </a:r>
            <a:endParaRPr lang="cs-CZ" dirty="0"/>
          </a:p>
          <a:p>
            <a:pPr lvl="0"/>
            <a:r>
              <a:rPr lang="cs-CZ" i="1" dirty="0" err="1"/>
              <a:t>Production</a:t>
            </a:r>
            <a:r>
              <a:rPr lang="cs-CZ" i="1" dirty="0"/>
              <a:t> </a:t>
            </a:r>
            <a:r>
              <a:rPr lang="cs-CZ" i="1" dirty="0" err="1"/>
              <a:t>facility</a:t>
            </a:r>
            <a:r>
              <a:rPr lang="cs-CZ" i="1" dirty="0"/>
              <a:t> in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field</a:t>
            </a:r>
            <a:r>
              <a:rPr lang="cs-CZ" i="1" dirty="0"/>
              <a:t> II </a:t>
            </a:r>
            <a:r>
              <a:rPr lang="cs-CZ" i="1" dirty="0" err="1"/>
              <a:t>with</a:t>
            </a:r>
            <a:r>
              <a:rPr lang="cs-CZ" i="1" dirty="0"/>
              <a:t> exponent </a:t>
            </a:r>
            <a:r>
              <a:rPr lang="cs-CZ" i="1" dirty="0" err="1"/>
              <a:t>characterizing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cost</a:t>
            </a:r>
            <a:r>
              <a:rPr lang="cs-CZ" i="1" dirty="0"/>
              <a:t> </a:t>
            </a:r>
            <a:r>
              <a:rPr lang="cs-CZ" i="1" dirty="0" err="1"/>
              <a:t>growth</a:t>
            </a:r>
            <a:r>
              <a:rPr lang="cs-CZ" i="1" dirty="0"/>
              <a:t> in dependence on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growth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production</a:t>
            </a:r>
            <a:r>
              <a:rPr lang="cs-CZ" i="1" dirty="0"/>
              <a:t> </a:t>
            </a:r>
            <a:r>
              <a:rPr lang="cs-CZ" i="1" dirty="0" err="1"/>
              <a:t>capacity</a:t>
            </a:r>
            <a:r>
              <a:rPr lang="cs-CZ" i="1" dirty="0"/>
              <a:t> a = 0,45. </a:t>
            </a:r>
            <a:r>
              <a:rPr lang="cs-CZ" i="1" dirty="0" err="1"/>
              <a:t>Investment</a:t>
            </a:r>
            <a:r>
              <a:rPr lang="cs-CZ" i="1" dirty="0"/>
              <a:t> </a:t>
            </a:r>
            <a:r>
              <a:rPr lang="cs-CZ" i="1" dirty="0" err="1"/>
              <a:t>cost</a:t>
            </a:r>
            <a:r>
              <a:rPr lang="cs-CZ" i="1" dirty="0"/>
              <a:t>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realization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production</a:t>
            </a:r>
            <a:r>
              <a:rPr lang="cs-CZ" i="1" dirty="0"/>
              <a:t> </a:t>
            </a:r>
            <a:r>
              <a:rPr lang="cs-CZ" i="1" dirty="0" err="1"/>
              <a:t>with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capacity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100 </a:t>
            </a:r>
            <a:r>
              <a:rPr lang="cs-CZ" i="1" dirty="0" err="1"/>
              <a:t>thous</a:t>
            </a:r>
            <a:r>
              <a:rPr lang="cs-CZ" i="1" dirty="0"/>
              <a:t>. </a:t>
            </a:r>
            <a:r>
              <a:rPr lang="cs-CZ" i="1" dirty="0" err="1"/>
              <a:t>pcs</a:t>
            </a:r>
            <a:r>
              <a:rPr lang="cs-CZ" i="1" dirty="0"/>
              <a:t>/</a:t>
            </a:r>
            <a:r>
              <a:rPr lang="cs-CZ" i="1" dirty="0" err="1"/>
              <a:t>year</a:t>
            </a:r>
            <a:r>
              <a:rPr lang="cs-CZ" i="1" dirty="0"/>
              <a:t> </a:t>
            </a:r>
            <a:r>
              <a:rPr lang="cs-CZ" i="1" dirty="0" err="1"/>
              <a:t>amounts</a:t>
            </a:r>
            <a:r>
              <a:rPr lang="cs-CZ" i="1" dirty="0"/>
              <a:t> to 90 mil. CZK.</a:t>
            </a:r>
            <a:endParaRPr lang="cs-CZ" dirty="0"/>
          </a:p>
          <a:p>
            <a:pPr lvl="0"/>
            <a:r>
              <a:rPr lang="cs-CZ" i="1" dirty="0" err="1"/>
              <a:t>Please</a:t>
            </a:r>
            <a:r>
              <a:rPr lang="cs-CZ" i="1" dirty="0"/>
              <a:t>, </a:t>
            </a:r>
            <a:r>
              <a:rPr lang="cs-CZ" i="1" dirty="0" err="1"/>
              <a:t>compare</a:t>
            </a:r>
            <a:r>
              <a:rPr lang="cs-CZ" i="1" dirty="0"/>
              <a:t> and comment </a:t>
            </a:r>
            <a:r>
              <a:rPr lang="cs-CZ" i="1" dirty="0" err="1"/>
              <a:t>results</a:t>
            </a:r>
            <a:r>
              <a:rPr lang="cs-CZ" i="1" dirty="0"/>
              <a:t>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>
              <a:buFont typeface="Wingdings" pitchFamily="2" charset="2"/>
              <a:buNone/>
              <a:defRPr/>
            </a:pPr>
            <a:endParaRPr lang="cs-CZ" sz="2400" dirty="0" smtClean="0">
              <a:solidFill>
                <a:srgbClr val="25374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732F-371B-4F57-9103-FCFBC3EDB84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0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>
          <a:xfrm>
            <a:off x="1870365" y="624110"/>
            <a:ext cx="9634248" cy="1280890"/>
          </a:xfrm>
        </p:spPr>
        <p:txBody>
          <a:bodyPr/>
          <a:lstStyle/>
          <a:p>
            <a:pPr>
              <a:defRPr/>
            </a:pPr>
            <a:r>
              <a:rPr lang="cs-CZ" b="1" i="1" dirty="0" err="1" smtClean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Investment</a:t>
            </a:r>
            <a:r>
              <a:rPr lang="cs-CZ" b="1" i="1" dirty="0" smtClean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spending</a:t>
            </a:r>
            <a:endParaRPr lang="en-US" b="1" i="1" dirty="0" smtClean="0">
              <a:solidFill>
                <a:srgbClr val="25374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5345" y="1463040"/>
            <a:ext cx="10299267" cy="444818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>
              <a:buFont typeface="Wingdings" pitchFamily="2" charset="2"/>
              <a:buNone/>
              <a:defRPr/>
            </a:pPr>
            <a:endParaRPr lang="cs-CZ" sz="2400" dirty="0" smtClean="0">
              <a:solidFill>
                <a:srgbClr val="25374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732F-371B-4F57-9103-FCFBC3EDB84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829242"/>
              </p:ext>
            </p:extLst>
          </p:nvPr>
        </p:nvGraphicFramePr>
        <p:xfrm>
          <a:off x="760199" y="2643447"/>
          <a:ext cx="10307784" cy="38963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65300">
                  <a:extLst>
                    <a:ext uri="{9D8B030D-6E8A-4147-A177-3AD203B41FA5}">
                      <a16:colId xmlns:a16="http://schemas.microsoft.com/office/drawing/2014/main" val="2750071106"/>
                    </a:ext>
                  </a:extLst>
                </a:gridCol>
                <a:gridCol w="960062">
                  <a:extLst>
                    <a:ext uri="{9D8B030D-6E8A-4147-A177-3AD203B41FA5}">
                      <a16:colId xmlns:a16="http://schemas.microsoft.com/office/drawing/2014/main" val="4225872648"/>
                    </a:ext>
                  </a:extLst>
                </a:gridCol>
                <a:gridCol w="961180">
                  <a:extLst>
                    <a:ext uri="{9D8B030D-6E8A-4147-A177-3AD203B41FA5}">
                      <a16:colId xmlns:a16="http://schemas.microsoft.com/office/drawing/2014/main" val="2030431361"/>
                    </a:ext>
                  </a:extLst>
                </a:gridCol>
                <a:gridCol w="960062">
                  <a:extLst>
                    <a:ext uri="{9D8B030D-6E8A-4147-A177-3AD203B41FA5}">
                      <a16:colId xmlns:a16="http://schemas.microsoft.com/office/drawing/2014/main" val="423108827"/>
                    </a:ext>
                  </a:extLst>
                </a:gridCol>
                <a:gridCol w="961180">
                  <a:extLst>
                    <a:ext uri="{9D8B030D-6E8A-4147-A177-3AD203B41FA5}">
                      <a16:colId xmlns:a16="http://schemas.microsoft.com/office/drawing/2014/main" val="613952988"/>
                    </a:ext>
                  </a:extLst>
                </a:gridCol>
              </a:tblGrid>
              <a:tr h="828828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 err="1">
                          <a:solidFill>
                            <a:schemeClr val="tx1"/>
                          </a:solidFill>
                          <a:effectLst/>
                        </a:rPr>
                        <a:t>Production</a:t>
                      </a: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2000" dirty="0" err="1">
                          <a:solidFill>
                            <a:schemeClr val="tx1"/>
                          </a:solidFill>
                          <a:effectLst/>
                        </a:rPr>
                        <a:t>capacity</a:t>
                      </a: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 (</a:t>
                      </a:r>
                      <a:r>
                        <a:rPr lang="cs-CZ" sz="2000" dirty="0" err="1">
                          <a:solidFill>
                            <a:schemeClr val="tx1"/>
                          </a:solidFill>
                          <a:effectLst/>
                        </a:rPr>
                        <a:t>thous</a:t>
                      </a: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cs-CZ" sz="2000" dirty="0" err="1">
                          <a:solidFill>
                            <a:schemeClr val="tx1"/>
                          </a:solidFill>
                          <a:effectLst/>
                        </a:rPr>
                        <a:t>pcs</a:t>
                      </a: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cs-CZ" sz="2000" dirty="0" err="1">
                          <a:solidFill>
                            <a:schemeClr val="tx1"/>
                          </a:solidFill>
                          <a:effectLst/>
                        </a:rPr>
                        <a:t>year</a:t>
                      </a: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274320" algn="dec"/>
                        </a:tabLs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281940" algn="dec"/>
                        </a:tabLs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200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273050" algn="dec"/>
                        </a:tabLs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300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268605" algn="dec"/>
                        </a:tabLs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400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397501"/>
                  </a:ext>
                </a:extLst>
              </a:tr>
              <a:tr h="613511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 err="1">
                          <a:solidFill>
                            <a:schemeClr val="tx1"/>
                          </a:solidFill>
                          <a:effectLst/>
                        </a:rPr>
                        <a:t>Investment</a:t>
                      </a: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2000" dirty="0" err="1">
                          <a:solidFill>
                            <a:schemeClr val="tx1"/>
                          </a:solidFill>
                          <a:effectLst/>
                        </a:rPr>
                        <a:t>costs</a:t>
                      </a: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 in </a:t>
                      </a:r>
                      <a:r>
                        <a:rPr lang="cs-CZ" sz="2000" dirty="0" err="1">
                          <a:solidFill>
                            <a:schemeClr val="tx1"/>
                          </a:solidFill>
                          <a:effectLst/>
                        </a:rPr>
                        <a:t>the</a:t>
                      </a: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2000" dirty="0" err="1">
                          <a:solidFill>
                            <a:schemeClr val="tx1"/>
                          </a:solidFill>
                          <a:effectLst/>
                        </a:rPr>
                        <a:t>field</a:t>
                      </a: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 I (a=0,75) mil. CZK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274320" algn="dec"/>
                        </a:tabLs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90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281940" algn="dec"/>
                        </a:tabLs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273050" algn="dec"/>
                        </a:tabLs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268605" algn="dec"/>
                        </a:tabLs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7885628"/>
                  </a:ext>
                </a:extLst>
              </a:tr>
              <a:tr h="920267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 err="1">
                          <a:solidFill>
                            <a:schemeClr val="tx1"/>
                          </a:solidFill>
                          <a:effectLst/>
                        </a:rPr>
                        <a:t>Investment</a:t>
                      </a: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2000" dirty="0" err="1">
                          <a:solidFill>
                            <a:schemeClr val="tx1"/>
                          </a:solidFill>
                          <a:effectLst/>
                        </a:rPr>
                        <a:t>costs</a:t>
                      </a: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 I (CZK/</a:t>
                      </a:r>
                      <a:r>
                        <a:rPr lang="cs-CZ" sz="2000" dirty="0" err="1">
                          <a:solidFill>
                            <a:schemeClr val="tx1"/>
                          </a:solidFill>
                          <a:effectLst/>
                        </a:rPr>
                        <a:t>pc</a:t>
                      </a: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274320" algn="dec"/>
                        </a:tabLs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900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281940" algn="dec"/>
                        </a:tabLs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281940" algn="dec"/>
                        </a:tabLs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281940" algn="dec"/>
                        </a:tabLs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743202"/>
                  </a:ext>
                </a:extLst>
              </a:tr>
              <a:tr h="613511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 dirty="0" err="1">
                          <a:solidFill>
                            <a:schemeClr val="tx1"/>
                          </a:solidFill>
                          <a:effectLst/>
                        </a:rPr>
                        <a:t>Investment</a:t>
                      </a: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2000" dirty="0" err="1">
                          <a:solidFill>
                            <a:schemeClr val="tx1"/>
                          </a:solidFill>
                          <a:effectLst/>
                        </a:rPr>
                        <a:t>costs</a:t>
                      </a: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 in </a:t>
                      </a:r>
                      <a:r>
                        <a:rPr lang="cs-CZ" sz="2000" dirty="0" err="1">
                          <a:solidFill>
                            <a:schemeClr val="tx1"/>
                          </a:solidFill>
                          <a:effectLst/>
                        </a:rPr>
                        <a:t>the</a:t>
                      </a: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2000" dirty="0" err="1">
                          <a:solidFill>
                            <a:schemeClr val="tx1"/>
                          </a:solidFill>
                          <a:effectLst/>
                        </a:rPr>
                        <a:t>field</a:t>
                      </a: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 II (a=0,45) mil. CZK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274320" algn="dec"/>
                        </a:tabLs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90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281940" algn="dec"/>
                        </a:tabLs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273050" algn="dec"/>
                        </a:tabLs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268605" algn="dec"/>
                        </a:tabLs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056147"/>
                  </a:ext>
                </a:extLst>
              </a:tr>
              <a:tr h="920267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Investment costs II (CZK/pc)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274320" algn="dec"/>
                        </a:tabLs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900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281940" algn="dec"/>
                        </a:tabLs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281940" algn="dec"/>
                        </a:tabLs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281940" algn="dec"/>
                        </a:tabLs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106615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98314" y="1491858"/>
            <a:ext cx="1405114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2575" algn="dec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2575" algn="dec"/>
              </a:tabLst>
            </a:pPr>
            <a:r>
              <a:rPr kumimoji="0" lang="cs-CZ" alt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Table: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Dependence </a:t>
            </a:r>
            <a:r>
              <a:rPr kumimoji="0" lang="cs-CZ" altLang="cs-CZ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investment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costs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on </a:t>
            </a:r>
            <a:r>
              <a:rPr kumimoji="0" lang="cs-CZ" altLang="cs-CZ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production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capacity</a:t>
            </a:r>
            <a:r>
              <a:rPr kumimoji="0" lang="cs-CZ" altLang="cs-CZ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size</a:t>
            </a:r>
            <a:endParaRPr kumimoji="0" lang="cs-CZ" alt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2575" algn="dec"/>
              </a:tabLst>
            </a:pPr>
            <a:endParaRPr kumimoji="0" lang="cs-CZ" alt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0704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>
          <a:xfrm>
            <a:off x="1870365" y="624110"/>
            <a:ext cx="9634248" cy="1280890"/>
          </a:xfrm>
        </p:spPr>
        <p:txBody>
          <a:bodyPr/>
          <a:lstStyle/>
          <a:p>
            <a:pPr>
              <a:defRPr/>
            </a:pPr>
            <a:r>
              <a:rPr lang="cs-CZ" b="1" i="1" dirty="0" err="1" smtClean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Investment</a:t>
            </a:r>
            <a:r>
              <a:rPr lang="cs-CZ" b="1" i="1" dirty="0" smtClean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spending</a:t>
            </a:r>
            <a:endParaRPr lang="en-US" b="1" i="1" dirty="0" smtClean="0">
              <a:solidFill>
                <a:srgbClr val="25374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5345" y="1463040"/>
            <a:ext cx="10299267" cy="444818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>
              <a:buFont typeface="Wingdings" pitchFamily="2" charset="2"/>
              <a:buNone/>
              <a:defRPr/>
            </a:pPr>
            <a:endParaRPr lang="cs-CZ" sz="2400" dirty="0" smtClean="0">
              <a:solidFill>
                <a:srgbClr val="25374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732F-371B-4F57-9103-FCFBC3EDB84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00115" y="2084438"/>
            <a:ext cx="62696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General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formula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investment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costs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calculation</a:t>
            </a:r>
            <a:r>
              <a:rPr kumimoji="0" lang="cs-CZ" alt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cs-CZ" alt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8138" y="3075709"/>
            <a:ext cx="3557847" cy="1383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445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>
          <a:xfrm>
            <a:off x="1870365" y="624110"/>
            <a:ext cx="9634248" cy="1280890"/>
          </a:xfrm>
        </p:spPr>
        <p:txBody>
          <a:bodyPr/>
          <a:lstStyle/>
          <a:p>
            <a:pPr>
              <a:defRPr/>
            </a:pPr>
            <a:r>
              <a:rPr lang="cs-CZ" b="1" i="1" dirty="0" err="1" smtClean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Investment</a:t>
            </a:r>
            <a:r>
              <a:rPr lang="cs-CZ" b="1" i="1" dirty="0" smtClean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solidFill>
                  <a:srgbClr val="253747"/>
                </a:solidFill>
                <a:latin typeface="Times New Roman" pitchFamily="18" charset="0"/>
                <a:cs typeface="Times New Roman" pitchFamily="18" charset="0"/>
              </a:rPr>
              <a:t>spending</a:t>
            </a:r>
            <a:endParaRPr lang="en-US" b="1" i="1" dirty="0" smtClean="0">
              <a:solidFill>
                <a:srgbClr val="25374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732F-371B-4F57-9103-FCFBC3EDB84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9604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582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183</TotalTime>
  <Words>492</Words>
  <Application>Microsoft Office PowerPoint</Application>
  <PresentationFormat>Širokoúhlá obrazovka</PresentationFormat>
  <Paragraphs>73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Gothic</vt:lpstr>
      <vt:lpstr>Times New Roman</vt:lpstr>
      <vt:lpstr>Wingdings</vt:lpstr>
      <vt:lpstr>Wingdings 3</vt:lpstr>
      <vt:lpstr>Stébla</vt:lpstr>
      <vt:lpstr>Managing innovation Seminar 8</vt:lpstr>
      <vt:lpstr>Content</vt:lpstr>
      <vt:lpstr>Make or buy</vt:lpstr>
      <vt:lpstr>Make or buy</vt:lpstr>
      <vt:lpstr>Make or buy</vt:lpstr>
      <vt:lpstr>Investment spending</vt:lpstr>
      <vt:lpstr>Investment spending</vt:lpstr>
      <vt:lpstr>Investment spending</vt:lpstr>
      <vt:lpstr>Investment spending</vt:lpstr>
      <vt:lpstr>Investment spending</vt:lpstr>
      <vt:lpstr>Investment spending</vt:lpstr>
      <vt:lpstr>Investment spending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Rylkova</dc:creator>
  <cp:lastModifiedBy>ryl0001</cp:lastModifiedBy>
  <cp:revision>66</cp:revision>
  <cp:lastPrinted>2021-02-04T07:05:32Z</cp:lastPrinted>
  <dcterms:created xsi:type="dcterms:W3CDTF">2021-01-21T06:09:51Z</dcterms:created>
  <dcterms:modified xsi:type="dcterms:W3CDTF">2021-05-26T09:42:25Z</dcterms:modified>
</cp:coreProperties>
</file>