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4" r:id="rId3"/>
    <p:sldId id="286" r:id="rId4"/>
    <p:sldId id="305" r:id="rId5"/>
    <p:sldId id="316" r:id="rId6"/>
    <p:sldId id="317" r:id="rId7"/>
    <p:sldId id="318" r:id="rId8"/>
    <p:sldId id="319" r:id="rId9"/>
    <p:sldId id="320" r:id="rId10"/>
    <p:sldId id="321" r:id="rId11"/>
    <p:sldId id="331" r:id="rId12"/>
    <p:sldId id="322" r:id="rId13"/>
    <p:sldId id="323" r:id="rId14"/>
    <p:sldId id="324" r:id="rId15"/>
    <p:sldId id="325" r:id="rId16"/>
    <p:sldId id="326" r:id="rId17"/>
    <p:sldId id="328" r:id="rId18"/>
  </p:sldIdLst>
  <p:sldSz cx="12192000" cy="6858000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92" d="100"/>
          <a:sy n="92" d="100"/>
        </p:scale>
        <p:origin x="77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5BF09-B989-481A-9255-E6A51D3C4848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0EE3C-17B5-4125-94AB-E71173619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869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CCE5B-28D9-4CC1-A152-09933EB816BC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362BB-2170-43E9-8B3B-30D65C07CF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227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87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49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4556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270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4984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973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583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01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77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75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43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68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481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86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51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08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61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Managing</a:t>
            </a:r>
            <a:r>
              <a:rPr lang="cs-CZ" dirty="0"/>
              <a:t> </a:t>
            </a:r>
            <a:r>
              <a:rPr lang="cs-CZ" dirty="0" err="1"/>
              <a:t>innovation</a:t>
            </a:r>
            <a:r>
              <a:rPr lang="cs-CZ" dirty="0"/>
              <a:t/>
            </a:r>
            <a:br>
              <a:rPr lang="cs-CZ" dirty="0"/>
            </a:br>
            <a:r>
              <a:rPr lang="cs-CZ" sz="1800" dirty="0" err="1"/>
              <a:t>Seminar</a:t>
            </a:r>
            <a:r>
              <a:rPr lang="cs-CZ" sz="1800" dirty="0"/>
              <a:t> 9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Žaneta </a:t>
            </a:r>
            <a:r>
              <a:rPr lang="cs-CZ" dirty="0" err="1"/>
              <a:t>Rylková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2584122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1981200" y="349134"/>
            <a:ext cx="8229600" cy="66501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Strategic</a:t>
            </a:r>
            <a:r>
              <a:rPr lang="cs-CZ" b="1" i="1" dirty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innovation</a:t>
            </a:r>
            <a:endParaRPr lang="en-US" b="1" i="1" dirty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49831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  <a:defRPr/>
            </a:pP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800" b="1" dirty="0">
                <a:solidFill>
                  <a:srgbClr val="12245A"/>
                </a:solidFill>
                <a:latin typeface="Arial" panose="020B0604020202020204" pitchFamily="34" charset="0"/>
              </a:rPr>
              <a:t>New </a:t>
            </a:r>
            <a:r>
              <a:rPr lang="cs-CZ" altLang="cs-CZ" sz="2800" b="1" dirty="0" err="1">
                <a:solidFill>
                  <a:srgbClr val="12245A"/>
                </a:solidFill>
                <a:latin typeface="Arial" panose="020B0604020202020204" pitchFamily="34" charset="0"/>
              </a:rPr>
              <a:t>product</a:t>
            </a:r>
            <a:r>
              <a:rPr lang="cs-CZ" altLang="cs-CZ" sz="28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800" b="1" dirty="0" err="1">
                <a:solidFill>
                  <a:srgbClr val="12245A"/>
                </a:solidFill>
                <a:latin typeface="Arial" panose="020B0604020202020204" pitchFamily="34" charset="0"/>
              </a:rPr>
              <a:t>strategy</a:t>
            </a:r>
            <a:endParaRPr lang="cs-CZ" altLang="cs-CZ" sz="2800" b="1" dirty="0">
              <a:solidFill>
                <a:srgbClr val="12245A"/>
              </a:solidFill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endParaRPr lang="en-GB" altLang="cs-CZ" sz="2400" dirty="0">
              <a:latin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38163" algn="l"/>
              </a:tabLs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4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1981200" y="349134"/>
            <a:ext cx="8229600" cy="66501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Strategic</a:t>
            </a:r>
            <a:r>
              <a:rPr lang="cs-CZ" b="1" i="1" dirty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innovation</a:t>
            </a:r>
            <a:endParaRPr lang="en-US" b="1" i="1" dirty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49831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  <a:defRPr/>
            </a:pP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800" b="1" dirty="0">
                <a:solidFill>
                  <a:srgbClr val="12245A"/>
                </a:solidFill>
                <a:latin typeface="Arial" panose="020B0604020202020204" pitchFamily="34" charset="0"/>
              </a:rPr>
              <a:t>New </a:t>
            </a:r>
            <a:r>
              <a:rPr lang="cs-CZ" altLang="cs-CZ" sz="2800" b="1" dirty="0" err="1">
                <a:solidFill>
                  <a:srgbClr val="12245A"/>
                </a:solidFill>
                <a:latin typeface="Arial" panose="020B0604020202020204" pitchFamily="34" charset="0"/>
              </a:rPr>
              <a:t>product</a:t>
            </a:r>
            <a:r>
              <a:rPr lang="cs-CZ" altLang="cs-CZ" sz="28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800" b="1" dirty="0" err="1">
                <a:solidFill>
                  <a:srgbClr val="12245A"/>
                </a:solidFill>
                <a:latin typeface="Arial" panose="020B0604020202020204" pitchFamily="34" charset="0"/>
              </a:rPr>
              <a:t>strategy</a:t>
            </a:r>
            <a:endParaRPr lang="cs-CZ" altLang="cs-CZ" sz="2800" b="1" dirty="0">
              <a:solidFill>
                <a:srgbClr val="12245A"/>
              </a:solidFill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endParaRPr lang="en-GB" altLang="cs-CZ" sz="2400" dirty="0">
              <a:latin typeface="Arial" panose="020B0604020202020204" pitchFamily="34" charset="0"/>
            </a:endParaRPr>
          </a:p>
          <a:p>
            <a:pPr>
              <a:defRPr/>
            </a:pPr>
            <a:endParaRPr lang="en-US" sz="2400" dirty="0">
              <a:latin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38163" algn="l"/>
              </a:tabLs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127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1981200" y="349134"/>
            <a:ext cx="8229600" cy="66501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Strategic</a:t>
            </a:r>
            <a:r>
              <a:rPr lang="cs-CZ" b="1" i="1" dirty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innovation</a:t>
            </a:r>
            <a:endParaRPr lang="en-US" b="1" i="1" dirty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49831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  <a:defRPr/>
            </a:pPr>
            <a:r>
              <a:rPr lang="cs-CZ" altLang="cs-CZ" sz="2800" dirty="0" err="1">
                <a:latin typeface="Arial" panose="020B0604020202020204" pitchFamily="34" charset="0"/>
              </a:rPr>
              <a:t>How</a:t>
            </a:r>
            <a:r>
              <a:rPr lang="cs-CZ" altLang="cs-CZ" sz="2800" dirty="0">
                <a:latin typeface="Arial" panose="020B0604020202020204" pitchFamily="34" charset="0"/>
              </a:rPr>
              <a:t> to </a:t>
            </a:r>
            <a:r>
              <a:rPr lang="cs-CZ" altLang="cs-CZ" sz="2800" dirty="0" err="1">
                <a:latin typeface="Arial" panose="020B0604020202020204" pitchFamily="34" charset="0"/>
              </a:rPr>
              <a:t>create</a:t>
            </a:r>
            <a:r>
              <a:rPr lang="cs-CZ" altLang="cs-CZ" sz="2800" dirty="0">
                <a:latin typeface="Arial" panose="020B0604020202020204" pitchFamily="34" charset="0"/>
              </a:rPr>
              <a:t> </a:t>
            </a:r>
            <a:r>
              <a:rPr lang="cs-CZ" altLang="cs-CZ" sz="2800" dirty="0" err="1">
                <a:latin typeface="Arial" panose="020B0604020202020204" pitchFamily="34" charset="0"/>
              </a:rPr>
              <a:t>new</a:t>
            </a:r>
            <a:r>
              <a:rPr lang="cs-CZ" altLang="cs-CZ" sz="2800" dirty="0">
                <a:latin typeface="Arial" panose="020B0604020202020204" pitchFamily="34" charset="0"/>
              </a:rPr>
              <a:t> </a:t>
            </a:r>
            <a:r>
              <a:rPr lang="cs-CZ" altLang="cs-CZ" sz="2800" dirty="0" err="1">
                <a:latin typeface="Arial" panose="020B0604020202020204" pitchFamily="34" charset="0"/>
              </a:rPr>
              <a:t>ideas</a:t>
            </a:r>
            <a:endParaRPr lang="cs-CZ" altLang="cs-CZ" sz="28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endParaRPr lang="en-GB" altLang="cs-CZ" sz="2400" dirty="0">
              <a:latin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38163" algn="l"/>
              </a:tabLs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28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1981200" y="349134"/>
            <a:ext cx="8229600" cy="66501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Strategic</a:t>
            </a:r>
            <a:r>
              <a:rPr lang="cs-CZ" b="1" i="1" dirty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innovation</a:t>
            </a:r>
            <a:endParaRPr lang="en-US" b="1" i="1" dirty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49831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  <a:defRPr/>
            </a:pPr>
            <a:r>
              <a:rPr lang="cs-CZ" altLang="cs-CZ" sz="3200" dirty="0" err="1">
                <a:latin typeface="Arial" panose="020B0604020202020204" pitchFamily="34" charset="0"/>
              </a:rPr>
              <a:t>Finding</a:t>
            </a:r>
            <a:r>
              <a:rPr lang="cs-CZ" altLang="cs-CZ" sz="3200" dirty="0">
                <a:latin typeface="Arial" panose="020B0604020202020204" pitchFamily="34" charset="0"/>
              </a:rPr>
              <a:t> </a:t>
            </a:r>
            <a:r>
              <a:rPr lang="cs-CZ" altLang="cs-CZ" sz="3200" dirty="0" err="1">
                <a:latin typeface="Arial" panose="020B0604020202020204" pitchFamily="34" charset="0"/>
              </a:rPr>
              <a:t>the</a:t>
            </a:r>
            <a:r>
              <a:rPr lang="cs-CZ" altLang="cs-CZ" sz="3200" dirty="0">
                <a:latin typeface="Arial" panose="020B0604020202020204" pitchFamily="34" charset="0"/>
              </a:rPr>
              <a:t> </a:t>
            </a:r>
            <a:r>
              <a:rPr lang="cs-CZ" altLang="cs-CZ" sz="3200" dirty="0" err="1">
                <a:latin typeface="Arial" panose="020B0604020202020204" pitchFamily="34" charset="0"/>
              </a:rPr>
              <a:t>cusomer</a:t>
            </a:r>
            <a:r>
              <a:rPr lang="cs-CZ" altLang="cs-CZ" sz="3200" dirty="0">
                <a:latin typeface="Arial" panose="020B0604020202020204" pitchFamily="34" charset="0"/>
              </a:rPr>
              <a:t> </a:t>
            </a:r>
            <a:r>
              <a:rPr lang="cs-CZ" altLang="cs-CZ" sz="3200" dirty="0" err="1">
                <a:latin typeface="Arial" panose="020B0604020202020204" pitchFamily="34" charset="0"/>
              </a:rPr>
              <a:t>value</a:t>
            </a:r>
            <a:r>
              <a:rPr lang="cs-CZ" altLang="cs-CZ" sz="3200" dirty="0">
                <a:latin typeface="Arial" panose="020B0604020202020204" pitchFamily="34" charset="0"/>
              </a:rPr>
              <a:t> </a:t>
            </a:r>
            <a:r>
              <a:rPr lang="cs-CZ" altLang="cs-CZ" sz="3200" dirty="0" err="1">
                <a:latin typeface="Arial" panose="020B0604020202020204" pitchFamily="34" charset="0"/>
              </a:rPr>
              <a:t>opportunities</a:t>
            </a:r>
            <a:endParaRPr lang="cs-CZ" altLang="cs-CZ" sz="3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endParaRPr lang="en-GB" altLang="cs-CZ" sz="28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Objective is to identify needs for: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en-US" sz="2800" dirty="0">
              <a:latin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38163" algn="l"/>
              </a:tabLs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57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1981200" y="349134"/>
            <a:ext cx="8229600" cy="66501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Strategic</a:t>
            </a:r>
            <a:r>
              <a:rPr lang="cs-CZ" b="1" i="1" dirty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innovation</a:t>
            </a:r>
            <a:endParaRPr lang="en-US" b="1" i="1" dirty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49831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  <a:defRPr/>
            </a:pPr>
            <a:r>
              <a:rPr lang="cs-CZ" altLang="cs-CZ" sz="3200" dirty="0" err="1">
                <a:latin typeface="Arial" panose="020B0604020202020204" pitchFamily="34" charset="0"/>
              </a:rPr>
              <a:t>Finding</a:t>
            </a:r>
            <a:r>
              <a:rPr lang="cs-CZ" altLang="cs-CZ" sz="3200" dirty="0">
                <a:latin typeface="Arial" panose="020B0604020202020204" pitchFamily="34" charset="0"/>
              </a:rPr>
              <a:t> </a:t>
            </a:r>
            <a:r>
              <a:rPr lang="cs-CZ" altLang="cs-CZ" sz="3200" dirty="0" err="1">
                <a:latin typeface="Arial" panose="020B0604020202020204" pitchFamily="34" charset="0"/>
              </a:rPr>
              <a:t>the</a:t>
            </a:r>
            <a:r>
              <a:rPr lang="cs-CZ" altLang="cs-CZ" sz="3200" dirty="0">
                <a:latin typeface="Arial" panose="020B0604020202020204" pitchFamily="34" charset="0"/>
              </a:rPr>
              <a:t> </a:t>
            </a:r>
            <a:r>
              <a:rPr lang="cs-CZ" altLang="cs-CZ" sz="3200" dirty="0" err="1">
                <a:latin typeface="Arial" panose="020B0604020202020204" pitchFamily="34" charset="0"/>
              </a:rPr>
              <a:t>cusomer</a:t>
            </a:r>
            <a:r>
              <a:rPr lang="cs-CZ" altLang="cs-CZ" sz="3200" dirty="0">
                <a:latin typeface="Arial" panose="020B0604020202020204" pitchFamily="34" charset="0"/>
              </a:rPr>
              <a:t> </a:t>
            </a:r>
            <a:r>
              <a:rPr lang="cs-CZ" altLang="cs-CZ" sz="3200" dirty="0" err="1">
                <a:latin typeface="Arial" panose="020B0604020202020204" pitchFamily="34" charset="0"/>
              </a:rPr>
              <a:t>value</a:t>
            </a:r>
            <a:r>
              <a:rPr lang="cs-CZ" altLang="cs-CZ" sz="3200" dirty="0">
                <a:latin typeface="Arial" panose="020B0604020202020204" pitchFamily="34" charset="0"/>
              </a:rPr>
              <a:t> </a:t>
            </a:r>
            <a:r>
              <a:rPr lang="cs-CZ" altLang="cs-CZ" sz="3200" dirty="0" err="1">
                <a:latin typeface="Arial" panose="020B0604020202020204" pitchFamily="34" charset="0"/>
              </a:rPr>
              <a:t>opportunities</a:t>
            </a:r>
            <a:endParaRPr lang="cs-CZ" altLang="cs-CZ" sz="3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endParaRPr lang="en-GB" altLang="cs-CZ" sz="2800" dirty="0">
              <a:latin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38163" algn="l"/>
              </a:tabLs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998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1981200" y="349134"/>
            <a:ext cx="8229600" cy="66501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Strategic</a:t>
            </a:r>
            <a:r>
              <a:rPr lang="cs-CZ" b="1" i="1" dirty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innovation</a:t>
            </a:r>
            <a:endParaRPr lang="en-US" b="1" i="1" dirty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49831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ClrTx/>
              <a:buNone/>
            </a:pPr>
            <a:r>
              <a:rPr lang="en-US" altLang="en-US" sz="3200" dirty="0">
                <a:solidFill>
                  <a:srgbClr val="000000"/>
                </a:solidFill>
                <a:latin typeface="Tahoma" panose="020B0604030504040204" pitchFamily="34" charset="0"/>
              </a:rPr>
              <a:t>TRANSFORMATIONAL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en-US" sz="3200" dirty="0">
                <a:solidFill>
                  <a:srgbClr val="000000"/>
                </a:solidFill>
                <a:latin typeface="Tahoma" panose="020B0604030504040204" pitchFamily="34" charset="0"/>
              </a:rPr>
              <a:t>     </a:t>
            </a:r>
            <a:r>
              <a:rPr lang="cs-CZ" altLang="en-US" sz="3200" dirty="0">
                <a:solidFill>
                  <a:srgbClr val="000000"/>
                </a:solidFill>
                <a:latin typeface="Tahoma" panose="020B0604030504040204" pitchFamily="34" charset="0"/>
              </a:rPr>
              <a:t>		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en-US" sz="3200" dirty="0">
                <a:solidFill>
                  <a:srgbClr val="000000"/>
                </a:solidFill>
                <a:latin typeface="Tahoma" panose="020B0604030504040204" pitchFamily="34" charset="0"/>
              </a:rPr>
              <a:t>NEW PRODUCT CATEGORY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en-US" sz="3200" dirty="0">
                <a:solidFill>
                  <a:srgbClr val="000000"/>
                </a:solidFill>
                <a:latin typeface="Tahoma" panose="020B0604030504040204" pitchFamily="34" charset="0"/>
              </a:rPr>
              <a:t>			</a:t>
            </a:r>
            <a:endParaRPr lang="en-US" altLang="en-US" sz="320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en-US" sz="3200" dirty="0">
                <a:solidFill>
                  <a:srgbClr val="000000"/>
                </a:solidFill>
                <a:latin typeface="Tahoma" panose="020B0604030504040204" pitchFamily="34" charset="0"/>
              </a:rPr>
              <a:t>LINE EXTENSION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en-US" sz="3200" dirty="0">
                <a:solidFill>
                  <a:srgbClr val="000000"/>
                </a:solidFill>
                <a:latin typeface="Tahoma" panose="020B0604030504040204" pitchFamily="34" charset="0"/>
              </a:rPr>
              <a:t>                </a:t>
            </a:r>
            <a:r>
              <a:rPr lang="cs-CZ" altLang="en-US" sz="3200" dirty="0">
                <a:solidFill>
                  <a:srgbClr val="000000"/>
                </a:solidFill>
                <a:latin typeface="Tahoma" panose="020B0604030504040204" pitchFamily="34" charset="0"/>
              </a:rPr>
              <a:t>	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en-US" sz="3200" dirty="0">
                <a:solidFill>
                  <a:srgbClr val="000000"/>
                </a:solidFill>
                <a:latin typeface="Tahoma" panose="020B0604030504040204" pitchFamily="34" charset="0"/>
              </a:rPr>
              <a:t>INCREMENTAL IMPROVEMENTS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000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1981200" y="349134"/>
            <a:ext cx="8229600" cy="66501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Strategic</a:t>
            </a:r>
            <a:r>
              <a:rPr lang="cs-CZ" b="1" i="1" dirty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innovation</a:t>
            </a:r>
            <a:endParaRPr lang="en-US" b="1" i="1" dirty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49831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  <a:defRPr/>
            </a:pPr>
            <a:r>
              <a:rPr lang="cs-CZ" altLang="cs-CZ" sz="3600" dirty="0" err="1">
                <a:latin typeface="Arial" panose="020B0604020202020204" pitchFamily="34" charset="0"/>
              </a:rPr>
              <a:t>The</a:t>
            </a:r>
            <a:r>
              <a:rPr lang="cs-CZ" altLang="cs-CZ" sz="3600" dirty="0">
                <a:latin typeface="Arial" panose="020B0604020202020204" pitchFamily="34" charset="0"/>
              </a:rPr>
              <a:t> </a:t>
            </a:r>
            <a:r>
              <a:rPr lang="cs-CZ" altLang="cs-CZ" sz="3600" dirty="0" err="1">
                <a:latin typeface="Arial" panose="020B0604020202020204" pitchFamily="34" charset="0"/>
              </a:rPr>
              <a:t>evolution</a:t>
            </a:r>
            <a:r>
              <a:rPr lang="cs-CZ" altLang="cs-CZ" sz="3600" dirty="0">
                <a:latin typeface="Arial" panose="020B0604020202020204" pitchFamily="34" charset="0"/>
              </a:rPr>
              <a:t> </a:t>
            </a:r>
            <a:r>
              <a:rPr lang="cs-CZ" altLang="cs-CZ" sz="3600" dirty="0" err="1">
                <a:latin typeface="Arial" panose="020B0604020202020204" pitchFamily="34" charset="0"/>
              </a:rPr>
              <a:t>of</a:t>
            </a:r>
            <a:r>
              <a:rPr lang="cs-CZ" altLang="cs-CZ" sz="3600" dirty="0">
                <a:latin typeface="Arial" panose="020B0604020202020204" pitchFamily="34" charset="0"/>
              </a:rPr>
              <a:t> </a:t>
            </a:r>
            <a:r>
              <a:rPr lang="cs-CZ" altLang="cs-CZ" sz="3600" dirty="0" err="1">
                <a:latin typeface="Arial" panose="020B0604020202020204" pitchFamily="34" charset="0"/>
              </a:rPr>
              <a:t>the</a:t>
            </a:r>
            <a:r>
              <a:rPr lang="cs-CZ" altLang="cs-CZ" sz="3600" dirty="0">
                <a:latin typeface="Arial" panose="020B0604020202020204" pitchFamily="34" charset="0"/>
              </a:rPr>
              <a:t> </a:t>
            </a:r>
            <a:r>
              <a:rPr lang="cs-CZ" altLang="cs-CZ" sz="3600" dirty="0" err="1">
                <a:latin typeface="Arial" panose="020B0604020202020204" pitchFamily="34" charset="0"/>
              </a:rPr>
              <a:t>creative</a:t>
            </a:r>
            <a:r>
              <a:rPr lang="cs-CZ" altLang="cs-CZ" sz="3600" dirty="0">
                <a:latin typeface="Arial" panose="020B0604020202020204" pitchFamily="34" charset="0"/>
              </a:rPr>
              <a:t> </a:t>
            </a:r>
            <a:r>
              <a:rPr lang="cs-CZ" altLang="cs-CZ" sz="3600" dirty="0" err="1">
                <a:latin typeface="Arial" panose="020B0604020202020204" pitchFamily="34" charset="0"/>
              </a:rPr>
              <a:t>company</a:t>
            </a:r>
            <a:endParaRPr lang="cs-CZ" altLang="cs-CZ" sz="36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endParaRPr lang="en-GB" altLang="cs-CZ" sz="32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en-US" sz="32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US" altLang="en-US" sz="3200" dirty="0">
              <a:latin typeface="Tahoma" panose="020B060403050404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31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1981200" y="349134"/>
            <a:ext cx="8229600" cy="66501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Strategic</a:t>
            </a:r>
            <a:r>
              <a:rPr lang="cs-CZ" b="1" i="1" dirty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innovation</a:t>
            </a:r>
            <a:endParaRPr lang="en-US" b="1" i="1" dirty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49831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  <a:defRPr/>
            </a:pPr>
            <a:r>
              <a:rPr lang="cs-CZ" altLang="cs-CZ" sz="3200" dirty="0" err="1">
                <a:latin typeface="Arial" panose="020B0604020202020204" pitchFamily="34" charset="0"/>
              </a:rPr>
              <a:t>Competence</a:t>
            </a:r>
            <a:r>
              <a:rPr lang="cs-CZ" altLang="cs-CZ" sz="3200" dirty="0">
                <a:latin typeface="Arial" panose="020B0604020202020204" pitchFamily="34" charset="0"/>
              </a:rPr>
              <a:t> model </a:t>
            </a:r>
            <a:r>
              <a:rPr lang="cs-CZ" altLang="cs-CZ" sz="3200" dirty="0" err="1">
                <a:latin typeface="Arial" panose="020B0604020202020204" pitchFamily="34" charset="0"/>
              </a:rPr>
              <a:t>of</a:t>
            </a:r>
            <a:r>
              <a:rPr lang="cs-CZ" altLang="cs-CZ" sz="3200" dirty="0">
                <a:latin typeface="Arial" panose="020B0604020202020204" pitchFamily="34" charset="0"/>
              </a:rPr>
              <a:t> </a:t>
            </a:r>
            <a:r>
              <a:rPr lang="cs-CZ" altLang="cs-CZ" sz="3200" dirty="0" err="1">
                <a:latin typeface="Arial" panose="020B0604020202020204" pitchFamily="34" charset="0"/>
              </a:rPr>
              <a:t>knowledge</a:t>
            </a:r>
            <a:r>
              <a:rPr lang="cs-CZ" altLang="cs-CZ" sz="3200" dirty="0">
                <a:latin typeface="Arial" panose="020B0604020202020204" pitchFamily="34" charset="0"/>
              </a:rPr>
              <a:t> </a:t>
            </a:r>
            <a:r>
              <a:rPr lang="cs-CZ" altLang="cs-CZ" sz="3200" dirty="0" err="1">
                <a:latin typeface="Arial" panose="020B0604020202020204" pitchFamily="34" charset="0"/>
              </a:rPr>
              <a:t>sharing</a:t>
            </a:r>
            <a:endParaRPr lang="en-GB" altLang="cs-CZ" sz="32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en-US" sz="32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US" altLang="en-US" sz="3200" dirty="0">
              <a:latin typeface="Tahoma" panose="020B060403050404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2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Strategic</a:t>
            </a:r>
            <a:r>
              <a:rPr lang="cs-CZ" dirty="0"/>
              <a:t> </a:t>
            </a:r>
            <a:r>
              <a:rPr lang="cs-CZ" dirty="0" err="1"/>
              <a:t>innovation</a:t>
            </a:r>
            <a:endParaRPr lang="cs-CZ" dirty="0"/>
          </a:p>
          <a:p>
            <a:r>
              <a:rPr lang="cs-CZ" dirty="0" err="1"/>
              <a:t>Strategic</a:t>
            </a:r>
            <a:r>
              <a:rPr lang="cs-CZ" dirty="0"/>
              <a:t> </a:t>
            </a:r>
            <a:r>
              <a:rPr lang="cs-CZ" dirty="0" err="1"/>
              <a:t>iniciatives</a:t>
            </a:r>
            <a:r>
              <a:rPr lang="cs-CZ" dirty="0"/>
              <a:t> </a:t>
            </a:r>
            <a:r>
              <a:rPr lang="cs-CZ" dirty="0" err="1"/>
              <a:t>characterizing</a:t>
            </a:r>
            <a:r>
              <a:rPr lang="cs-CZ" dirty="0"/>
              <a:t> </a:t>
            </a:r>
            <a:r>
              <a:rPr lang="cs-CZ" dirty="0" err="1"/>
              <a:t>successful</a:t>
            </a:r>
            <a:r>
              <a:rPr lang="cs-CZ" dirty="0"/>
              <a:t> </a:t>
            </a:r>
            <a:r>
              <a:rPr lang="cs-CZ" dirty="0" err="1"/>
              <a:t>innovation</a:t>
            </a:r>
            <a:r>
              <a:rPr lang="cs-CZ" dirty="0"/>
              <a:t> </a:t>
            </a:r>
            <a:r>
              <a:rPr lang="cs-CZ" dirty="0" err="1"/>
              <a:t>strategies</a:t>
            </a:r>
            <a:endParaRPr lang="cs-CZ" dirty="0"/>
          </a:p>
          <a:p>
            <a:r>
              <a:rPr lang="cs-CZ" dirty="0" err="1"/>
              <a:t>Competence</a:t>
            </a:r>
            <a:r>
              <a:rPr lang="cs-CZ" dirty="0"/>
              <a:t> model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knowledge</a:t>
            </a:r>
            <a:r>
              <a:rPr lang="cs-CZ" dirty="0"/>
              <a:t> </a:t>
            </a:r>
            <a:r>
              <a:rPr lang="cs-CZ" dirty="0" err="1"/>
              <a:t>sharing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45358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1981200" y="498764"/>
            <a:ext cx="8229600" cy="35848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Strategic</a:t>
            </a:r>
            <a:r>
              <a:rPr lang="cs-CZ" b="1" i="1" dirty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innovation</a:t>
            </a:r>
            <a:endParaRPr lang="en-US" b="1" i="1" dirty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49831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7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1981200" y="349134"/>
            <a:ext cx="8229600" cy="66501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Strategic</a:t>
            </a:r>
            <a:r>
              <a:rPr lang="cs-CZ" b="1" i="1" dirty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innovation</a:t>
            </a:r>
            <a:endParaRPr lang="en-US" b="1" i="1" dirty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49831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How</a:t>
            </a: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can</a:t>
            </a: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organization</a:t>
            </a: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advance</a:t>
            </a: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its</a:t>
            </a: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current</a:t>
            </a: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innovation</a:t>
            </a: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  <a:defRPr/>
            </a:pPr>
            <a:endParaRPr lang="cs-CZ" altLang="cs-CZ" sz="2200" b="1" dirty="0">
              <a:solidFill>
                <a:srgbClr val="12245A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    </a:t>
            </a: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practices</a:t>
            </a: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and </a:t>
            </a: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move</a:t>
            </a: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farther</a:t>
            </a: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along</a:t>
            </a: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the</a:t>
            </a: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path</a:t>
            </a: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towards</a:t>
            </a: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  <a:buNone/>
              <a:defRPr/>
            </a:pPr>
            <a:endParaRPr lang="cs-CZ" altLang="cs-CZ" sz="2200" b="1" dirty="0">
              <a:solidFill>
                <a:srgbClr val="12245A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    </a:t>
            </a: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sustainable</a:t>
            </a: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, </a:t>
            </a: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strategic</a:t>
            </a: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innovation</a:t>
            </a: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?</a:t>
            </a:r>
          </a:p>
          <a:p>
            <a:pPr marL="285750" indent="-285750">
              <a:spcBef>
                <a:spcPct val="0"/>
              </a:spcBef>
              <a:defRPr/>
            </a:pPr>
            <a:endParaRPr lang="en-GB" altLang="cs-CZ" sz="2000" dirty="0">
              <a:latin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38163" algn="l"/>
              </a:tabLs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21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1981200" y="349134"/>
            <a:ext cx="8229600" cy="66501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Strategic</a:t>
            </a:r>
            <a:r>
              <a:rPr lang="cs-CZ" b="1" i="1" dirty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innovation</a:t>
            </a:r>
            <a:endParaRPr lang="en-US" b="1" i="1" dirty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49831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Four</a:t>
            </a: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phases</a:t>
            </a: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of</a:t>
            </a: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conducting</a:t>
            </a: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innovation</a:t>
            </a: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assessment</a:t>
            </a: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and  </a:t>
            </a:r>
          </a:p>
          <a:p>
            <a:pPr>
              <a:spcBef>
                <a:spcPct val="0"/>
              </a:spcBef>
              <a:buNone/>
              <a:defRPr/>
            </a:pPr>
            <a:endParaRPr lang="cs-CZ" altLang="cs-CZ" sz="2200" b="1" dirty="0">
              <a:solidFill>
                <a:srgbClr val="12245A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    </a:t>
            </a: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benchmarking</a:t>
            </a: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solidFill>
                  <a:srgbClr val="12245A"/>
                </a:solidFill>
                <a:latin typeface="Arial" panose="020B0604020202020204" pitchFamily="34" charset="0"/>
              </a:rPr>
              <a:t>activities</a:t>
            </a:r>
            <a:endParaRPr lang="cs-CZ" altLang="cs-CZ" sz="2200" b="1" dirty="0">
              <a:solidFill>
                <a:srgbClr val="12245A"/>
              </a:solidFill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endParaRPr lang="en-GB" altLang="cs-CZ" sz="2000" dirty="0">
              <a:latin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38163" algn="l"/>
              </a:tabLs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26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1981200" y="349134"/>
            <a:ext cx="8229600" cy="66501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Strategic</a:t>
            </a:r>
            <a:r>
              <a:rPr lang="cs-CZ" b="1" i="1" dirty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innovation</a:t>
            </a:r>
            <a:endParaRPr lang="en-US" b="1" i="1" dirty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49831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63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1981200" y="349134"/>
            <a:ext cx="8229600" cy="66501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Strategic</a:t>
            </a:r>
            <a:r>
              <a:rPr lang="cs-CZ" b="1" i="1" dirty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innovation</a:t>
            </a:r>
            <a:endParaRPr lang="en-US" b="1" i="1" dirty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498316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38163" algn="l"/>
              </a:tabLs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952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1981200" y="349134"/>
            <a:ext cx="8229600" cy="66501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Strategic</a:t>
            </a:r>
            <a:r>
              <a:rPr lang="cs-CZ" b="1" i="1" dirty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innovation</a:t>
            </a:r>
            <a:endParaRPr lang="en-US" b="1" i="1" dirty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49831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124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1981200" y="349134"/>
            <a:ext cx="8229600" cy="66501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Strategic</a:t>
            </a:r>
            <a:r>
              <a:rPr lang="cs-CZ" b="1" i="1" dirty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innovation</a:t>
            </a:r>
            <a:endParaRPr lang="en-US" b="1" i="1" dirty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49831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cs-CZ" altLang="cs-CZ" sz="2200" b="1" dirty="0">
                <a:solidFill>
                  <a:srgbClr val="12245A"/>
                </a:solidFill>
                <a:latin typeface="Arial" panose="020B0604020202020204" pitchFamily="34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06066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220</TotalTime>
  <Words>164</Words>
  <Application>Microsoft Office PowerPoint</Application>
  <PresentationFormat>Širokoúhlá obrazovka</PresentationFormat>
  <Paragraphs>65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Century Gothic</vt:lpstr>
      <vt:lpstr>Tahoma</vt:lpstr>
      <vt:lpstr>Times New Roman</vt:lpstr>
      <vt:lpstr>Wingdings 3</vt:lpstr>
      <vt:lpstr>Stébla</vt:lpstr>
      <vt:lpstr>Managing innovation Seminar 9</vt:lpstr>
      <vt:lpstr>Content</vt:lpstr>
      <vt:lpstr>Strategic innovation</vt:lpstr>
      <vt:lpstr>Strategic innovation</vt:lpstr>
      <vt:lpstr>Strategic innovation</vt:lpstr>
      <vt:lpstr>Strategic innovation</vt:lpstr>
      <vt:lpstr>Strategic innovation</vt:lpstr>
      <vt:lpstr>Strategic innovation</vt:lpstr>
      <vt:lpstr>Strategic innovation</vt:lpstr>
      <vt:lpstr>Strategic innovation</vt:lpstr>
      <vt:lpstr>Strategic innovation</vt:lpstr>
      <vt:lpstr>Strategic innovation</vt:lpstr>
      <vt:lpstr>Strategic innovation</vt:lpstr>
      <vt:lpstr>Strategic innovation</vt:lpstr>
      <vt:lpstr>Strategic innovation</vt:lpstr>
      <vt:lpstr>Strategic innovation</vt:lpstr>
      <vt:lpstr>Strategic innovation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Rylkova</dc:creator>
  <cp:lastModifiedBy>ryl0001</cp:lastModifiedBy>
  <cp:revision>80</cp:revision>
  <cp:lastPrinted>2021-02-04T07:05:32Z</cp:lastPrinted>
  <dcterms:created xsi:type="dcterms:W3CDTF">2021-01-21T06:09:51Z</dcterms:created>
  <dcterms:modified xsi:type="dcterms:W3CDTF">2021-05-26T09:44:35Z</dcterms:modified>
</cp:coreProperties>
</file>