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4" r:id="rId3"/>
    <p:sldId id="286" r:id="rId4"/>
    <p:sldId id="305" r:id="rId5"/>
    <p:sldId id="316" r:id="rId6"/>
    <p:sldId id="317" r:id="rId7"/>
    <p:sldId id="318" r:id="rId8"/>
    <p:sldId id="319" r:id="rId9"/>
    <p:sldId id="320" r:id="rId10"/>
    <p:sldId id="321" r:id="rId11"/>
    <p:sldId id="331" r:id="rId12"/>
    <p:sldId id="322" r:id="rId13"/>
    <p:sldId id="323" r:id="rId14"/>
    <p:sldId id="324" r:id="rId15"/>
    <p:sldId id="325" r:id="rId16"/>
    <p:sldId id="326" r:id="rId17"/>
    <p:sldId id="328" r:id="rId18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5BF09-B989-481A-9255-E6A51D3C4848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0EE3C-17B5-4125-94AB-E711736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86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CE5B-28D9-4CC1-A152-09933EB816BC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62BB-2170-43E9-8B3B-30D65C07C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2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5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7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8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7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8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0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68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48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736F-5D96-4656-9F80-AEECB75D7AC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6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Managing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/>
            </a:r>
            <a:br>
              <a:rPr lang="cs-CZ" dirty="0"/>
            </a:br>
            <a:r>
              <a:rPr lang="cs-CZ" sz="1800" dirty="0" err="1"/>
              <a:t>Seminar</a:t>
            </a:r>
            <a:r>
              <a:rPr lang="cs-CZ" sz="1800" dirty="0"/>
              <a:t> 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Žaneta </a:t>
            </a:r>
            <a:r>
              <a:rPr lang="cs-CZ" dirty="0" err="1"/>
              <a:t>Rylková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58412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b="1" dirty="0">
                <a:solidFill>
                  <a:srgbClr val="12245A"/>
                </a:solidFill>
                <a:latin typeface="Arial" panose="020B0604020202020204" pitchFamily="34" charset="0"/>
              </a:rPr>
              <a:t>New </a:t>
            </a:r>
            <a:r>
              <a:rPr lang="cs-CZ" altLang="cs-CZ" sz="2800" b="1" dirty="0" err="1">
                <a:solidFill>
                  <a:srgbClr val="12245A"/>
                </a:solidFill>
                <a:latin typeface="Arial" panose="020B0604020202020204" pitchFamily="34" charset="0"/>
              </a:rPr>
              <a:t>product</a:t>
            </a:r>
            <a:r>
              <a:rPr lang="cs-CZ" altLang="cs-CZ" sz="28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b="1" dirty="0" err="1">
                <a:solidFill>
                  <a:srgbClr val="12245A"/>
                </a:solidFill>
                <a:latin typeface="Arial" panose="020B0604020202020204" pitchFamily="34" charset="0"/>
              </a:rPr>
              <a:t>strategy</a:t>
            </a:r>
            <a:endParaRPr lang="cs-CZ" altLang="cs-CZ" sz="2800" b="1" dirty="0">
              <a:solidFill>
                <a:srgbClr val="12245A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81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b="1" dirty="0">
                <a:solidFill>
                  <a:srgbClr val="12245A"/>
                </a:solidFill>
                <a:latin typeface="Arial" panose="020B0604020202020204" pitchFamily="34" charset="0"/>
              </a:rPr>
              <a:t>New </a:t>
            </a:r>
            <a:r>
              <a:rPr lang="cs-CZ" altLang="cs-CZ" sz="2800" b="1" dirty="0" err="1">
                <a:solidFill>
                  <a:srgbClr val="12245A"/>
                </a:solidFill>
                <a:latin typeface="Arial" panose="020B0604020202020204" pitchFamily="34" charset="0"/>
              </a:rPr>
              <a:t>product</a:t>
            </a:r>
            <a:r>
              <a:rPr lang="cs-CZ" altLang="cs-CZ" sz="28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b="1" dirty="0" err="1">
                <a:solidFill>
                  <a:srgbClr val="12245A"/>
                </a:solidFill>
                <a:latin typeface="Arial" panose="020B0604020202020204" pitchFamily="34" charset="0"/>
              </a:rPr>
              <a:t>strategy</a:t>
            </a:r>
            <a:endParaRPr lang="cs-CZ" altLang="cs-CZ" sz="2800" b="1" dirty="0">
              <a:solidFill>
                <a:srgbClr val="12245A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pPr>
              <a:defRPr/>
            </a:pPr>
            <a:endParaRPr lang="en-US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81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27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cs-CZ" altLang="cs-CZ" sz="2800" dirty="0" err="1">
                <a:latin typeface="Arial" panose="020B0604020202020204" pitchFamily="34" charset="0"/>
              </a:rPr>
              <a:t>How</a:t>
            </a:r>
            <a:r>
              <a:rPr lang="cs-CZ" altLang="cs-CZ" sz="2800" dirty="0">
                <a:latin typeface="Arial" panose="020B0604020202020204" pitchFamily="34" charset="0"/>
              </a:rPr>
              <a:t> to </a:t>
            </a:r>
            <a:r>
              <a:rPr lang="cs-CZ" altLang="cs-CZ" sz="2800" dirty="0" err="1">
                <a:latin typeface="Arial" panose="020B0604020202020204" pitchFamily="34" charset="0"/>
              </a:rPr>
              <a:t>create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  <a:r>
              <a:rPr lang="cs-CZ" altLang="cs-CZ" sz="2800" dirty="0" err="1">
                <a:latin typeface="Arial" panose="020B0604020202020204" pitchFamily="34" charset="0"/>
              </a:rPr>
              <a:t>new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  <a:r>
              <a:rPr lang="cs-CZ" altLang="cs-CZ" sz="2800" dirty="0" err="1">
                <a:latin typeface="Arial" panose="020B0604020202020204" pitchFamily="34" charset="0"/>
              </a:rPr>
              <a:t>ideas</a:t>
            </a:r>
            <a:endParaRPr lang="cs-CZ" altLang="cs-CZ" sz="28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81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28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cs-CZ" altLang="cs-CZ" sz="3200" dirty="0" err="1">
                <a:latin typeface="Arial" panose="020B0604020202020204" pitchFamily="34" charset="0"/>
              </a:rPr>
              <a:t>Finding</a:t>
            </a:r>
            <a:r>
              <a:rPr lang="cs-CZ" altLang="cs-CZ" sz="3200" dirty="0">
                <a:latin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</a:rPr>
              <a:t>the</a:t>
            </a:r>
            <a:r>
              <a:rPr lang="cs-CZ" altLang="cs-CZ" sz="3200" dirty="0">
                <a:latin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</a:rPr>
              <a:t>cusomer</a:t>
            </a:r>
            <a:r>
              <a:rPr lang="cs-CZ" altLang="cs-CZ" sz="3200" dirty="0">
                <a:latin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</a:rPr>
              <a:t>value</a:t>
            </a:r>
            <a:r>
              <a:rPr lang="cs-CZ" altLang="cs-CZ" sz="3200" dirty="0">
                <a:latin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</a:rPr>
              <a:t>opportunities</a:t>
            </a:r>
            <a:endParaRPr lang="cs-CZ" altLang="cs-CZ" sz="3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GB" altLang="cs-CZ" sz="2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Objective is to identify needs for: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81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57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cs-CZ" altLang="cs-CZ" sz="3200" dirty="0" err="1">
                <a:latin typeface="Arial" panose="020B0604020202020204" pitchFamily="34" charset="0"/>
              </a:rPr>
              <a:t>Finding</a:t>
            </a:r>
            <a:r>
              <a:rPr lang="cs-CZ" altLang="cs-CZ" sz="3200" dirty="0">
                <a:latin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</a:rPr>
              <a:t>the</a:t>
            </a:r>
            <a:r>
              <a:rPr lang="cs-CZ" altLang="cs-CZ" sz="3200" dirty="0">
                <a:latin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</a:rPr>
              <a:t>cusomer</a:t>
            </a:r>
            <a:r>
              <a:rPr lang="cs-CZ" altLang="cs-CZ" sz="3200" dirty="0">
                <a:latin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</a:rPr>
              <a:t>value</a:t>
            </a:r>
            <a:r>
              <a:rPr lang="cs-CZ" altLang="cs-CZ" sz="3200" dirty="0">
                <a:latin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</a:rPr>
              <a:t>opportunities</a:t>
            </a:r>
            <a:endParaRPr lang="cs-CZ" altLang="cs-CZ" sz="3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GB" altLang="cs-CZ" sz="28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81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98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TRANSFORMATIONAL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     </a:t>
            </a:r>
            <a:r>
              <a:rPr lang="cs-CZ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		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NEW PRODUCT CATEGORY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			</a:t>
            </a:r>
            <a:endParaRPr lang="en-US" altLang="en-US" sz="3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LINE EXTENSION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                </a:t>
            </a:r>
            <a:r>
              <a:rPr lang="cs-CZ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INCREMENTAL IMPROVEMENTS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0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cs-CZ" altLang="cs-CZ" sz="3600" dirty="0" err="1">
                <a:latin typeface="Arial" panose="020B0604020202020204" pitchFamily="34" charset="0"/>
              </a:rPr>
              <a:t>The</a:t>
            </a:r>
            <a:r>
              <a:rPr lang="cs-CZ" altLang="cs-CZ" sz="3600" dirty="0">
                <a:latin typeface="Arial" panose="020B0604020202020204" pitchFamily="34" charset="0"/>
              </a:rPr>
              <a:t> </a:t>
            </a:r>
            <a:r>
              <a:rPr lang="cs-CZ" altLang="cs-CZ" sz="3600" dirty="0" err="1">
                <a:latin typeface="Arial" panose="020B0604020202020204" pitchFamily="34" charset="0"/>
              </a:rPr>
              <a:t>evolution</a:t>
            </a:r>
            <a:r>
              <a:rPr lang="cs-CZ" altLang="cs-CZ" sz="3600" dirty="0">
                <a:latin typeface="Arial" panose="020B0604020202020204" pitchFamily="34" charset="0"/>
              </a:rPr>
              <a:t> </a:t>
            </a:r>
            <a:r>
              <a:rPr lang="cs-CZ" altLang="cs-CZ" sz="3600" dirty="0" err="1">
                <a:latin typeface="Arial" panose="020B0604020202020204" pitchFamily="34" charset="0"/>
              </a:rPr>
              <a:t>of</a:t>
            </a:r>
            <a:r>
              <a:rPr lang="cs-CZ" altLang="cs-CZ" sz="3600" dirty="0">
                <a:latin typeface="Arial" panose="020B0604020202020204" pitchFamily="34" charset="0"/>
              </a:rPr>
              <a:t> </a:t>
            </a:r>
            <a:r>
              <a:rPr lang="cs-CZ" altLang="cs-CZ" sz="3600" dirty="0" err="1">
                <a:latin typeface="Arial" panose="020B0604020202020204" pitchFamily="34" charset="0"/>
              </a:rPr>
              <a:t>the</a:t>
            </a:r>
            <a:r>
              <a:rPr lang="cs-CZ" altLang="cs-CZ" sz="3600" dirty="0">
                <a:latin typeface="Arial" panose="020B0604020202020204" pitchFamily="34" charset="0"/>
              </a:rPr>
              <a:t> </a:t>
            </a:r>
            <a:r>
              <a:rPr lang="cs-CZ" altLang="cs-CZ" sz="3600" dirty="0" err="1">
                <a:latin typeface="Arial" panose="020B0604020202020204" pitchFamily="34" charset="0"/>
              </a:rPr>
              <a:t>creative</a:t>
            </a:r>
            <a:r>
              <a:rPr lang="cs-CZ" altLang="cs-CZ" sz="3600" dirty="0">
                <a:latin typeface="Arial" panose="020B0604020202020204" pitchFamily="34" charset="0"/>
              </a:rPr>
              <a:t> </a:t>
            </a:r>
            <a:r>
              <a:rPr lang="cs-CZ" altLang="cs-CZ" sz="3600" dirty="0" err="1">
                <a:latin typeface="Arial" panose="020B0604020202020204" pitchFamily="34" charset="0"/>
              </a:rPr>
              <a:t>company</a:t>
            </a:r>
            <a:endParaRPr lang="cs-CZ" altLang="cs-CZ" sz="36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GB" altLang="cs-CZ" sz="3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en-US" sz="3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en-US" sz="3200" dirty="0">
              <a:latin typeface="Tahoma" panose="020B060403050404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31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cs-CZ" altLang="cs-CZ" sz="3200" dirty="0" err="1">
                <a:latin typeface="Arial" panose="020B0604020202020204" pitchFamily="34" charset="0"/>
              </a:rPr>
              <a:t>Competence</a:t>
            </a:r>
            <a:r>
              <a:rPr lang="cs-CZ" altLang="cs-CZ" sz="3200" dirty="0">
                <a:latin typeface="Arial" panose="020B0604020202020204" pitchFamily="34" charset="0"/>
              </a:rPr>
              <a:t> model </a:t>
            </a:r>
            <a:r>
              <a:rPr lang="cs-CZ" altLang="cs-CZ" sz="3200" dirty="0" err="1">
                <a:latin typeface="Arial" panose="020B0604020202020204" pitchFamily="34" charset="0"/>
              </a:rPr>
              <a:t>of</a:t>
            </a:r>
            <a:r>
              <a:rPr lang="cs-CZ" altLang="cs-CZ" sz="3200" dirty="0">
                <a:latin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</a:rPr>
              <a:t>knowledge</a:t>
            </a:r>
            <a:r>
              <a:rPr lang="cs-CZ" altLang="cs-CZ" sz="3200" dirty="0">
                <a:latin typeface="Arial" panose="020B0604020202020204" pitchFamily="34" charset="0"/>
              </a:rPr>
              <a:t> </a:t>
            </a:r>
            <a:r>
              <a:rPr lang="cs-CZ" altLang="cs-CZ" sz="3200" dirty="0" err="1">
                <a:latin typeface="Arial" panose="020B0604020202020204" pitchFamily="34" charset="0"/>
              </a:rPr>
              <a:t>sharing</a:t>
            </a:r>
            <a:endParaRPr lang="en-GB" altLang="cs-CZ" sz="3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en-US" sz="3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en-US" sz="3200" dirty="0">
              <a:latin typeface="Tahoma" panose="020B060403050404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innovation</a:t>
            </a:r>
            <a:endParaRPr lang="cs-CZ" dirty="0"/>
          </a:p>
          <a:p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iniciatives</a:t>
            </a:r>
            <a:r>
              <a:rPr lang="cs-CZ" dirty="0"/>
              <a:t> </a:t>
            </a:r>
            <a:r>
              <a:rPr lang="cs-CZ" dirty="0" err="1"/>
              <a:t>characterizing</a:t>
            </a:r>
            <a:r>
              <a:rPr lang="cs-CZ" dirty="0"/>
              <a:t> </a:t>
            </a:r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</a:t>
            </a:r>
            <a:r>
              <a:rPr lang="cs-CZ" dirty="0" err="1"/>
              <a:t>strategies</a:t>
            </a:r>
            <a:endParaRPr lang="cs-CZ" dirty="0"/>
          </a:p>
          <a:p>
            <a:r>
              <a:rPr lang="cs-CZ" dirty="0" err="1"/>
              <a:t>Competence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 </a:t>
            </a:r>
            <a:r>
              <a:rPr lang="cs-CZ" dirty="0" err="1"/>
              <a:t>sharing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535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498764"/>
            <a:ext cx="8229600" cy="3584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7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How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can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organization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advance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its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current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innovation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endParaRPr lang="cs-CZ" altLang="cs-CZ" sz="2200" b="1" dirty="0">
              <a:solidFill>
                <a:srgbClr val="12245A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   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practices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and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move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farther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along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the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path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towards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endParaRPr lang="cs-CZ" altLang="cs-CZ" sz="2200" b="1" dirty="0">
              <a:solidFill>
                <a:srgbClr val="12245A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   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sustainable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,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strategic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innovation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?</a:t>
            </a:r>
          </a:p>
          <a:p>
            <a:pPr marL="285750" indent="-285750">
              <a:spcBef>
                <a:spcPct val="0"/>
              </a:spcBef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81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2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Four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phases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of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conducting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innovation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assessment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and  </a:t>
            </a:r>
          </a:p>
          <a:p>
            <a:pPr>
              <a:spcBef>
                <a:spcPct val="0"/>
              </a:spcBef>
              <a:buNone/>
              <a:defRPr/>
            </a:pPr>
            <a:endParaRPr lang="cs-CZ" altLang="cs-CZ" sz="2200" b="1" dirty="0">
              <a:solidFill>
                <a:srgbClr val="12245A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   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benchmarking</a:t>
            </a: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solidFill>
                  <a:srgbClr val="12245A"/>
                </a:solidFill>
                <a:latin typeface="Arial" panose="020B0604020202020204" pitchFamily="34" charset="0"/>
              </a:rPr>
              <a:t>activities</a:t>
            </a:r>
            <a:endParaRPr lang="cs-CZ" altLang="cs-CZ" sz="2200" b="1" dirty="0">
              <a:solidFill>
                <a:srgbClr val="12245A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81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2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63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81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52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2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349134"/>
            <a:ext cx="8229600" cy="6650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cs-CZ" b="1" i="1" dirty="0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rgbClr val="253747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b="1" i="1" dirty="0">
              <a:solidFill>
                <a:srgbClr val="253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cs-CZ" altLang="cs-CZ" sz="2200" b="1" dirty="0">
                <a:solidFill>
                  <a:srgbClr val="12245A"/>
                </a:solidFill>
                <a:latin typeface="Arial" panose="020B0604020202020204" pitchFamily="34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732F-371B-4F57-9103-FCFBC3EDB8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0606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164</Words>
  <Application>Microsoft Office PowerPoint</Application>
  <PresentationFormat>Širokoúhlá obrazovka</PresentationFormat>
  <Paragraphs>65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Tahoma</vt:lpstr>
      <vt:lpstr>Times New Roman</vt:lpstr>
      <vt:lpstr>Wingdings 3</vt:lpstr>
      <vt:lpstr>Stébla</vt:lpstr>
      <vt:lpstr>Managing innovation Seminar 9</vt:lpstr>
      <vt:lpstr>Content</vt:lpstr>
      <vt:lpstr>Strategic innovation</vt:lpstr>
      <vt:lpstr>Strategic innovation</vt:lpstr>
      <vt:lpstr>Strategic innovation</vt:lpstr>
      <vt:lpstr>Strategic innovation</vt:lpstr>
      <vt:lpstr>Strategic innovation</vt:lpstr>
      <vt:lpstr>Strategic innovation</vt:lpstr>
      <vt:lpstr>Strategic innovation</vt:lpstr>
      <vt:lpstr>Strategic innovation</vt:lpstr>
      <vt:lpstr>Strategic innovation</vt:lpstr>
      <vt:lpstr>Strategic innovation</vt:lpstr>
      <vt:lpstr>Strategic innovation</vt:lpstr>
      <vt:lpstr>Strategic innovation</vt:lpstr>
      <vt:lpstr>Strategic innovation</vt:lpstr>
      <vt:lpstr>Strategic innovation</vt:lpstr>
      <vt:lpstr>Strategic innovation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80</cp:revision>
  <cp:lastPrinted>2021-02-04T07:05:32Z</cp:lastPrinted>
  <dcterms:created xsi:type="dcterms:W3CDTF">2021-01-21T06:09:51Z</dcterms:created>
  <dcterms:modified xsi:type="dcterms:W3CDTF">2021-05-26T09:44:35Z</dcterms:modified>
</cp:coreProperties>
</file>