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9"/>
  </p:notesMasterIdLst>
  <p:sldIdLst>
    <p:sldId id="256" r:id="rId2"/>
    <p:sldId id="322" r:id="rId3"/>
    <p:sldId id="336" r:id="rId4"/>
    <p:sldId id="337" r:id="rId5"/>
    <p:sldId id="348" r:id="rId6"/>
    <p:sldId id="349" r:id="rId7"/>
    <p:sldId id="350" r:id="rId8"/>
    <p:sldId id="351" r:id="rId9"/>
    <p:sldId id="352" r:id="rId10"/>
    <p:sldId id="338" r:id="rId11"/>
    <p:sldId id="357" r:id="rId12"/>
    <p:sldId id="358" r:id="rId13"/>
    <p:sldId id="359" r:id="rId14"/>
    <p:sldId id="339" r:id="rId15"/>
    <p:sldId id="340" r:id="rId16"/>
    <p:sldId id="341" r:id="rId17"/>
    <p:sldId id="342" r:id="rId18"/>
    <p:sldId id="343" r:id="rId19"/>
    <p:sldId id="346" r:id="rId20"/>
    <p:sldId id="347" r:id="rId21"/>
    <p:sldId id="344" r:id="rId22"/>
    <p:sldId id="345" r:id="rId23"/>
    <p:sldId id="353" r:id="rId24"/>
    <p:sldId id="354" r:id="rId25"/>
    <p:sldId id="355" r:id="rId26"/>
    <p:sldId id="356" r:id="rId27"/>
    <p:sldId id="360" r:id="rId28"/>
    <p:sldId id="362" r:id="rId29"/>
    <p:sldId id="363" r:id="rId30"/>
    <p:sldId id="364" r:id="rId31"/>
    <p:sldId id="365" r:id="rId32"/>
    <p:sldId id="366" r:id="rId33"/>
    <p:sldId id="367" r:id="rId34"/>
    <p:sldId id="368" r:id="rId35"/>
    <p:sldId id="369" r:id="rId36"/>
    <p:sldId id="370" r:id="rId37"/>
    <p:sldId id="371" r:id="rId38"/>
    <p:sldId id="372" r:id="rId39"/>
    <p:sldId id="373" r:id="rId40"/>
    <p:sldId id="374" r:id="rId41"/>
    <p:sldId id="375" r:id="rId42"/>
    <p:sldId id="376" r:id="rId43"/>
    <p:sldId id="377" r:id="rId44"/>
    <p:sldId id="378" r:id="rId45"/>
    <p:sldId id="379" r:id="rId46"/>
    <p:sldId id="380" r:id="rId47"/>
    <p:sldId id="381" r:id="rId48"/>
    <p:sldId id="382" r:id="rId49"/>
    <p:sldId id="383" r:id="rId50"/>
    <p:sldId id="384" r:id="rId51"/>
    <p:sldId id="385" r:id="rId52"/>
    <p:sldId id="386" r:id="rId53"/>
    <p:sldId id="387" r:id="rId54"/>
    <p:sldId id="388" r:id="rId55"/>
    <p:sldId id="389" r:id="rId56"/>
    <p:sldId id="390" r:id="rId57"/>
    <p:sldId id="391" r:id="rId58"/>
    <p:sldId id="392" r:id="rId59"/>
    <p:sldId id="393" r:id="rId60"/>
    <p:sldId id="394" r:id="rId61"/>
    <p:sldId id="395" r:id="rId62"/>
    <p:sldId id="396" r:id="rId63"/>
    <p:sldId id="397" r:id="rId64"/>
    <p:sldId id="398" r:id="rId65"/>
    <p:sldId id="399" r:id="rId66"/>
    <p:sldId id="400" r:id="rId67"/>
    <p:sldId id="401" r:id="rId68"/>
    <p:sldId id="402" r:id="rId69"/>
    <p:sldId id="403" r:id="rId70"/>
    <p:sldId id="404" r:id="rId71"/>
    <p:sldId id="405" r:id="rId72"/>
    <p:sldId id="406" r:id="rId73"/>
    <p:sldId id="407" r:id="rId74"/>
    <p:sldId id="408" r:id="rId75"/>
    <p:sldId id="409" r:id="rId76"/>
    <p:sldId id="410" r:id="rId77"/>
    <p:sldId id="411" r:id="rId78"/>
    <p:sldId id="412" r:id="rId79"/>
    <p:sldId id="413" r:id="rId80"/>
    <p:sldId id="414" r:id="rId81"/>
    <p:sldId id="415" r:id="rId82"/>
    <p:sldId id="416" r:id="rId83"/>
    <p:sldId id="417" r:id="rId84"/>
    <p:sldId id="418" r:id="rId85"/>
    <p:sldId id="419" r:id="rId86"/>
    <p:sldId id="420" r:id="rId87"/>
    <p:sldId id="421" r:id="rId88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788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pPr/>
              <a:t>26.03.2021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 smtClean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  <a:endParaRPr lang="cs-CZ" sz="2400" dirty="0">
              <a:solidFill>
                <a:srgbClr val="981E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 smtClean="0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 smtClean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Interní podnikatelské prostředí</a:t>
            </a: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3219822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tutoriál</a:t>
            </a: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588224" y="3723878"/>
            <a:ext cx="2384047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Šárka Zapletalová, Ph.D.</a:t>
            </a:r>
          </a:p>
          <a:p>
            <a:pPr algn="r"/>
            <a:r>
              <a:rPr lang="cs-CZ" altLang="cs-CZ" sz="9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Podnikové ekonomiky a managementu</a:t>
            </a:r>
          </a:p>
          <a:p>
            <a:pPr algn="r"/>
            <a:r>
              <a:rPr lang="cs-CZ" altLang="cs-CZ" sz="9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PODNIKATELSKÉ PROSTŘEDÍ</a:t>
            </a:r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2000" b="1" dirty="0"/>
              <a:t>Organizační struktura podniku</a:t>
            </a:r>
          </a:p>
          <a:p>
            <a:pPr algn="just"/>
            <a:r>
              <a:rPr lang="cs-CZ" sz="2000" dirty="0"/>
              <a:t>Pro úspěšnou implementaci zvolené strategie podniku je potřeba vytvořit odpovídající organizační strukturu a systém řízení. </a:t>
            </a:r>
            <a:endParaRPr lang="cs-CZ" sz="2000" dirty="0" smtClean="0"/>
          </a:p>
          <a:p>
            <a:pPr algn="just"/>
            <a:r>
              <a:rPr lang="cs-CZ" sz="2000" dirty="0" smtClean="0"/>
              <a:t>Volba </a:t>
            </a:r>
            <a:r>
              <a:rPr lang="cs-CZ" sz="2000" dirty="0"/>
              <a:t>adekvátní organizační struktury z velké míry závisí na manažerském stylu práce manažerů, konkrétní situaci v podniku a životním cyklem podnikatelského prostředí podniku a na současném stupni poznání v oblasti řízení podniku. </a:t>
            </a:r>
            <a:endParaRPr lang="cs-CZ" sz="2000" dirty="0" smtClean="0"/>
          </a:p>
          <a:p>
            <a:pPr algn="just"/>
            <a:r>
              <a:rPr lang="cs-CZ" sz="2000" dirty="0" smtClean="0"/>
              <a:t>Podle </a:t>
            </a:r>
            <a:r>
              <a:rPr lang="cs-CZ" sz="2000" dirty="0" err="1"/>
              <a:t>Dedouchové</a:t>
            </a:r>
            <a:r>
              <a:rPr lang="cs-CZ" sz="2000" dirty="0"/>
              <a:t> (</a:t>
            </a:r>
            <a:r>
              <a:rPr lang="cs-CZ" sz="2000" dirty="0" smtClean="0"/>
              <a:t>2001) </a:t>
            </a:r>
            <a:r>
              <a:rPr lang="cs-CZ" sz="2000" dirty="0"/>
              <a:t>organizační uspořádání musí být navrženo tak, aby činnosti na jednotlivých funkčních úrovních byly řízeny společně a mohlo tak být dosaženo stanovených strategických cílů. 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344816" cy="507703"/>
          </a:xfrm>
        </p:spPr>
        <p:txBody>
          <a:bodyPr/>
          <a:lstStyle/>
          <a:p>
            <a:r>
              <a:rPr lang="cs-CZ" dirty="0" smtClean="0"/>
              <a:t>Strategické faktory interního podnikatelského prostředí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197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71550"/>
            <a:ext cx="7500933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b="1" dirty="0"/>
              <a:t>Organizační struktura </a:t>
            </a:r>
            <a:r>
              <a:rPr lang="cs-CZ" sz="1800" dirty="0"/>
              <a:t>zobrazuje kompetenční vztahy, vnitropodnikové úvary a vzájemné vazby a vztahy mezi těmito útvary. </a:t>
            </a:r>
            <a:endParaRPr lang="cs-CZ" sz="1800" dirty="0" smtClean="0"/>
          </a:p>
          <a:p>
            <a:pPr algn="just"/>
            <a:r>
              <a:rPr lang="cs-CZ" sz="1800" dirty="0" smtClean="0"/>
              <a:t>Základní </a:t>
            </a:r>
            <a:r>
              <a:rPr lang="cs-CZ" sz="1800" dirty="0"/>
              <a:t>jednotkou organizační struktury je jednotka organizace práce, která je tvořena určitým počtem pracovníků podřízených jednomu vedoucímu pracovníkovi</a:t>
            </a:r>
            <a:r>
              <a:rPr lang="cs-CZ" sz="1800" dirty="0" smtClean="0"/>
              <a:t>.</a:t>
            </a:r>
            <a:endParaRPr lang="cs-CZ" sz="1800" dirty="0"/>
          </a:p>
          <a:p>
            <a:pPr algn="just"/>
            <a:r>
              <a:rPr lang="cs-CZ" sz="1800" dirty="0"/>
              <a:t>Organizační struktura je výsledkem manažerské funkce </a:t>
            </a:r>
            <a:r>
              <a:rPr lang="cs-CZ" sz="1800" dirty="0" smtClean="0"/>
              <a:t>organizování.</a:t>
            </a:r>
          </a:p>
          <a:p>
            <a:pPr algn="just"/>
            <a:r>
              <a:rPr lang="cs-CZ" sz="1800" dirty="0"/>
              <a:t>Pro tvorbu organizační struktury je potřeba poznat a pochopit základní technické a technologické vztahy v aktivitách organizace, analyzovat základní prvky, kterými je organizace tvořena. </a:t>
            </a:r>
            <a:endParaRPr lang="cs-CZ" sz="1800" dirty="0" smtClean="0"/>
          </a:p>
          <a:p>
            <a:pPr algn="just"/>
            <a:r>
              <a:rPr lang="cs-CZ" sz="1800" dirty="0"/>
              <a:t>Jednotky organizace práce se podle principu hierarchie spojují v organizační jednotky větší, které představují organizační stupně. Organizační stupně představují v organizační struktuře její hierarchické uspořádání.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Organizační struktura 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109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71550"/>
            <a:ext cx="7500933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dirty="0" smtClean="0"/>
              <a:t>Organizační </a:t>
            </a:r>
            <a:r>
              <a:rPr lang="cs-CZ" sz="1800" dirty="0"/>
              <a:t>struktura představuje strukturu systému řízení organizace</a:t>
            </a:r>
            <a:r>
              <a:rPr lang="cs-CZ" sz="1800" dirty="0" smtClean="0"/>
              <a:t>.</a:t>
            </a:r>
          </a:p>
          <a:p>
            <a:pPr algn="just"/>
            <a:r>
              <a:rPr lang="cs-CZ" sz="1800" dirty="0" smtClean="0"/>
              <a:t>Organizační struktura </a:t>
            </a:r>
            <a:r>
              <a:rPr lang="cs-CZ" sz="1800" dirty="0"/>
              <a:t>je relativně stabilní a předurčuje chování určitého systému. </a:t>
            </a:r>
          </a:p>
          <a:p>
            <a:pPr algn="just"/>
            <a:r>
              <a:rPr lang="cs-CZ" sz="1800" dirty="0" smtClean="0"/>
              <a:t>V</a:t>
            </a:r>
            <a:r>
              <a:rPr lang="cs-CZ" sz="1800" dirty="0"/>
              <a:t> organizaci můžeme nalézt formální organizační struktury a neformální organizační struktury. </a:t>
            </a:r>
            <a:endParaRPr lang="cs-CZ" sz="1800" dirty="0" smtClean="0"/>
          </a:p>
          <a:p>
            <a:pPr algn="just"/>
            <a:r>
              <a:rPr lang="cs-CZ" sz="1800" b="1" dirty="0" smtClean="0"/>
              <a:t>Formální </a:t>
            </a:r>
            <a:r>
              <a:rPr lang="cs-CZ" sz="1800" b="1" dirty="0"/>
              <a:t>organizační struktury</a:t>
            </a:r>
            <a:r>
              <a:rPr lang="cs-CZ" sz="1800" dirty="0"/>
              <a:t> zabezpečují dělbu práce (diferenciaci), k zajištění vhodného provádění stanovených činností, a celistvé řízení (integraci), vedoucí k dosažení stanovených společných cílů organizační jednotky. </a:t>
            </a:r>
            <a:endParaRPr lang="cs-CZ" sz="1800" dirty="0" smtClean="0"/>
          </a:p>
          <a:p>
            <a:pPr algn="just"/>
            <a:r>
              <a:rPr lang="cs-CZ" sz="1800" b="1" dirty="0" smtClean="0"/>
              <a:t>Neformální </a:t>
            </a:r>
            <a:r>
              <a:rPr lang="cs-CZ" sz="1800" b="1" dirty="0"/>
              <a:t>organizační </a:t>
            </a:r>
            <a:r>
              <a:rPr lang="cs-CZ" sz="1800" b="1" dirty="0" smtClean="0"/>
              <a:t>struktury</a:t>
            </a:r>
            <a:r>
              <a:rPr lang="cs-CZ" sz="1800" dirty="0"/>
              <a:t> </a:t>
            </a:r>
            <a:r>
              <a:rPr lang="cs-CZ" sz="1800" dirty="0" smtClean="0"/>
              <a:t>vytvářejí </a:t>
            </a:r>
            <a:r>
              <a:rPr lang="cs-CZ" sz="1800" dirty="0"/>
              <a:t>spontánně na základě sdílených zájmů skupin lidí, jako je osobní přátelství, rodinná spřízněnost, vzájemné sympatie, hmotné zájmy apod. 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Organizační struktura II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53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500933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dirty="0" smtClean="0"/>
              <a:t>Rozeznáváme organizační strukturu procesní a organizační strukturu útvarovou.</a:t>
            </a:r>
          </a:p>
          <a:p>
            <a:pPr algn="just"/>
            <a:r>
              <a:rPr lang="cs-CZ" sz="1800" b="1" dirty="0" smtClean="0"/>
              <a:t>Struktura procesní</a:t>
            </a:r>
            <a:r>
              <a:rPr lang="cs-CZ" sz="1800" dirty="0"/>
              <a:t> </a:t>
            </a:r>
            <a:r>
              <a:rPr lang="cs-CZ" sz="1800" dirty="0" smtClean="0"/>
              <a:t>je </a:t>
            </a:r>
            <a:r>
              <a:rPr lang="cs-CZ" sz="1800" dirty="0"/>
              <a:t>definována jako soubor činností a vztahů </a:t>
            </a:r>
            <a:r>
              <a:rPr lang="cs-CZ" sz="1800" dirty="0" smtClean="0"/>
              <a:t>mezi </a:t>
            </a:r>
            <a:r>
              <a:rPr lang="cs-CZ" sz="1800" dirty="0"/>
              <a:t>těmito činnostmi. V případě struktury procesní jsou určující procesy a ne útvary. Procesní struktura se znázorňuje pomocí grafu, který se skládá z uzlů a </a:t>
            </a:r>
            <a:r>
              <a:rPr lang="cs-CZ" sz="1800" dirty="0" smtClean="0"/>
              <a:t>hran.</a:t>
            </a:r>
          </a:p>
          <a:p>
            <a:pPr algn="just"/>
            <a:r>
              <a:rPr lang="cs-CZ" sz="1800" b="1" dirty="0" smtClean="0"/>
              <a:t>Struktura útvarová</a:t>
            </a:r>
            <a:r>
              <a:rPr lang="cs-CZ" sz="1800" dirty="0" smtClean="0"/>
              <a:t> </a:t>
            </a:r>
            <a:r>
              <a:rPr lang="cs-CZ" sz="1800" dirty="0"/>
              <a:t>je definována jako soubor pracovních míst a vztahů (mocenských, informačních a hmotně-energetických) mezi těmito pracovními místy. Zobrazením útvarové struktury je organizační </a:t>
            </a:r>
            <a:r>
              <a:rPr lang="cs-CZ" sz="1800" dirty="0" smtClean="0"/>
              <a:t>schéma. </a:t>
            </a:r>
            <a:r>
              <a:rPr lang="cs-CZ" sz="1800" dirty="0"/>
              <a:t>Základním prvkem útvarové struktury je pracovní místo. Seskupením pracovních míst a přidělením příslušného řídícího prvku vzniká pracovní </a:t>
            </a:r>
            <a:r>
              <a:rPr lang="cs-CZ" sz="1800" dirty="0" smtClean="0"/>
              <a:t>útvar. </a:t>
            </a:r>
            <a:r>
              <a:rPr lang="cs-CZ" sz="1800" dirty="0"/>
              <a:t>U útvarové struktury platí princip jednoty vedení, což znamená, že pracovník má vždy jen jednoho nadřízeného, který odpovídá za veškerou činnost daného </a:t>
            </a:r>
            <a:r>
              <a:rPr lang="cs-CZ" sz="1800" dirty="0" smtClean="0"/>
              <a:t>pracovníka.</a:t>
            </a:r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Organizační struktura III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045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2000" b="1" dirty="0"/>
              <a:t>Konkurenceschopnost podniku</a:t>
            </a:r>
          </a:p>
          <a:p>
            <a:pPr algn="just"/>
            <a:r>
              <a:rPr lang="cs-CZ" sz="2000" dirty="0"/>
              <a:t>Konkurenceschopnost podniku můžeme definovat jako schopnost podniku alespoň si udržet, případně zvyšovat svůj poddíl na </a:t>
            </a:r>
            <a:r>
              <a:rPr lang="cs-CZ" sz="2000" dirty="0" smtClean="0"/>
              <a:t>trhu. </a:t>
            </a:r>
          </a:p>
          <a:p>
            <a:pPr algn="just"/>
            <a:r>
              <a:rPr lang="cs-CZ" sz="2000" dirty="0" smtClean="0"/>
              <a:t>Se </a:t>
            </a:r>
            <a:r>
              <a:rPr lang="cs-CZ" sz="2000" dirty="0"/>
              <a:t>zvýšením konkurenceschopností podniku jsou velmi úzce specifické kompetence, které představují schopnosti podniku nasadit zdroje a vytvářet hodnotu. </a:t>
            </a:r>
            <a:endParaRPr lang="cs-CZ" sz="2000" dirty="0" smtClean="0"/>
          </a:p>
          <a:p>
            <a:pPr algn="just"/>
            <a:r>
              <a:rPr lang="cs-CZ" sz="2000" dirty="0" smtClean="0"/>
              <a:t>Jde </a:t>
            </a:r>
            <a:r>
              <a:rPr lang="cs-CZ" sz="2000" dirty="0"/>
              <a:t>tedy o využití takových dovedností a schopností podniku, které umožňují vytvářet minimálně srovnatelnou ne-li lepší produkci, která bude převyšovat produkci ostatních účastníků na trhu.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344816" cy="507703"/>
          </a:xfrm>
        </p:spPr>
        <p:txBody>
          <a:bodyPr/>
          <a:lstStyle/>
          <a:p>
            <a:r>
              <a:rPr lang="cs-CZ" dirty="0" smtClean="0"/>
              <a:t>Strategické faktory interního podnikatelského prostředí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311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dirty="0"/>
              <a:t>Organizační faktory jsou úzce spojeny se specifickým charakterem každého podniku. K organizačním faktorům můžeme přiradit tyto faktory: charakteristika manažerského týmu, zdroje podniku a podniková kultura.</a:t>
            </a:r>
          </a:p>
          <a:p>
            <a:pPr marL="0" indent="0" algn="just">
              <a:buNone/>
            </a:pPr>
            <a:r>
              <a:rPr lang="cs-CZ" sz="1800" b="1" dirty="0"/>
              <a:t>Charakteristika manažerského týmu</a:t>
            </a:r>
          </a:p>
          <a:p>
            <a:pPr algn="just"/>
            <a:r>
              <a:rPr lang="cs-CZ" sz="1800" dirty="0"/>
              <a:t> Při realizaci podnikatelských aktivit hrají znalosti manažerů a podnikatelů významnou roli. </a:t>
            </a:r>
            <a:endParaRPr lang="cs-CZ" sz="1800" dirty="0" smtClean="0"/>
          </a:p>
          <a:p>
            <a:pPr algn="just"/>
            <a:r>
              <a:rPr lang="cs-CZ" sz="1800" dirty="0" smtClean="0"/>
              <a:t>Obtížnost </a:t>
            </a:r>
            <a:r>
              <a:rPr lang="cs-CZ" sz="1800" dirty="0"/>
              <a:t>profese manažera vyplývá z mimořádné odpovědnosti a nezbytnosti soustředit veškerou energii do relativně krátkého okamžiku, v němž se projeví profesionalita, kvalita a intenzita přípravy, a to nejen u samotného obchodníka, ale i u všech odborníků, kteří tvoří jeho </a:t>
            </a:r>
            <a:r>
              <a:rPr lang="cs-CZ" sz="1800" dirty="0" smtClean="0"/>
              <a:t>tým. </a:t>
            </a:r>
          </a:p>
          <a:p>
            <a:pPr algn="just"/>
            <a:r>
              <a:rPr lang="cs-CZ" sz="1800" dirty="0" smtClean="0"/>
              <a:t>Náročnost </a:t>
            </a:r>
            <a:r>
              <a:rPr lang="cs-CZ" sz="1800" dirty="0"/>
              <a:t>profese se projevuje v oblasti nároků kladených na kvalifikaci manažerů, ale také na jejich osobnost. 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344816" cy="507703"/>
          </a:xfrm>
        </p:spPr>
        <p:txBody>
          <a:bodyPr/>
          <a:lstStyle/>
          <a:p>
            <a:r>
              <a:rPr lang="cs-CZ" dirty="0" smtClean="0"/>
              <a:t>Organizační faktory interního podnikatelského prostředí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732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/>
              <a:t>V oblasti kvalifikace jsou klíčové především znalosti komoditní, znalosti ekonomiky a techniky realizace podnikatelských aktivit, jazykové znalosti a základní znalosti práva souvisejícího s podnikatelskými aktivitami. </a:t>
            </a:r>
            <a:endParaRPr lang="cs-CZ" sz="2000" dirty="0" smtClean="0"/>
          </a:p>
          <a:p>
            <a:pPr algn="just"/>
            <a:r>
              <a:rPr lang="cs-CZ" sz="2000" dirty="0" smtClean="0"/>
              <a:t>Kromě </a:t>
            </a:r>
            <a:r>
              <a:rPr lang="cs-CZ" sz="2000" dirty="0"/>
              <a:t>těchto znalostí manažerů vzrůstá v posledních létech význam znalostí o jiných kulturách především v souvislosti s mezinárodními podnikatelskými aktivitami. </a:t>
            </a:r>
            <a:endParaRPr lang="cs-CZ" sz="2000" dirty="0" smtClean="0"/>
          </a:p>
          <a:p>
            <a:pPr algn="just"/>
            <a:r>
              <a:rPr lang="cs-CZ" sz="2000" dirty="0" smtClean="0"/>
              <a:t>Manažeři </a:t>
            </a:r>
            <a:r>
              <a:rPr lang="cs-CZ" sz="2000" dirty="0"/>
              <a:t>potřebují a požadují přesné a spolehlivé znalosti umožňující realizovat jejich vytvořenou strategii. Jak uvádí </a:t>
            </a:r>
            <a:r>
              <a:rPr lang="cs-CZ" sz="2000" dirty="0" err="1"/>
              <a:t>Bencsik</a:t>
            </a:r>
            <a:r>
              <a:rPr lang="cs-CZ" sz="2000" dirty="0"/>
              <a:t> (2014) samotná shromažďování znalostí nestačí, podnik může získat skutečnou konkurenční výhodu prostřednictvím znalostního managementu, který rozvíjí potřebné znalosti na osobní i organizační úrovni.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344816" cy="507703"/>
          </a:xfrm>
        </p:spPr>
        <p:txBody>
          <a:bodyPr/>
          <a:lstStyle/>
          <a:p>
            <a:r>
              <a:rPr lang="cs-CZ" dirty="0" smtClean="0"/>
              <a:t>Organizační faktory interního podnikatelského prostředí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724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488832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1800" b="1" dirty="0"/>
              <a:t>Zdroje podniku </a:t>
            </a:r>
          </a:p>
          <a:p>
            <a:pPr algn="just"/>
            <a:r>
              <a:rPr lang="cs-CZ" sz="1800" dirty="0"/>
              <a:t>Zdroje podniku zahrnují jak hmotné tak nehmotná aktiva, která podnik využívá k nalezení příležitostí a implementuje je do své strategie na trhu. </a:t>
            </a:r>
            <a:endParaRPr lang="cs-CZ" sz="1800" dirty="0" smtClean="0"/>
          </a:p>
          <a:p>
            <a:pPr algn="just"/>
            <a:r>
              <a:rPr lang="cs-CZ" sz="1800" dirty="0" smtClean="0"/>
              <a:t>Hmotné </a:t>
            </a:r>
            <a:r>
              <a:rPr lang="cs-CZ" sz="1800" dirty="0"/>
              <a:t>zdroje a kapacita podniku jsou více pozorovatelné a mohou být kvantifikovatelné. </a:t>
            </a:r>
            <a:endParaRPr lang="cs-CZ" sz="1800" dirty="0" smtClean="0"/>
          </a:p>
          <a:p>
            <a:pPr algn="just"/>
            <a:r>
              <a:rPr lang="cs-CZ" sz="1800" dirty="0" smtClean="0"/>
              <a:t>Hmotné </a:t>
            </a:r>
            <a:r>
              <a:rPr lang="cs-CZ" sz="1800" dirty="0"/>
              <a:t>zdroje podniku jsou tvořeny běžnými aktivy a unikátními aktivy. Především unikátní aktiva jsou významná svou schopností vytvářet a podporovat inovativní činnost podniku. </a:t>
            </a:r>
            <a:endParaRPr lang="cs-CZ" sz="1800" dirty="0" smtClean="0"/>
          </a:p>
          <a:p>
            <a:pPr algn="just"/>
            <a:r>
              <a:rPr lang="cs-CZ" sz="1800" dirty="0" smtClean="0"/>
              <a:t>K</a:t>
            </a:r>
            <a:r>
              <a:rPr lang="cs-CZ" sz="1800" dirty="0"/>
              <a:t> hmotným zdrojům a schopnostem patří finanční schopnost podniku (interní zdroje, cizí zdroje pro strategie podniku), fyzická schopnost (stroje a zařízení závody pro operativní aktivity), technologická schopnost (dovednosti, odbornost, patenty, značky, autorská práva k vytváření unikátních produktů a služeb) a organizační schopnost (lidé, struktura, formální kontrolní mechanismy). 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344816" cy="507703"/>
          </a:xfrm>
        </p:spPr>
        <p:txBody>
          <a:bodyPr/>
          <a:lstStyle/>
          <a:p>
            <a:r>
              <a:rPr lang="cs-CZ" dirty="0" smtClean="0"/>
              <a:t>Organizační faktory interního podnikatelského prostředí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880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2000" b="1" dirty="0"/>
              <a:t>Zdroje podniku </a:t>
            </a:r>
          </a:p>
          <a:p>
            <a:pPr algn="just"/>
            <a:r>
              <a:rPr lang="cs-CZ" sz="2000" dirty="0" smtClean="0"/>
              <a:t>Nehmotné </a:t>
            </a:r>
            <a:r>
              <a:rPr lang="cs-CZ" sz="2000" dirty="0"/>
              <a:t>zdroje a schopnosti jsou méně viditelné a relativně hůře kvantifikovatelné, jako je organizační kultura, sdílení hodnot, </a:t>
            </a:r>
            <a:r>
              <a:rPr lang="cs-CZ" sz="2000" dirty="0" err="1"/>
              <a:t>leadership</a:t>
            </a:r>
            <a:r>
              <a:rPr lang="cs-CZ" sz="2000" dirty="0"/>
              <a:t> a manažerské schopnosti, vize, znalosti, informace, image a reputace podniku a morálka pracovníků, která kriticky ovlivňuje výkonnost podniku. </a:t>
            </a:r>
            <a:endParaRPr lang="cs-CZ" sz="2000" dirty="0" smtClean="0"/>
          </a:p>
          <a:p>
            <a:pPr algn="just"/>
            <a:r>
              <a:rPr lang="cs-CZ" sz="2000" dirty="0" smtClean="0"/>
              <a:t>K</a:t>
            </a:r>
            <a:r>
              <a:rPr lang="cs-CZ" sz="2000" dirty="0"/>
              <a:t> nehmotným zdrojům patří také zakladatel a jeho vize, řízení podniku, vztahové schopnosti, kulturní empatie a tržní inteligence. 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344816" cy="507703"/>
          </a:xfrm>
        </p:spPr>
        <p:txBody>
          <a:bodyPr/>
          <a:lstStyle/>
          <a:p>
            <a:r>
              <a:rPr lang="cs-CZ" dirty="0" smtClean="0"/>
              <a:t>Organizační faktory interního podnikatelského prostředí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400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Prvky interního prostředí podniku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827584" y="987574"/>
            <a:ext cx="1566174" cy="7020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Zdroje</a:t>
            </a:r>
          </a:p>
        </p:txBody>
      </p:sp>
      <p:sp>
        <p:nvSpPr>
          <p:cNvPr id="6" name="Obdélník 5"/>
          <p:cNvSpPr/>
          <p:nvPr/>
        </p:nvSpPr>
        <p:spPr>
          <a:xfrm>
            <a:off x="832580" y="2237626"/>
            <a:ext cx="1620180" cy="7020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Klíčové kompetence</a:t>
            </a:r>
          </a:p>
        </p:txBody>
      </p:sp>
      <p:sp>
        <p:nvSpPr>
          <p:cNvPr id="7" name="Obdélník 6"/>
          <p:cNvSpPr/>
          <p:nvPr/>
        </p:nvSpPr>
        <p:spPr>
          <a:xfrm>
            <a:off x="827584" y="3546611"/>
            <a:ext cx="1620180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Schopnosti</a:t>
            </a:r>
          </a:p>
        </p:txBody>
      </p:sp>
      <p:sp>
        <p:nvSpPr>
          <p:cNvPr id="8" name="Obdélník 7"/>
          <p:cNvSpPr/>
          <p:nvPr/>
        </p:nvSpPr>
        <p:spPr>
          <a:xfrm>
            <a:off x="3295950" y="2296560"/>
            <a:ext cx="1134126" cy="7020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Aktivity </a:t>
            </a:r>
          </a:p>
        </p:txBody>
      </p:sp>
      <p:sp>
        <p:nvSpPr>
          <p:cNvPr id="9" name="Obdélník 8"/>
          <p:cNvSpPr/>
          <p:nvPr/>
        </p:nvSpPr>
        <p:spPr>
          <a:xfrm>
            <a:off x="4860032" y="2296560"/>
            <a:ext cx="1368152" cy="7020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Konkurenční výhoda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6732240" y="2296560"/>
            <a:ext cx="1080120" cy="7020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Výkon </a:t>
            </a:r>
          </a:p>
        </p:txBody>
      </p:sp>
      <p:sp>
        <p:nvSpPr>
          <p:cNvPr id="12" name="Šipka dolů 11"/>
          <p:cNvSpPr/>
          <p:nvPr/>
        </p:nvSpPr>
        <p:spPr>
          <a:xfrm>
            <a:off x="1602212" y="1757697"/>
            <a:ext cx="139625" cy="432679"/>
          </a:xfrm>
          <a:prstGeom prst="down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3" name="Šipka nahoru 12"/>
          <p:cNvSpPr/>
          <p:nvPr/>
        </p:nvSpPr>
        <p:spPr>
          <a:xfrm flipH="1">
            <a:off x="1602212" y="2998638"/>
            <a:ext cx="139625" cy="489039"/>
          </a:xfrm>
          <a:prstGeom prst="up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4" name="Šipka doprava 13"/>
          <p:cNvSpPr/>
          <p:nvPr/>
        </p:nvSpPr>
        <p:spPr>
          <a:xfrm>
            <a:off x="2655806" y="2613310"/>
            <a:ext cx="548042" cy="174464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5" name="Šipka doprava 14"/>
          <p:cNvSpPr/>
          <p:nvPr/>
        </p:nvSpPr>
        <p:spPr>
          <a:xfrm>
            <a:off x="4464005" y="2604106"/>
            <a:ext cx="339796" cy="174464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7" name="Šipka doprava 16"/>
          <p:cNvSpPr/>
          <p:nvPr/>
        </p:nvSpPr>
        <p:spPr>
          <a:xfrm flipV="1">
            <a:off x="6296613" y="2604106"/>
            <a:ext cx="367197" cy="165260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</p:spTree>
    <p:extLst>
      <p:ext uri="{BB962C8B-B14F-4D97-AF65-F5344CB8AC3E}">
        <p14:creationId xmlns:p14="http://schemas.microsoft.com/office/powerpoint/2010/main" val="155039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dirty="0"/>
              <a:t>Interní prostředí podniku, nazývané často jako mikroprostředí, z pohledu podnikatelského prostředí představují </a:t>
            </a:r>
            <a:r>
              <a:rPr lang="cs-CZ" sz="1800" dirty="0" smtClean="0"/>
              <a:t>schopnosti </a:t>
            </a:r>
            <a:r>
              <a:rPr lang="cs-CZ" sz="1800" dirty="0"/>
              <a:t>podniku, které by měla být zdůrazněny, vyzdviženy</a:t>
            </a:r>
            <a:r>
              <a:rPr lang="cs-CZ" sz="1800" dirty="0" smtClean="0"/>
              <a:t>.</a:t>
            </a:r>
          </a:p>
          <a:p>
            <a:pPr algn="just"/>
            <a:r>
              <a:rPr lang="cs-CZ" sz="1800" dirty="0"/>
              <a:t>Interní prostředí podniku můžeme označit jako organizační úroveň podnikatelského prostředí, jelikož se týká čistě podniku jako </a:t>
            </a:r>
            <a:r>
              <a:rPr lang="cs-CZ" sz="1800" dirty="0" smtClean="0"/>
              <a:t>organizace.</a:t>
            </a:r>
          </a:p>
          <a:p>
            <a:pPr algn="just"/>
            <a:r>
              <a:rPr lang="cs-CZ" sz="1800" dirty="0"/>
              <a:t>Faktory nebo také síly, které ovlivňují realizaci podnikatelských aktivit a směřují do prostředí podniku, můžeme rozdělit do dvou skupin, a to na faktory strategické a faktory organizační. Všechny tyto faktory jsou plně pod kontrolou podniku a zájmových skupin. </a:t>
            </a:r>
          </a:p>
          <a:p>
            <a:pPr algn="just"/>
            <a:r>
              <a:rPr lang="cs-CZ" sz="1800" dirty="0"/>
              <a:t>Samozřejmě, že významným a nepomíjitelný faktorem tohoto prostředí je finanční hospodaření podniku a celková ekonomika podniku. Ale vzhledem k tomu, že těmto stránkám podniku jsou věnovány jiné studijní materiály, které studují tuto problematiku do hloubky, tak se jim v tento studijní text věnuje pouze okrajově.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Interní podnikatelské prostředí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204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1556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b="1" dirty="0"/>
              <a:t>Hmotné zdroje </a:t>
            </a:r>
            <a:r>
              <a:rPr lang="cs-CZ" sz="1600" dirty="0"/>
              <a:t>(viditelné, fyzické atributy)</a:t>
            </a:r>
          </a:p>
          <a:p>
            <a:pPr lvl="1"/>
            <a:r>
              <a:rPr lang="cs-CZ" sz="1600" dirty="0"/>
              <a:t>Kapitál</a:t>
            </a:r>
          </a:p>
          <a:p>
            <a:pPr lvl="1"/>
            <a:r>
              <a:rPr lang="cs-CZ" sz="1600" dirty="0"/>
              <a:t>Lidé,</a:t>
            </a:r>
          </a:p>
          <a:p>
            <a:pPr lvl="1"/>
            <a:r>
              <a:rPr lang="cs-CZ" sz="1600" dirty="0"/>
              <a:t>Budovy, stroje, zařízení…</a:t>
            </a:r>
          </a:p>
          <a:p>
            <a:pPr lvl="1"/>
            <a:endParaRPr lang="cs-CZ" sz="1600" dirty="0"/>
          </a:p>
          <a:p>
            <a:r>
              <a:rPr lang="cs-CZ" sz="1600" b="1" dirty="0" smtClean="0"/>
              <a:t>Nehmotné </a:t>
            </a:r>
            <a:r>
              <a:rPr lang="cs-CZ" sz="1600" b="1" dirty="0"/>
              <a:t>zdroje </a:t>
            </a:r>
            <a:r>
              <a:rPr lang="cs-CZ" sz="1600" dirty="0"/>
              <a:t>(neviditelné, bez fyzických atributů)</a:t>
            </a:r>
          </a:p>
          <a:p>
            <a:pPr lvl="1"/>
            <a:r>
              <a:rPr lang="cs-CZ" sz="1600" dirty="0"/>
              <a:t>Podniková kultura</a:t>
            </a:r>
          </a:p>
          <a:p>
            <a:pPr lvl="1"/>
            <a:r>
              <a:rPr lang="cs-CZ" sz="1600" dirty="0"/>
              <a:t>Know-how</a:t>
            </a:r>
          </a:p>
          <a:p>
            <a:pPr lvl="1"/>
            <a:r>
              <a:rPr lang="cs-CZ" sz="1600" dirty="0"/>
              <a:t>Znalosti</a:t>
            </a:r>
          </a:p>
          <a:p>
            <a:pPr lvl="1"/>
            <a:r>
              <a:rPr lang="cs-CZ" sz="1600" dirty="0"/>
              <a:t>Reputace</a:t>
            </a:r>
          </a:p>
          <a:p>
            <a:pPr lvl="1"/>
            <a:r>
              <a:rPr lang="cs-CZ" sz="1600" dirty="0"/>
              <a:t>Duševní vlastnictví (patenty, značky, design…)…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 podniku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81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2000" b="1" dirty="0"/>
              <a:t>Podniková kultura</a:t>
            </a:r>
          </a:p>
          <a:p>
            <a:pPr algn="just"/>
            <a:r>
              <a:rPr lang="cs-CZ" sz="2000" dirty="0"/>
              <a:t>Podniková kultura je jedním z významných prvků ovlivňujících celkovou efektivnost podniku. </a:t>
            </a:r>
            <a:endParaRPr lang="cs-CZ" sz="2000" dirty="0" smtClean="0"/>
          </a:p>
          <a:p>
            <a:pPr algn="just"/>
            <a:r>
              <a:rPr lang="cs-CZ" sz="2000" dirty="0" smtClean="0"/>
              <a:t>Podniková </a:t>
            </a:r>
            <a:r>
              <a:rPr lang="cs-CZ" sz="2000" dirty="0"/>
              <a:t>kultura plní v organizaci důležité funkce, čímž současně ovlivňuje chování lidí uvnitř organizace, ale i chování organizace navenek, vůči svému konkurenčnímu prostředí. Podniková kultura nepůsobí izolovaně. </a:t>
            </a:r>
            <a:endParaRPr lang="cs-CZ" sz="2000" dirty="0" smtClean="0"/>
          </a:p>
          <a:p>
            <a:pPr algn="just"/>
            <a:r>
              <a:rPr lang="cs-CZ" sz="2000" dirty="0" smtClean="0"/>
              <a:t>Podle </a:t>
            </a:r>
            <a:r>
              <a:rPr lang="cs-CZ" sz="2000" dirty="0"/>
              <a:t>Lukášové a Nového (</a:t>
            </a:r>
            <a:r>
              <a:rPr lang="cs-CZ" sz="2000" dirty="0" smtClean="0"/>
              <a:t>2004) </a:t>
            </a:r>
            <a:r>
              <a:rPr lang="cs-CZ" sz="2000" dirty="0"/>
              <a:t>působí podniková kultura ve vzájemných vztazích zejména s organizační strategií a organizační strukturou, přičemž právě strategie podniku je považována za faktor rozhodující o úspěchu nebo neúspěchu podnikatelské činnosti. 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344816" cy="507703"/>
          </a:xfrm>
        </p:spPr>
        <p:txBody>
          <a:bodyPr/>
          <a:lstStyle/>
          <a:p>
            <a:r>
              <a:rPr lang="cs-CZ" dirty="0" smtClean="0"/>
              <a:t>Organizační faktory interního podnikatelského prostředí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415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2000" b="1" dirty="0"/>
              <a:t>Podniková kultura</a:t>
            </a:r>
          </a:p>
          <a:p>
            <a:pPr algn="just"/>
            <a:r>
              <a:rPr lang="cs-CZ" sz="2000" dirty="0" smtClean="0"/>
              <a:t>V </a:t>
            </a:r>
            <a:r>
              <a:rPr lang="cs-CZ" sz="2000" dirty="0"/>
              <a:t>průběhu let, kdy byly prováděny rozsáhlé výzkumy, autoři prověřovali především vliv síly podnikové kultury a obsahu podnikové kultury na výkonnost podniku. </a:t>
            </a:r>
            <a:endParaRPr lang="cs-CZ" sz="2000" dirty="0" smtClean="0"/>
          </a:p>
          <a:p>
            <a:pPr algn="just"/>
            <a:r>
              <a:rPr lang="cs-CZ" sz="2000" dirty="0" smtClean="0"/>
              <a:t>Na </a:t>
            </a:r>
            <a:r>
              <a:rPr lang="cs-CZ" sz="2000" dirty="0"/>
              <a:t>základě výsledků těchto výzkumů bylo zjištěno, že na výkonnost podniku působí oba tyto parametry v jejich vzájemné kombinaci. </a:t>
            </a:r>
            <a:endParaRPr lang="cs-CZ" sz="2000" dirty="0" smtClean="0"/>
          </a:p>
          <a:p>
            <a:pPr algn="just"/>
            <a:r>
              <a:rPr lang="cs-CZ" sz="2000" dirty="0" smtClean="0"/>
              <a:t>Lze </a:t>
            </a:r>
            <a:r>
              <a:rPr lang="cs-CZ" sz="2000" dirty="0"/>
              <a:t>tedy říci, že pokud má podniková kultura vhodný obsah, pak silná kultura podporuje výkonnost a konkurenceschopnost </a:t>
            </a:r>
            <a:r>
              <a:rPr lang="cs-CZ" sz="2000" dirty="0" smtClean="0"/>
              <a:t>podniku.</a:t>
            </a:r>
            <a:endParaRPr lang="cs-CZ" sz="20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344816" cy="507703"/>
          </a:xfrm>
        </p:spPr>
        <p:txBody>
          <a:bodyPr/>
          <a:lstStyle/>
          <a:p>
            <a:r>
              <a:rPr lang="cs-CZ" dirty="0" smtClean="0"/>
              <a:t>Organizační faktory interního podnikatelského prostředí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496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416824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dirty="0"/>
              <a:t>Podniková kultura je jedním z významných prvků ovlivňujících celkovou efektivnost podniku. </a:t>
            </a:r>
            <a:endParaRPr lang="cs-CZ" sz="1800" dirty="0" smtClean="0"/>
          </a:p>
          <a:p>
            <a:pPr algn="just"/>
            <a:r>
              <a:rPr lang="cs-CZ" sz="1800" dirty="0" smtClean="0"/>
              <a:t>Podniková </a:t>
            </a:r>
            <a:r>
              <a:rPr lang="cs-CZ" sz="1800" dirty="0"/>
              <a:t>kultura plní v organizaci důležité funkce, čímž současně ovlivňuje chování lidí uvnitř organizace, ale i chování organizace navenek, vůči svému konkurenčnímu prostředí. </a:t>
            </a:r>
            <a:endParaRPr lang="cs-CZ" sz="1800" dirty="0" smtClean="0"/>
          </a:p>
          <a:p>
            <a:pPr algn="just"/>
            <a:r>
              <a:rPr lang="cs-CZ" sz="1800" dirty="0" smtClean="0"/>
              <a:t>Podniková </a:t>
            </a:r>
            <a:r>
              <a:rPr lang="cs-CZ" sz="1800" dirty="0"/>
              <a:t>kultura nepůsobí izolovaně. </a:t>
            </a:r>
            <a:endParaRPr lang="cs-CZ" sz="1800" dirty="0" smtClean="0"/>
          </a:p>
          <a:p>
            <a:pPr algn="just"/>
            <a:r>
              <a:rPr lang="cs-CZ" sz="1800" dirty="0" smtClean="0"/>
              <a:t>Podle </a:t>
            </a:r>
            <a:r>
              <a:rPr lang="cs-CZ" sz="1800" dirty="0"/>
              <a:t>Lukášové a Nového (2004) působí podniková kultura ve vzájemných vztazích zejména s organizační strategií a organizační strukturou, přičemž právě strategie podniku je považována za faktor rozhodující o úspěchu nebo neúspěchu podnikatelské činnosti</a:t>
            </a:r>
            <a:r>
              <a:rPr lang="cs-CZ" sz="1800" dirty="0" smtClean="0"/>
              <a:t>.</a:t>
            </a:r>
          </a:p>
          <a:p>
            <a:pPr algn="just"/>
            <a:r>
              <a:rPr lang="cs-CZ" sz="1800" dirty="0"/>
              <a:t>Lze tedy říci, že pokud má podniková kultura vhodný obsah, pak silná kultura podporuje výkonnost a konkurenceschopnost podniku.</a:t>
            </a:r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dirty="0" smtClean="0"/>
              <a:t>Management organizace a podniková kultura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065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71550"/>
            <a:ext cx="7416824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dirty="0"/>
              <a:t>Podle Vysekalové a Mikeše (2009, s. 67) podniková kultura vyjadřuje určitý charakter firmy, celkovou atmosféru, ovzduší, vnitřní život ovlivňující myšlení a chování spolupracovníků firmy</a:t>
            </a:r>
            <a:r>
              <a:rPr lang="cs-CZ" sz="1800" dirty="0" smtClean="0"/>
              <a:t>.</a:t>
            </a:r>
          </a:p>
          <a:p>
            <a:pPr algn="just"/>
            <a:r>
              <a:rPr lang="cs-CZ" sz="1800" dirty="0"/>
              <a:t>„Kultura organizace neboli podniková kultura představuje soustavu hodnot, norem, přesvědčení, postojů a domněnek, která sice asi nebyla nikde výslovně zformulována, ale určuje způsob chování a jednání lidí a způsoby vykonávání práce. Hodnoty se týkají toho, o čem se věří, že je důležité v chování lidí a organizace. Normy jsou pak nepsaná pravidla chování”(Armstrong 2007, s. 257).</a:t>
            </a:r>
          </a:p>
          <a:p>
            <a:pPr algn="just"/>
            <a:r>
              <a:rPr lang="cs-CZ" sz="1800" dirty="0"/>
              <a:t>„Organizační kulturu lze chápat jako soubor základních předpokladů, hodnot, postojů a norem chování, které jsou sdíleny v rámci organizace, které se projevují v myšlení, cítění a chování členů organizace v artefaktech (výtvorech) materiální a nemateriální povahy” (Lukášová a Nový 2004, s. 22).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dirty="0" smtClean="0"/>
              <a:t>Vymezení pojmu podniková kultura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254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71550"/>
            <a:ext cx="7416824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1800" b="1" dirty="0" smtClean="0"/>
              <a:t>Základní funkce podnikové kultury:</a:t>
            </a:r>
            <a:endParaRPr lang="cs-CZ" sz="1800" b="1" dirty="0"/>
          </a:p>
          <a:p>
            <a:pPr lvl="0" algn="just"/>
            <a:r>
              <a:rPr lang="cs-CZ" sz="1800" dirty="0"/>
              <a:t>vnější – způsob adaptace podniku na okolní podmínky, tvář podniku, její image;</a:t>
            </a:r>
          </a:p>
          <a:p>
            <a:pPr lvl="0" algn="just"/>
            <a:r>
              <a:rPr lang="cs-CZ" sz="1800" dirty="0"/>
              <a:t>vnitřní – způsob integrace uvnitř podniku, průbojnost strategie podniku. </a:t>
            </a:r>
            <a:endParaRPr lang="cs-CZ" sz="1800" dirty="0" smtClean="0"/>
          </a:p>
          <a:p>
            <a:pPr marL="0" lvl="0" indent="0" algn="just">
              <a:buNone/>
            </a:pPr>
            <a:endParaRPr lang="cs-CZ" sz="1800" dirty="0"/>
          </a:p>
          <a:p>
            <a:pPr marL="0" indent="0" algn="just">
              <a:buNone/>
            </a:pPr>
            <a:r>
              <a:rPr lang="cs-CZ" sz="1800" b="1" dirty="0" smtClean="0"/>
              <a:t>Mezi další funkce podnikové kultury patří: </a:t>
            </a:r>
            <a:endParaRPr lang="cs-CZ" sz="1800" b="1" dirty="0"/>
          </a:p>
          <a:p>
            <a:pPr lvl="0" algn="just"/>
            <a:r>
              <a:rPr lang="cs-CZ" sz="1800" dirty="0"/>
              <a:t>snižuje konflikty uvnitř </a:t>
            </a:r>
            <a:r>
              <a:rPr lang="cs-CZ" sz="1800" dirty="0" smtClean="0"/>
              <a:t>podniku;</a:t>
            </a:r>
            <a:endParaRPr lang="cs-CZ" sz="1800" dirty="0"/>
          </a:p>
          <a:p>
            <a:pPr lvl="0" algn="just"/>
            <a:r>
              <a:rPr lang="cs-CZ" sz="1800" dirty="0"/>
              <a:t>snižuje nejistotu zaměstnanců a ovlivňuje pracovní spokojenost a emocionální </a:t>
            </a:r>
            <a:r>
              <a:rPr lang="cs-CZ" sz="1800" dirty="0" smtClean="0"/>
              <a:t>pohodu;</a:t>
            </a:r>
            <a:endParaRPr lang="cs-CZ" sz="1800" dirty="0"/>
          </a:p>
          <a:p>
            <a:pPr lvl="0" algn="just"/>
            <a:r>
              <a:rPr lang="cs-CZ" sz="1800" dirty="0"/>
              <a:t>je zdrojem </a:t>
            </a:r>
            <a:r>
              <a:rPr lang="cs-CZ" sz="1800" dirty="0" smtClean="0"/>
              <a:t>motivace;</a:t>
            </a:r>
            <a:endParaRPr lang="cs-CZ" sz="1800" dirty="0"/>
          </a:p>
          <a:p>
            <a:pPr algn="just"/>
            <a:r>
              <a:rPr lang="cs-CZ" sz="1800" dirty="0"/>
              <a:t>je konkurenční </a:t>
            </a:r>
            <a:r>
              <a:rPr lang="cs-CZ" sz="1800" dirty="0" smtClean="0"/>
              <a:t>výhodou.</a:t>
            </a:r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dirty="0" smtClean="0"/>
              <a:t>Funkce podnikové kultury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715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416824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1800" dirty="0" smtClean="0"/>
              <a:t>Prvky podnikové kultury jsou pojímány </a:t>
            </a:r>
            <a:r>
              <a:rPr lang="cs-CZ" sz="1800" dirty="0"/>
              <a:t>jako „slupky cibule“, přičemž hodnoty se nacházejí uprostřed cibule a nelze je víceméně pozorovat okem, zatímco symboly jsou na povrchu cibule a představují viditelnou část kultury, která je rozpoznatelná pro lidi, kteří danou kulturu sdílejí, jako slova, gestikulace, obrazy, či </a:t>
            </a:r>
            <a:r>
              <a:rPr lang="cs-CZ" sz="1800" dirty="0" smtClean="0"/>
              <a:t>předměty.</a:t>
            </a:r>
          </a:p>
          <a:p>
            <a:pPr lvl="0" algn="just"/>
            <a:r>
              <a:rPr lang="cs-CZ" sz="1800" dirty="0" smtClean="0"/>
              <a:t>Za </a:t>
            </a:r>
            <a:r>
              <a:rPr lang="cs-CZ" sz="1800" b="1" dirty="0" smtClean="0"/>
              <a:t>vnitřní prvky podnikové </a:t>
            </a:r>
            <a:r>
              <a:rPr lang="cs-CZ" sz="1800" b="1" dirty="0"/>
              <a:t>kultury </a:t>
            </a:r>
            <a:r>
              <a:rPr lang="cs-CZ" sz="1800" dirty="0" smtClean="0"/>
              <a:t>jsou považovány </a:t>
            </a:r>
            <a:r>
              <a:rPr lang="cs-CZ" sz="1800" dirty="0"/>
              <a:t>symboly, hrdinové, rituály a hodnoty</a:t>
            </a:r>
            <a:r>
              <a:rPr lang="cs-CZ" sz="1800" dirty="0" smtClean="0"/>
              <a:t>. K</a:t>
            </a:r>
            <a:r>
              <a:rPr lang="cs-CZ" sz="1800" dirty="0"/>
              <a:t> těmto prvkům </a:t>
            </a:r>
            <a:r>
              <a:rPr lang="cs-CZ" sz="1800" dirty="0" smtClean="0"/>
              <a:t>se dále přidávají další prvky, a to </a:t>
            </a:r>
            <a:r>
              <a:rPr lang="cs-CZ" sz="1800" dirty="0"/>
              <a:t>základní předpoklady, normy, postoje a artefakty materiální i nemateriální </a:t>
            </a:r>
            <a:r>
              <a:rPr lang="cs-CZ" sz="1800" dirty="0" smtClean="0"/>
              <a:t>povahy.</a:t>
            </a:r>
          </a:p>
          <a:p>
            <a:pPr lvl="0" algn="just"/>
            <a:r>
              <a:rPr lang="cs-CZ" sz="1800" b="1" dirty="0" smtClean="0"/>
              <a:t>Vnější </a:t>
            </a:r>
            <a:r>
              <a:rPr lang="cs-CZ" sz="1800" b="1" dirty="0"/>
              <a:t>prvky podnikové kultury </a:t>
            </a:r>
            <a:r>
              <a:rPr lang="cs-CZ" sz="1800" dirty="0"/>
              <a:t>tvoří artefakty. Pro jednodušší pochopení jsou artefakty rozděleny na dvě části, kde první část představují nemateriální artefakty a druhou část naopak materiální artefakty.</a:t>
            </a:r>
            <a:endParaRPr lang="cs-CZ" sz="1800" dirty="0" smtClean="0"/>
          </a:p>
          <a:p>
            <a:pPr lvl="0"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dirty="0" smtClean="0"/>
              <a:t>Prvky podnikové kultury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655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Interní podnikatelské prostředí</a:t>
            </a: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3219822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Metody analýzy interního prostředí</a:t>
            </a: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588224" y="3723878"/>
            <a:ext cx="2384047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Šárka Zapletalová, Ph.D.</a:t>
            </a:r>
          </a:p>
          <a:p>
            <a:pPr algn="r"/>
            <a:r>
              <a:rPr lang="cs-CZ" altLang="cs-CZ" sz="9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Podnikové ekonomiky a managementu</a:t>
            </a:r>
          </a:p>
          <a:p>
            <a:pPr algn="r"/>
            <a:r>
              <a:rPr lang="cs-CZ" altLang="cs-CZ" sz="9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PODNIKATELSKÉ PROSTŘEDÍ</a:t>
            </a:r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65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4355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/>
              <a:t>Cílem analýz interního podnikatelského prostředí je nalezení silných stránek (výhod) a slabých stránek (nevýhod) podniku</a:t>
            </a:r>
          </a:p>
          <a:p>
            <a:pPr algn="just"/>
            <a:r>
              <a:rPr lang="cs-CZ" sz="1600" dirty="0" smtClean="0"/>
              <a:t>Informačními </a:t>
            </a:r>
            <a:r>
              <a:rPr lang="cs-CZ" sz="1600" dirty="0"/>
              <a:t>zdroji k analýze interního prostředí podniku je především informační systém podniku, rozbory a hodnocení podnikových aktivit, šetření v podniku aj. </a:t>
            </a:r>
            <a:endParaRPr lang="cs-CZ" sz="1600" dirty="0" smtClean="0"/>
          </a:p>
          <a:p>
            <a:pPr algn="just"/>
            <a:endParaRPr lang="cs-CZ" sz="1600" dirty="0" smtClean="0"/>
          </a:p>
          <a:p>
            <a:pPr algn="just"/>
            <a:r>
              <a:rPr lang="cs-CZ" sz="1600" dirty="0" smtClean="0"/>
              <a:t>Analýza </a:t>
            </a:r>
            <a:r>
              <a:rPr lang="cs-CZ" sz="1600" dirty="0"/>
              <a:t>hodnototvorného řetězce</a:t>
            </a:r>
          </a:p>
          <a:p>
            <a:pPr algn="just"/>
            <a:r>
              <a:rPr lang="cs-CZ" sz="1600" dirty="0" smtClean="0"/>
              <a:t>Metoda </a:t>
            </a:r>
            <a:r>
              <a:rPr lang="cs-CZ" sz="1600" dirty="0"/>
              <a:t>7S</a:t>
            </a:r>
          </a:p>
          <a:p>
            <a:pPr algn="just"/>
            <a:r>
              <a:rPr lang="cs-CZ" sz="1600" dirty="0"/>
              <a:t>Metoda </a:t>
            </a:r>
            <a:r>
              <a:rPr lang="cs-CZ" sz="1600" dirty="0" smtClean="0"/>
              <a:t>6M</a:t>
            </a:r>
          </a:p>
          <a:p>
            <a:pPr algn="just"/>
            <a:r>
              <a:rPr lang="cs-CZ" sz="1600" dirty="0" smtClean="0"/>
              <a:t>Metoda </a:t>
            </a:r>
            <a:r>
              <a:rPr lang="cs-CZ" sz="1600" dirty="0"/>
              <a:t>VRIO</a:t>
            </a:r>
          </a:p>
          <a:p>
            <a:pPr algn="just"/>
            <a:r>
              <a:rPr lang="cs-CZ" sz="1600" dirty="0" smtClean="0"/>
              <a:t>Model EFQM a Model CAF</a:t>
            </a:r>
          </a:p>
          <a:p>
            <a:pPr algn="just"/>
            <a:r>
              <a:rPr lang="cs-CZ" sz="1600" dirty="0" smtClean="0"/>
              <a:t>Finanční analýza</a:t>
            </a:r>
          </a:p>
          <a:p>
            <a:pPr algn="just"/>
            <a:r>
              <a:rPr lang="cs-CZ" sz="1600" dirty="0" smtClean="0"/>
              <a:t>SWOT analýza</a:t>
            </a:r>
            <a:endParaRPr lang="cs-CZ" sz="1600" dirty="0"/>
          </a:p>
          <a:p>
            <a:pPr algn="just"/>
            <a:r>
              <a:rPr lang="cs-CZ" sz="1600" dirty="0" smtClean="0"/>
              <a:t>Produktové </a:t>
            </a:r>
            <a:r>
              <a:rPr lang="cs-CZ" sz="1600" dirty="0"/>
              <a:t>analytické metody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Metody analýzy interního prostředí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484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b="1" dirty="0"/>
              <a:t>Analýza hodnototvorných aktivit podniku</a:t>
            </a:r>
            <a:r>
              <a:rPr lang="cs-CZ" sz="1600" dirty="0"/>
              <a:t> je analýza takových aktivit, které vytvářejí podnikový zisk a mohou se stát specifickou předností </a:t>
            </a:r>
            <a:r>
              <a:rPr lang="cs-CZ" sz="1600" dirty="0" smtClean="0"/>
              <a:t>podniku – hodnototvorné aktivity. </a:t>
            </a:r>
          </a:p>
          <a:p>
            <a:pPr algn="just"/>
            <a:r>
              <a:rPr lang="cs-CZ" sz="1600" dirty="0" smtClean="0"/>
              <a:t>Při </a:t>
            </a:r>
            <a:r>
              <a:rPr lang="cs-CZ" sz="1600" dirty="0"/>
              <a:t>hodnocení těchto aktivit se podnikové aktivity člení </a:t>
            </a:r>
            <a:r>
              <a:rPr lang="cs-CZ" sz="1600" dirty="0" smtClean="0"/>
              <a:t>na:</a:t>
            </a:r>
          </a:p>
          <a:p>
            <a:pPr algn="just"/>
            <a:r>
              <a:rPr lang="cs-CZ" sz="1600" i="1" dirty="0" smtClean="0"/>
              <a:t>hlavní </a:t>
            </a:r>
            <a:r>
              <a:rPr lang="cs-CZ" sz="1600" i="1" dirty="0"/>
              <a:t>podnikové aktivity</a:t>
            </a:r>
            <a:r>
              <a:rPr lang="cs-CZ" sz="1600" dirty="0"/>
              <a:t>, kam patří všechny aktivity podniku, které vytváří fyzickou podobu produktu (výrobku), podílí se na předání zákazníkovi a zajišťují jeho servis. Jedná se o tyto funkce (aktivity): řízení vstupních operací, výroba a provoz, řízení výstupních operací, marketing a odbyt, servisní </a:t>
            </a:r>
            <a:r>
              <a:rPr lang="cs-CZ" sz="1600" dirty="0" smtClean="0"/>
              <a:t>služby</a:t>
            </a:r>
          </a:p>
          <a:p>
            <a:pPr algn="just"/>
            <a:r>
              <a:rPr lang="cs-CZ" sz="1600" i="1" dirty="0" smtClean="0"/>
              <a:t>podpůrné </a:t>
            </a:r>
            <a:r>
              <a:rPr lang="cs-CZ" sz="1600" i="1" dirty="0"/>
              <a:t>podnikové aktivity</a:t>
            </a:r>
            <a:r>
              <a:rPr lang="cs-CZ" sz="1600" dirty="0"/>
              <a:t>, které zajišťují potřebné vstupy. Jmenovitě se jedná o následující podpůrné aktivity: řízení lidských zdrojů, technologický výzkum a vývoj, nákupní činnost, infrastruktura </a:t>
            </a:r>
            <a:r>
              <a:rPr lang="cs-CZ" sz="1600" dirty="0" smtClean="0"/>
              <a:t>podniku. </a:t>
            </a:r>
          </a:p>
          <a:p>
            <a:pPr algn="just"/>
            <a:r>
              <a:rPr lang="cs-CZ" sz="1600" dirty="0" smtClean="0"/>
              <a:t>Při </a:t>
            </a:r>
            <a:r>
              <a:rPr lang="cs-CZ" sz="1600" dirty="0"/>
              <a:t>analýze hodnototvorných aktivit podniku se určuje přínos, přidaná hodnota každé podnikové aktivity konkurenčnímu postavení daného podnikatelského subjektu.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912768" cy="507703"/>
          </a:xfrm>
        </p:spPr>
        <p:txBody>
          <a:bodyPr/>
          <a:lstStyle/>
          <a:p>
            <a:r>
              <a:rPr lang="cs-CZ" dirty="0" smtClean="0"/>
              <a:t>Analýza hodnototvorného řetězce podle M. </a:t>
            </a:r>
            <a:r>
              <a:rPr lang="cs-CZ" dirty="0" err="1" smtClean="0"/>
              <a:t>Portera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71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dirty="0"/>
              <a:t>Ke strategickým faktorům patří především strategie podniku, organizační struktura podniku a konkurenceschopnost podniku. </a:t>
            </a:r>
          </a:p>
          <a:p>
            <a:pPr marL="0" indent="0" algn="just">
              <a:buNone/>
            </a:pPr>
            <a:r>
              <a:rPr lang="cs-CZ" sz="1800" b="1" dirty="0"/>
              <a:t>Strategie</a:t>
            </a:r>
          </a:p>
          <a:p>
            <a:pPr algn="just"/>
            <a:r>
              <a:rPr lang="cs-CZ" sz="1800" dirty="0"/>
              <a:t>Strategie podniku představuje způsob naplnění strategických cílů podniku. Strategie předurčuje budoucí činnost podniku, jejíž realizací podnik dojde k naplnění svých cílů. </a:t>
            </a:r>
            <a:endParaRPr lang="cs-CZ" sz="1800" dirty="0" smtClean="0"/>
          </a:p>
          <a:p>
            <a:pPr algn="just"/>
            <a:r>
              <a:rPr lang="cs-CZ" sz="1800" dirty="0" smtClean="0"/>
              <a:t>Strategie </a:t>
            </a:r>
            <a:r>
              <a:rPr lang="cs-CZ" sz="1800" dirty="0"/>
              <a:t>podniku je základním produktem strategického myšlení i rozhodování a stává se hlavním usměrňovatelem všech podnikových aktivit v budoucnu. </a:t>
            </a:r>
            <a:endParaRPr lang="cs-CZ" sz="1800" dirty="0" smtClean="0"/>
          </a:p>
          <a:p>
            <a:pPr algn="just"/>
            <a:r>
              <a:rPr lang="cs-CZ" sz="1800" dirty="0" smtClean="0"/>
              <a:t>Každá </a:t>
            </a:r>
            <a:r>
              <a:rPr lang="cs-CZ" sz="1800" dirty="0"/>
              <a:t>podniková strategie se opírá o tři základní pilíře, které tvoří strategický záměr, analýza podniku i jeho okolí a vlastní implementace (zavedení do reálu) strategie</a:t>
            </a:r>
            <a:r>
              <a:rPr lang="cs-CZ" sz="1800" b="1" dirty="0"/>
              <a:t>. </a:t>
            </a:r>
            <a:r>
              <a:rPr lang="cs-CZ" sz="1800" dirty="0"/>
              <a:t>Jejich spojením pak vzniká jedinečný systém podnikatelského postupu, který je zaměřen do budoucnosti. 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344816" cy="507703"/>
          </a:xfrm>
        </p:spPr>
        <p:txBody>
          <a:bodyPr/>
          <a:lstStyle/>
          <a:p>
            <a:r>
              <a:rPr lang="cs-CZ" dirty="0" smtClean="0"/>
              <a:t>Strategické faktory interního podnikatelského prostředí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206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912768" cy="507703"/>
          </a:xfrm>
        </p:spPr>
        <p:txBody>
          <a:bodyPr/>
          <a:lstStyle/>
          <a:p>
            <a:r>
              <a:rPr lang="cs-CZ" dirty="0" smtClean="0"/>
              <a:t>Hodnototvorný řetězec M. </a:t>
            </a:r>
            <a:r>
              <a:rPr lang="cs-CZ" dirty="0" err="1" smtClean="0"/>
              <a:t>Portera</a:t>
            </a:r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28909"/>
            <a:ext cx="6912768" cy="3616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5451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 smtClean="0"/>
              <a:t>Metoda 7S </a:t>
            </a:r>
            <a:r>
              <a:rPr lang="cs-CZ" sz="1600" dirty="0"/>
              <a:t>dává jednotlivé faktory </a:t>
            </a:r>
            <a:r>
              <a:rPr lang="cs-CZ" sz="1600" dirty="0" smtClean="0"/>
              <a:t>interního prostředí do souvislostí a jednotlivé </a:t>
            </a:r>
            <a:r>
              <a:rPr lang="cs-CZ" sz="1600" dirty="0"/>
              <a:t>faktory </a:t>
            </a:r>
            <a:r>
              <a:rPr lang="cs-CZ" sz="1600" dirty="0" smtClean="0"/>
              <a:t>spojovat </a:t>
            </a:r>
            <a:r>
              <a:rPr lang="cs-CZ" sz="1600" dirty="0"/>
              <a:t>s ostatními do jednoho celku, kde každý faktor má určitý vliv na některé </a:t>
            </a:r>
            <a:r>
              <a:rPr lang="cs-CZ" sz="1600" dirty="0" smtClean="0"/>
              <a:t>další</a:t>
            </a:r>
            <a:r>
              <a:rPr lang="cs-CZ" sz="1600" dirty="0"/>
              <a:t>:</a:t>
            </a:r>
            <a:endParaRPr lang="cs-CZ" sz="1600" dirty="0" smtClean="0"/>
          </a:p>
          <a:p>
            <a:pPr lvl="1" algn="just"/>
            <a:r>
              <a:rPr lang="cs-CZ" sz="1400" dirty="0" smtClean="0"/>
              <a:t>analýza </a:t>
            </a:r>
            <a:r>
              <a:rPr lang="cs-CZ" sz="1400" dirty="0"/>
              <a:t>dosavadní</a:t>
            </a:r>
            <a:r>
              <a:rPr lang="cs-CZ" sz="1400" b="1" dirty="0"/>
              <a:t> strategie podniku (</a:t>
            </a:r>
            <a:r>
              <a:rPr lang="cs-CZ" sz="1400" dirty="0" err="1"/>
              <a:t>Strategy</a:t>
            </a:r>
            <a:r>
              <a:rPr lang="cs-CZ" sz="1400" dirty="0"/>
              <a:t>);</a:t>
            </a:r>
          </a:p>
          <a:p>
            <a:pPr lvl="1" algn="just"/>
            <a:r>
              <a:rPr lang="cs-CZ" sz="1400" dirty="0" smtClean="0"/>
              <a:t>analýza </a:t>
            </a:r>
            <a:r>
              <a:rPr lang="cs-CZ" sz="1400" b="1" dirty="0"/>
              <a:t>struktury podniku (</a:t>
            </a:r>
            <a:r>
              <a:rPr lang="cs-CZ" sz="1400" dirty="0" err="1"/>
              <a:t>Structure</a:t>
            </a:r>
            <a:r>
              <a:rPr lang="cs-CZ" sz="1400" dirty="0"/>
              <a:t>);</a:t>
            </a:r>
          </a:p>
          <a:p>
            <a:pPr lvl="1" algn="just"/>
            <a:r>
              <a:rPr lang="cs-CZ" sz="1400" dirty="0" smtClean="0"/>
              <a:t>analýza </a:t>
            </a:r>
            <a:r>
              <a:rPr lang="cs-CZ" sz="1400" b="1" dirty="0"/>
              <a:t>systému řízení </a:t>
            </a:r>
            <a:r>
              <a:rPr lang="cs-CZ" sz="1400" dirty="0"/>
              <a:t>(Systems);</a:t>
            </a:r>
          </a:p>
          <a:p>
            <a:pPr lvl="1" algn="just"/>
            <a:r>
              <a:rPr lang="cs-CZ" sz="1400" dirty="0" smtClean="0"/>
              <a:t>analýza </a:t>
            </a:r>
            <a:r>
              <a:rPr lang="cs-CZ" sz="1400" b="1" dirty="0"/>
              <a:t>stylu vedení, styl manažerské práce </a:t>
            </a:r>
            <a:r>
              <a:rPr lang="cs-CZ" sz="1400" dirty="0"/>
              <a:t>(Style);</a:t>
            </a:r>
          </a:p>
          <a:p>
            <a:pPr lvl="1" algn="just"/>
            <a:r>
              <a:rPr lang="cs-CZ" sz="1400" dirty="0" smtClean="0"/>
              <a:t>analýza </a:t>
            </a:r>
            <a:r>
              <a:rPr lang="cs-CZ" sz="1400" b="1" dirty="0"/>
              <a:t>sdílených hodnot (</a:t>
            </a:r>
            <a:r>
              <a:rPr lang="cs-CZ" sz="1400" dirty="0" err="1"/>
              <a:t>Shared</a:t>
            </a:r>
            <a:r>
              <a:rPr lang="cs-CZ" sz="1400" dirty="0"/>
              <a:t> </a:t>
            </a:r>
            <a:r>
              <a:rPr lang="cs-CZ" sz="1400" dirty="0" err="1"/>
              <a:t>Values</a:t>
            </a:r>
            <a:r>
              <a:rPr lang="cs-CZ" sz="1400" dirty="0"/>
              <a:t>);</a:t>
            </a:r>
          </a:p>
          <a:p>
            <a:pPr lvl="1" algn="just"/>
            <a:r>
              <a:rPr lang="cs-CZ" sz="1400" dirty="0" smtClean="0"/>
              <a:t>analýza </a:t>
            </a:r>
            <a:r>
              <a:rPr lang="cs-CZ" sz="1400" b="1" dirty="0"/>
              <a:t>dovedností</a:t>
            </a:r>
            <a:r>
              <a:rPr lang="cs-CZ" sz="1400" dirty="0"/>
              <a:t> (</a:t>
            </a:r>
            <a:r>
              <a:rPr lang="cs-CZ" sz="1400" dirty="0" err="1"/>
              <a:t>Skills</a:t>
            </a:r>
            <a:r>
              <a:rPr lang="cs-CZ" sz="1400" dirty="0"/>
              <a:t>);</a:t>
            </a:r>
          </a:p>
          <a:p>
            <a:pPr lvl="1" algn="just"/>
            <a:r>
              <a:rPr lang="cs-CZ" sz="1400" dirty="0" smtClean="0"/>
              <a:t>analýza </a:t>
            </a:r>
            <a:r>
              <a:rPr lang="cs-CZ" sz="1400" b="1" dirty="0"/>
              <a:t>zaměstnanců</a:t>
            </a:r>
            <a:r>
              <a:rPr lang="cs-CZ" sz="1400" dirty="0"/>
              <a:t> (</a:t>
            </a:r>
            <a:r>
              <a:rPr lang="cs-CZ" sz="1400" dirty="0" err="1"/>
              <a:t>Staff</a:t>
            </a:r>
            <a:r>
              <a:rPr lang="cs-CZ" sz="1400" dirty="0"/>
              <a:t>).</a:t>
            </a:r>
          </a:p>
          <a:p>
            <a:pPr algn="just"/>
            <a:r>
              <a:rPr lang="cs-CZ" sz="1600" dirty="0"/>
              <a:t>Faktory můžeme rozdělit na měkké a tvrdé. Mezi </a:t>
            </a:r>
            <a:r>
              <a:rPr lang="cs-CZ" sz="1600" b="1" dirty="0"/>
              <a:t>tvrdé S faktory </a:t>
            </a:r>
            <a:r>
              <a:rPr lang="cs-CZ" sz="1600" dirty="0"/>
              <a:t>patří struktura, strategie podniku a systémy řízení. Mezi </a:t>
            </a:r>
            <a:r>
              <a:rPr lang="cs-CZ" sz="1600" b="1" dirty="0"/>
              <a:t>měkké S faktory </a:t>
            </a:r>
            <a:r>
              <a:rPr lang="cs-CZ" sz="1600" dirty="0"/>
              <a:t>patří zaměstnanci, styl manažerské práce, schopnosti a sdílené hodnoty.</a:t>
            </a:r>
          </a:p>
          <a:p>
            <a:pPr algn="just"/>
            <a:r>
              <a:rPr lang="cs-CZ" sz="1600" dirty="0" smtClean="0"/>
              <a:t>Je </a:t>
            </a:r>
            <a:r>
              <a:rPr lang="cs-CZ" sz="1600" dirty="0"/>
              <a:t>potřeba najít jednotlivé vazby a určit, o jaké faktory a vlivy se jedná, následně je pak podle potřeby pozměnit. </a:t>
            </a:r>
          </a:p>
          <a:p>
            <a:pPr algn="just"/>
            <a:endParaRPr lang="cs-CZ" sz="1600" dirty="0" smtClean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 smtClean="0"/>
              <a:t>Metoda 7S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023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 smtClean="0"/>
              <a:t>Metoda 7S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51471"/>
            <a:ext cx="4968552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05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 smtClean="0"/>
              <a:t>Metoda 7S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89284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30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 smtClean="0"/>
              <a:t>Metoda 7S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12858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14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697535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1800" dirty="0" smtClean="0"/>
              <a:t>Postup:</a:t>
            </a:r>
            <a:endParaRPr lang="en-US" sz="1800" dirty="0"/>
          </a:p>
          <a:p>
            <a:pPr algn="just"/>
            <a:r>
              <a:rPr lang="cs-CZ" sz="1800" dirty="0" smtClean="0"/>
              <a:t>Začíná se hodnocením sdílených hodnot: Jsou konzistentní se strukturou, strategií a systémem? Jestliže ne, tak jaké změny je potřeba provést?</a:t>
            </a:r>
          </a:p>
          <a:p>
            <a:pPr algn="just"/>
            <a:r>
              <a:rPr lang="cs-CZ" sz="1800" dirty="0" smtClean="0"/>
              <a:t>Poté se provádí analýza tvrdých komponentů. Jak dobře podporují ostatní? Jaké změny je vhodné provést?</a:t>
            </a:r>
          </a:p>
          <a:p>
            <a:pPr algn="just"/>
            <a:r>
              <a:rPr lang="cs-CZ" sz="1800" dirty="0" smtClean="0"/>
              <a:t>Dále, hodnotíme měkké komponenty. Podporují požadované tvrdé komponenty? Podporují se navzájem? Jestliže ne, tak jaké změny je potřeba provést?</a:t>
            </a:r>
          </a:p>
          <a:p>
            <a:pPr algn="just"/>
            <a:r>
              <a:rPr lang="cs-CZ" sz="1800" dirty="0" smtClean="0"/>
              <a:t>Při </a:t>
            </a:r>
            <a:r>
              <a:rPr lang="cs-CZ" sz="1800" dirty="0"/>
              <a:t>nastavování a </a:t>
            </a:r>
            <a:r>
              <a:rPr lang="cs-CZ" sz="1800" dirty="0" smtClean="0"/>
              <a:t>slaďování </a:t>
            </a:r>
            <a:r>
              <a:rPr lang="cs-CZ" sz="1800" dirty="0"/>
              <a:t>prvků </a:t>
            </a:r>
            <a:r>
              <a:rPr lang="cs-CZ" sz="1800" dirty="0" smtClean="0"/>
              <a:t>je nutné použít interaktivní </a:t>
            </a:r>
            <a:r>
              <a:rPr lang="cs-CZ" sz="1800" dirty="0"/>
              <a:t>(a často časově náročný) proces provádění úprav a následnou opětovnou analýzu toho, jak to ovlivní ostatní prvky a jejich </a:t>
            </a:r>
            <a:r>
              <a:rPr lang="cs-CZ" sz="1800" dirty="0" smtClean="0"/>
              <a:t>sladění.</a:t>
            </a:r>
            <a:endParaRPr lang="en-US" sz="1800" dirty="0"/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 smtClean="0"/>
              <a:t>Metoda 7S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805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 smtClean="0"/>
              <a:t>Metoda 7S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t="18040" b="3665"/>
          <a:stretch/>
        </p:blipFill>
        <p:spPr>
          <a:xfrm>
            <a:off x="1763689" y="123478"/>
            <a:ext cx="6192688" cy="455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09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87574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/>
              <a:t>Po jednotlivých oblastech podnikových aktivit analyzuje vnitřní podmínky v podniku </a:t>
            </a:r>
            <a:r>
              <a:rPr lang="cs-CZ" sz="1600" b="1" dirty="0"/>
              <a:t>metoda „6M“, </a:t>
            </a:r>
            <a:r>
              <a:rPr lang="cs-CZ" sz="1600" dirty="0"/>
              <a:t>která má název odvozený od šesti slov začínajících v angličtině na „M“. Jedná se o následující složky </a:t>
            </a:r>
            <a:r>
              <a:rPr lang="cs-CZ" sz="1600" dirty="0" smtClean="0"/>
              <a:t>analýzy:</a:t>
            </a:r>
          </a:p>
          <a:p>
            <a:pPr marL="0" indent="0" algn="just">
              <a:buNone/>
            </a:pPr>
            <a:endParaRPr lang="cs-CZ" sz="1600" dirty="0"/>
          </a:p>
          <a:p>
            <a:pPr lvl="0" algn="just"/>
            <a:r>
              <a:rPr lang="cs-CZ" sz="1600" b="1" dirty="0"/>
              <a:t>Management – </a:t>
            </a:r>
            <a:r>
              <a:rPr lang="cs-CZ" sz="1600" dirty="0"/>
              <a:t>analýza jednotlivých aktivit řízení podniku;</a:t>
            </a:r>
          </a:p>
          <a:p>
            <a:pPr lvl="0" algn="just"/>
            <a:r>
              <a:rPr lang="cs-CZ" sz="1600" b="1" dirty="0" err="1"/>
              <a:t>Machines</a:t>
            </a:r>
            <a:r>
              <a:rPr lang="cs-CZ" sz="1600" b="1" dirty="0"/>
              <a:t> –</a:t>
            </a:r>
            <a:r>
              <a:rPr lang="cs-CZ" sz="1600" dirty="0"/>
              <a:t> analýzy technického vybavení podniku a využívaných technologií;</a:t>
            </a:r>
          </a:p>
          <a:p>
            <a:pPr lvl="0" algn="just"/>
            <a:r>
              <a:rPr lang="cs-CZ" sz="1600" b="1" dirty="0" err="1"/>
              <a:t>Men</a:t>
            </a:r>
            <a:r>
              <a:rPr lang="cs-CZ" sz="1600" b="1" dirty="0"/>
              <a:t> –</a:t>
            </a:r>
            <a:r>
              <a:rPr lang="cs-CZ" sz="1600" dirty="0"/>
              <a:t> rozbor zaměstnaneckého obsazení podniku kvantitativně i kvalitativně;</a:t>
            </a:r>
          </a:p>
          <a:p>
            <a:pPr lvl="0" algn="just"/>
            <a:r>
              <a:rPr lang="cs-CZ" sz="1600" b="1" dirty="0"/>
              <a:t>Market –</a:t>
            </a:r>
            <a:r>
              <a:rPr lang="cs-CZ" sz="1600" dirty="0"/>
              <a:t> analýza uplatnění produktů na trhu a zjištění jejich konkurenceschopnosti;</a:t>
            </a:r>
          </a:p>
          <a:p>
            <a:pPr lvl="0" algn="just"/>
            <a:r>
              <a:rPr lang="cs-CZ" sz="1600" b="1" dirty="0" err="1"/>
              <a:t>Materials</a:t>
            </a:r>
            <a:r>
              <a:rPr lang="cs-CZ" sz="1600" b="1" dirty="0"/>
              <a:t> –</a:t>
            </a:r>
            <a:r>
              <a:rPr lang="cs-CZ" sz="1600" dirty="0"/>
              <a:t> zhodnocení surovinových vstupů, jejich kvality a nahraditelnosti;</a:t>
            </a:r>
          </a:p>
          <a:p>
            <a:pPr algn="just"/>
            <a:r>
              <a:rPr lang="cs-CZ" sz="1600" b="1" dirty="0"/>
              <a:t>Money –</a:t>
            </a:r>
            <a:r>
              <a:rPr lang="cs-CZ" sz="1600" dirty="0"/>
              <a:t> analýza všech oblastí finančního hospodaření včetně návratnosti investic.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 smtClean="0"/>
              <a:t>Metoda 6M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358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87574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 smtClean="0"/>
              <a:t>Metoda 6M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17"/>
          <a:stretch/>
        </p:blipFill>
        <p:spPr>
          <a:xfrm>
            <a:off x="107504" y="965953"/>
            <a:ext cx="7956376" cy="376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66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87574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 smtClean="0"/>
              <a:t>Metoda 6M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03189"/>
            <a:ext cx="7943850" cy="431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5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dirty="0"/>
              <a:t>Ke strategickým faktorům patří především strategie podniku, organizační struktura podniku a konkurenceschopnost podniku. </a:t>
            </a:r>
          </a:p>
          <a:p>
            <a:pPr marL="0" indent="0" algn="just">
              <a:buNone/>
            </a:pPr>
            <a:r>
              <a:rPr lang="cs-CZ" sz="1800" b="1" dirty="0"/>
              <a:t>Strategie</a:t>
            </a:r>
          </a:p>
          <a:p>
            <a:pPr algn="just"/>
            <a:r>
              <a:rPr lang="cs-CZ" sz="1800" dirty="0" smtClean="0"/>
              <a:t>Strategie </a:t>
            </a:r>
            <a:r>
              <a:rPr lang="cs-CZ" sz="1800" dirty="0"/>
              <a:t>podniku se stává výchozím nástrojem procesu naplňování stanoveného poslání firmy, představuje záměrné a aktivní formování cílů činnosti podniku, výběr nástrojů i postupů k jejich efektivnímu dosažení při optimálním využití zdrojů a příležitostí. </a:t>
            </a:r>
            <a:endParaRPr lang="cs-CZ" sz="1800" dirty="0" smtClean="0"/>
          </a:p>
          <a:p>
            <a:pPr algn="just"/>
            <a:r>
              <a:rPr lang="cs-CZ" sz="1800" dirty="0" smtClean="0"/>
              <a:t>Strategie </a:t>
            </a:r>
            <a:r>
              <a:rPr lang="cs-CZ" sz="1800" dirty="0"/>
              <a:t>je výsledkem komplexního rozhodování managementu. V oblasti strategického plánování podnikatelských aktivit podle Schulze et al. (2009) je cílem podniků, většinou malých a středních podniků, provést rychlé rozhodnutí a rychlou akci s minimálně vydanými zdroji na analýzu tržních podmínek</a:t>
            </a:r>
            <a:r>
              <a:rPr lang="cs-CZ" sz="1800" dirty="0" smtClean="0"/>
              <a:t>.</a:t>
            </a:r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344816" cy="507703"/>
          </a:xfrm>
        </p:spPr>
        <p:txBody>
          <a:bodyPr/>
          <a:lstStyle/>
          <a:p>
            <a:r>
              <a:rPr lang="cs-CZ" dirty="0" smtClean="0"/>
              <a:t>Strategické faktory interního podnikatelského prostředí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426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/>
              <a:t>Hodnocení zdrojů se používá pro zhodnocení situace podniku, jejích zdrojů a případného konkurenčního potenciálu nebo potenciálu zlepšení v dané oblasti nebo pro daný zdroj.</a:t>
            </a:r>
          </a:p>
          <a:p>
            <a:pPr algn="just"/>
            <a:r>
              <a:rPr lang="cs-CZ" sz="1600" dirty="0" smtClean="0"/>
              <a:t>Pomocí </a:t>
            </a:r>
            <a:r>
              <a:rPr lang="cs-CZ" sz="1600" dirty="0"/>
              <a:t>metody </a:t>
            </a:r>
            <a:r>
              <a:rPr lang="cs-CZ" sz="1600" dirty="0" smtClean="0"/>
              <a:t>VRIO se posuzují tyto zdroje:</a:t>
            </a:r>
            <a:endParaRPr lang="cs-CZ" sz="1600" dirty="0"/>
          </a:p>
          <a:p>
            <a:pPr lvl="1" algn="just"/>
            <a:r>
              <a:rPr lang="cs-CZ" sz="1400" dirty="0"/>
              <a:t>Lidské zdroje</a:t>
            </a:r>
          </a:p>
          <a:p>
            <a:pPr lvl="1" algn="just"/>
            <a:r>
              <a:rPr lang="cs-CZ" sz="1400" dirty="0"/>
              <a:t>Finanční zdroje</a:t>
            </a:r>
          </a:p>
          <a:p>
            <a:pPr lvl="1" algn="just"/>
            <a:r>
              <a:rPr lang="cs-CZ" sz="1400" dirty="0"/>
              <a:t>Hmotné zdroje</a:t>
            </a:r>
          </a:p>
          <a:p>
            <a:pPr lvl="1" algn="just"/>
            <a:r>
              <a:rPr lang="cs-CZ" sz="1400" dirty="0"/>
              <a:t>Nehmotné zdroje</a:t>
            </a:r>
          </a:p>
          <a:p>
            <a:pPr algn="just"/>
            <a:r>
              <a:rPr lang="cs-CZ" sz="1600" dirty="0" smtClean="0"/>
              <a:t>Jednotlivé </a:t>
            </a:r>
            <a:r>
              <a:rPr lang="cs-CZ" sz="1600" dirty="0"/>
              <a:t>zdroje jsou posuzovány z hlediska: </a:t>
            </a:r>
            <a:endParaRPr lang="cs-CZ" sz="1600" dirty="0" smtClean="0"/>
          </a:p>
          <a:p>
            <a:pPr lvl="1" algn="just"/>
            <a:r>
              <a:rPr lang="cs-CZ" sz="1400" b="1" dirty="0" err="1" smtClean="0"/>
              <a:t>V</a:t>
            </a:r>
            <a:r>
              <a:rPr lang="cs-CZ" sz="1400" dirty="0" err="1" smtClean="0"/>
              <a:t>alues</a:t>
            </a:r>
            <a:r>
              <a:rPr lang="cs-CZ" sz="1400" dirty="0" smtClean="0"/>
              <a:t> – hodnota zdroje</a:t>
            </a:r>
            <a:endParaRPr lang="cs-CZ" sz="1400" dirty="0"/>
          </a:p>
          <a:p>
            <a:pPr lvl="1" algn="just"/>
            <a:r>
              <a:rPr lang="cs-CZ" sz="1400" b="1" dirty="0" err="1" smtClean="0"/>
              <a:t>R</a:t>
            </a:r>
            <a:r>
              <a:rPr lang="cs-CZ" sz="1400" dirty="0" err="1" smtClean="0"/>
              <a:t>areness</a:t>
            </a:r>
            <a:r>
              <a:rPr lang="cs-CZ" sz="1400" dirty="0" smtClean="0"/>
              <a:t> – vzácnost zdroje</a:t>
            </a:r>
            <a:endParaRPr lang="cs-CZ" sz="1400" dirty="0"/>
          </a:p>
          <a:p>
            <a:pPr lvl="1" algn="just"/>
            <a:r>
              <a:rPr lang="cs-CZ" sz="1400" dirty="0" err="1"/>
              <a:t>Costly</a:t>
            </a:r>
            <a:r>
              <a:rPr lang="cs-CZ" sz="1400" dirty="0"/>
              <a:t> to </a:t>
            </a:r>
            <a:r>
              <a:rPr lang="cs-CZ" sz="1400" b="1" dirty="0" err="1" smtClean="0"/>
              <a:t>I</a:t>
            </a:r>
            <a:r>
              <a:rPr lang="cs-CZ" sz="1400" dirty="0" err="1" smtClean="0"/>
              <a:t>mitate</a:t>
            </a:r>
            <a:r>
              <a:rPr lang="cs-CZ" sz="1400" dirty="0" smtClean="0"/>
              <a:t> – </a:t>
            </a:r>
            <a:r>
              <a:rPr lang="cs-CZ" sz="1400" dirty="0" err="1" smtClean="0"/>
              <a:t>napodobitelnost</a:t>
            </a:r>
            <a:r>
              <a:rPr lang="cs-CZ" sz="1400" dirty="0" smtClean="0"/>
              <a:t> zdroje</a:t>
            </a:r>
            <a:endParaRPr lang="cs-CZ" sz="1400" dirty="0"/>
          </a:p>
          <a:p>
            <a:pPr lvl="1" algn="just"/>
            <a:r>
              <a:rPr lang="cs-CZ" sz="1400" b="1" dirty="0" err="1" smtClean="0"/>
              <a:t>O</a:t>
            </a:r>
            <a:r>
              <a:rPr lang="cs-CZ" sz="1400" dirty="0" err="1" smtClean="0"/>
              <a:t>rganization</a:t>
            </a:r>
            <a:r>
              <a:rPr lang="cs-CZ" sz="1400" dirty="0" smtClean="0"/>
              <a:t> – schopnost organizovat zdroj</a:t>
            </a:r>
            <a:endParaRPr lang="cs-CZ" sz="14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 smtClean="0"/>
              <a:t>Metoda VRIO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760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87574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 smtClean="0"/>
              <a:t>Aplikace metody VRIO</a:t>
            </a:r>
            <a:endParaRPr lang="cs-CZ" dirty="0"/>
          </a:p>
        </p:txBody>
      </p:sp>
      <p:sp>
        <p:nvSpPr>
          <p:cNvPr id="5" name="Kosočtverec 4"/>
          <p:cNvSpPr/>
          <p:nvPr/>
        </p:nvSpPr>
        <p:spPr>
          <a:xfrm>
            <a:off x="1221147" y="1551324"/>
            <a:ext cx="864096" cy="864096"/>
          </a:xfrm>
          <a:prstGeom prst="diamond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V</a:t>
            </a:r>
          </a:p>
        </p:txBody>
      </p:sp>
      <p:sp>
        <p:nvSpPr>
          <p:cNvPr id="6" name="Kosočtverec 5"/>
          <p:cNvSpPr/>
          <p:nvPr/>
        </p:nvSpPr>
        <p:spPr>
          <a:xfrm>
            <a:off x="2773488" y="1553817"/>
            <a:ext cx="864096" cy="864096"/>
          </a:xfrm>
          <a:prstGeom prst="diamond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R</a:t>
            </a:r>
          </a:p>
        </p:txBody>
      </p:sp>
      <p:sp>
        <p:nvSpPr>
          <p:cNvPr id="7" name="Kosočtverec 6"/>
          <p:cNvSpPr/>
          <p:nvPr/>
        </p:nvSpPr>
        <p:spPr>
          <a:xfrm>
            <a:off x="4139952" y="1490352"/>
            <a:ext cx="972108" cy="950034"/>
          </a:xfrm>
          <a:prstGeom prst="diamond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8" name="Kosočtverec 7"/>
          <p:cNvSpPr/>
          <p:nvPr/>
        </p:nvSpPr>
        <p:spPr>
          <a:xfrm>
            <a:off x="5530688" y="1456728"/>
            <a:ext cx="864096" cy="972108"/>
          </a:xfrm>
          <a:prstGeom prst="diamond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O</a:t>
            </a:r>
          </a:p>
        </p:txBody>
      </p:sp>
      <p:sp>
        <p:nvSpPr>
          <p:cNvPr id="9" name="Obdélník 8"/>
          <p:cNvSpPr/>
          <p:nvPr/>
        </p:nvSpPr>
        <p:spPr>
          <a:xfrm>
            <a:off x="6943310" y="1612774"/>
            <a:ext cx="1593854" cy="784548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Dlouhodobá konkurenční výhoda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1039687" y="2854481"/>
            <a:ext cx="1342892" cy="486054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Konkurenční nevýhoda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2562368" y="2880451"/>
            <a:ext cx="1368015" cy="486054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Konkurenční parita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4027981" y="2880451"/>
            <a:ext cx="1383123" cy="720638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Dočasná konkurenční výhoda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5508702" y="2866796"/>
            <a:ext cx="1351254" cy="713066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Dočasná konkurenční výhoda</a:t>
            </a:r>
          </a:p>
        </p:txBody>
      </p:sp>
      <p:sp>
        <p:nvSpPr>
          <p:cNvPr id="15" name="Šipka dolů 14"/>
          <p:cNvSpPr/>
          <p:nvPr/>
        </p:nvSpPr>
        <p:spPr>
          <a:xfrm>
            <a:off x="1487594" y="2513390"/>
            <a:ext cx="223539" cy="278738"/>
          </a:xfrm>
          <a:prstGeom prst="down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7" name="Šipka dolů 16"/>
          <p:cNvSpPr/>
          <p:nvPr/>
        </p:nvSpPr>
        <p:spPr>
          <a:xfrm>
            <a:off x="3147807" y="2497881"/>
            <a:ext cx="245064" cy="278738"/>
          </a:xfrm>
          <a:prstGeom prst="down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8" name="Šipka dolů 17"/>
          <p:cNvSpPr/>
          <p:nvPr/>
        </p:nvSpPr>
        <p:spPr>
          <a:xfrm>
            <a:off x="4564718" y="2513390"/>
            <a:ext cx="223305" cy="278738"/>
          </a:xfrm>
          <a:prstGeom prst="down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9" name="Šipka dolů 18"/>
          <p:cNvSpPr/>
          <p:nvPr/>
        </p:nvSpPr>
        <p:spPr>
          <a:xfrm>
            <a:off x="5872403" y="2513390"/>
            <a:ext cx="199681" cy="278738"/>
          </a:xfrm>
          <a:prstGeom prst="down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20" name="Šipka doprava 19"/>
          <p:cNvSpPr/>
          <p:nvPr/>
        </p:nvSpPr>
        <p:spPr>
          <a:xfrm>
            <a:off x="2187130" y="1923679"/>
            <a:ext cx="479610" cy="134156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21" name="Šipka doprava 20"/>
          <p:cNvSpPr/>
          <p:nvPr/>
        </p:nvSpPr>
        <p:spPr>
          <a:xfrm>
            <a:off x="3744333" y="1897532"/>
            <a:ext cx="311880" cy="160303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22" name="Šipka doprava 21"/>
          <p:cNvSpPr/>
          <p:nvPr/>
        </p:nvSpPr>
        <p:spPr>
          <a:xfrm>
            <a:off x="5166066" y="1923679"/>
            <a:ext cx="295992" cy="134156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23" name="Šipka doprava 22"/>
          <p:cNvSpPr/>
          <p:nvPr/>
        </p:nvSpPr>
        <p:spPr>
          <a:xfrm flipV="1">
            <a:off x="6463414" y="1897531"/>
            <a:ext cx="396542" cy="160304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</p:spTree>
    <p:extLst>
      <p:ext uri="{BB962C8B-B14F-4D97-AF65-F5344CB8AC3E}">
        <p14:creationId xmlns:p14="http://schemas.microsoft.com/office/powerpoint/2010/main" val="2027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/>
              <a:t>EFQM Model Excelence – sebehodnocení výkonnosti organizace na základě devíti kritérií.</a:t>
            </a:r>
          </a:p>
          <a:p>
            <a:r>
              <a:rPr lang="cs-CZ" sz="1400" dirty="0" smtClean="0"/>
              <a:t>Účel </a:t>
            </a:r>
            <a:r>
              <a:rPr lang="cs-CZ" sz="1400" dirty="0"/>
              <a:t>modelu:</a:t>
            </a:r>
          </a:p>
          <a:p>
            <a:pPr lvl="1"/>
            <a:r>
              <a:rPr lang="cs-CZ" sz="1400" dirty="0"/>
              <a:t>Sebehodnocení – určení silných stránek – zlepšování</a:t>
            </a:r>
          </a:p>
          <a:p>
            <a:pPr lvl="1"/>
            <a:r>
              <a:rPr lang="cs-CZ" sz="1400" dirty="0"/>
              <a:t>Hledání směrů dalšího rozvoje a zdokonalování</a:t>
            </a:r>
          </a:p>
          <a:p>
            <a:pPr lvl="1"/>
            <a:r>
              <a:rPr lang="cs-CZ" sz="1400" dirty="0"/>
              <a:t>Oceňování podniků – Evropská cena za jakost</a:t>
            </a:r>
          </a:p>
          <a:p>
            <a:pPr lvl="1"/>
            <a:r>
              <a:rPr lang="cs-CZ" sz="1400" dirty="0"/>
              <a:t>Posuzování vývoje v čase</a:t>
            </a:r>
          </a:p>
          <a:p>
            <a:r>
              <a:rPr lang="cs-CZ" sz="1400" dirty="0" smtClean="0"/>
              <a:t>Kritéria</a:t>
            </a:r>
            <a:r>
              <a:rPr lang="cs-CZ" sz="1400" dirty="0"/>
              <a:t>:</a:t>
            </a:r>
          </a:p>
          <a:p>
            <a:pPr lvl="1"/>
            <a:r>
              <a:rPr lang="cs-CZ" sz="1400" dirty="0"/>
              <a:t>Vedení</a:t>
            </a:r>
          </a:p>
          <a:p>
            <a:pPr lvl="1"/>
            <a:r>
              <a:rPr lang="cs-CZ" sz="1400" dirty="0"/>
              <a:t>Strategie a plánování</a:t>
            </a:r>
          </a:p>
          <a:p>
            <a:pPr lvl="1"/>
            <a:r>
              <a:rPr lang="cs-CZ" sz="1400" dirty="0"/>
              <a:t>Zaměstnanci</a:t>
            </a:r>
          </a:p>
          <a:p>
            <a:pPr lvl="1"/>
            <a:r>
              <a:rPr lang="cs-CZ" sz="1400" dirty="0"/>
              <a:t>Partnerství a zdroje</a:t>
            </a:r>
          </a:p>
          <a:p>
            <a:pPr lvl="1"/>
            <a:r>
              <a:rPr lang="cs-CZ" sz="1400" dirty="0"/>
              <a:t>Výsledky zákazníci</a:t>
            </a:r>
          </a:p>
          <a:p>
            <a:pPr lvl="1"/>
            <a:r>
              <a:rPr lang="cs-CZ" sz="1400" dirty="0"/>
              <a:t>Výsledky zaměstnanci</a:t>
            </a:r>
          </a:p>
          <a:p>
            <a:pPr lvl="1"/>
            <a:r>
              <a:rPr lang="cs-CZ" sz="1400" dirty="0"/>
              <a:t>Výsledky společnost</a:t>
            </a:r>
          </a:p>
          <a:p>
            <a:pPr lvl="1"/>
            <a:r>
              <a:rPr lang="cs-CZ" sz="1400" dirty="0"/>
              <a:t>Klíčové výsledky výkonnosti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 smtClean="0"/>
              <a:t>Model EFQM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029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 smtClean="0"/>
              <a:t>Model EFQM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806649"/>
            <a:ext cx="6480720" cy="37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07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dirty="0"/>
              <a:t>CAF společný hodnotící rámec – zjednodušená verze EFQM určená pro organizace veřejného sektoru.</a:t>
            </a:r>
          </a:p>
          <a:p>
            <a:pPr>
              <a:buNone/>
            </a:pPr>
            <a:endParaRPr lang="cs-CZ" sz="1600" dirty="0"/>
          </a:p>
          <a:p>
            <a:r>
              <a:rPr lang="cs-CZ" sz="1600" dirty="0"/>
              <a:t>Cíle modelu:</a:t>
            </a:r>
          </a:p>
          <a:p>
            <a:pPr lvl="1"/>
            <a:r>
              <a:rPr lang="cs-CZ" sz="1600" dirty="0"/>
              <a:t>Seznámit veřejnou správu s principy TQM</a:t>
            </a:r>
          </a:p>
          <a:p>
            <a:pPr lvl="1"/>
            <a:r>
              <a:rPr lang="cs-CZ" sz="1600" dirty="0"/>
              <a:t>Usnadňovat sebehodnocení organizace veřejného sektoru</a:t>
            </a:r>
          </a:p>
          <a:p>
            <a:pPr lvl="1"/>
            <a:r>
              <a:rPr lang="cs-CZ" sz="1600" dirty="0"/>
              <a:t>Působit jako most pro různé modely řízení kvality</a:t>
            </a:r>
          </a:p>
          <a:p>
            <a:pPr lvl="1"/>
            <a:r>
              <a:rPr lang="cs-CZ" sz="1600" dirty="0"/>
              <a:t>Usnadnit </a:t>
            </a:r>
            <a:r>
              <a:rPr lang="cs-CZ" sz="1600" dirty="0" smtClean="0"/>
              <a:t>srovnání</a:t>
            </a:r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 smtClean="0"/>
              <a:t>Model CAF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765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/>
              <a:t>Velmi významná </a:t>
            </a:r>
            <a:r>
              <a:rPr lang="cs-CZ" sz="1600" dirty="0" smtClean="0"/>
              <a:t>z pohledu interní analýzy je </a:t>
            </a:r>
            <a:r>
              <a:rPr lang="cs-CZ" sz="1600" b="1" dirty="0"/>
              <a:t>finanční </a:t>
            </a:r>
            <a:r>
              <a:rPr lang="cs-CZ" sz="1600" b="1" dirty="0" smtClean="0"/>
              <a:t>analýza. </a:t>
            </a:r>
            <a:r>
              <a:rPr lang="cs-CZ" sz="1600" dirty="0" smtClean="0"/>
              <a:t>Finanční analýza slouží k:</a:t>
            </a:r>
          </a:p>
          <a:p>
            <a:pPr lvl="1"/>
            <a:r>
              <a:rPr lang="cs-CZ" sz="1400" dirty="0"/>
              <a:t>Rozhodování managementu </a:t>
            </a:r>
          </a:p>
          <a:p>
            <a:pPr lvl="1"/>
            <a:r>
              <a:rPr lang="cs-CZ" sz="1400" dirty="0"/>
              <a:t>Spojení s účetnictvím a finančním řízením podniku</a:t>
            </a:r>
          </a:p>
          <a:p>
            <a:pPr lvl="1"/>
            <a:r>
              <a:rPr lang="cs-CZ" sz="1400" dirty="0"/>
              <a:t>Poznat finanční zdraví podniku</a:t>
            </a:r>
          </a:p>
          <a:p>
            <a:pPr lvl="1"/>
            <a:r>
              <a:rPr lang="cs-CZ" sz="1400" dirty="0"/>
              <a:t>Identifikace slabin vedoucích k možným problémům</a:t>
            </a:r>
          </a:p>
          <a:p>
            <a:pPr lvl="1"/>
            <a:r>
              <a:rPr lang="cs-CZ" sz="1400" dirty="0"/>
              <a:t>Komplexní posouzení majetkové a finanční situace podniku</a:t>
            </a:r>
          </a:p>
          <a:p>
            <a:pPr lvl="1"/>
            <a:r>
              <a:rPr lang="cs-CZ" sz="1400" dirty="0"/>
              <a:t>Zhodnocení finanční situace </a:t>
            </a:r>
            <a:r>
              <a:rPr lang="cs-CZ" sz="1400" dirty="0" smtClean="0"/>
              <a:t>podniku</a:t>
            </a:r>
          </a:p>
          <a:p>
            <a:pPr marL="457200" lvl="1" indent="0">
              <a:buNone/>
            </a:pPr>
            <a:endParaRPr lang="cs-CZ" sz="1400" dirty="0" smtClean="0"/>
          </a:p>
          <a:p>
            <a:pPr algn="just"/>
            <a:r>
              <a:rPr lang="cs-CZ" sz="1600" b="1" dirty="0" smtClean="0"/>
              <a:t>Finanční analýza </a:t>
            </a:r>
            <a:r>
              <a:rPr lang="cs-CZ" sz="1600" dirty="0" smtClean="0"/>
              <a:t>kde </a:t>
            </a:r>
            <a:r>
              <a:rPr lang="cs-CZ" sz="1600" dirty="0"/>
              <a:t>sledujeme především následující základní oblasti:</a:t>
            </a:r>
          </a:p>
          <a:p>
            <a:pPr lvl="1" algn="just"/>
            <a:r>
              <a:rPr lang="cs-CZ" sz="1400" b="1" dirty="0"/>
              <a:t>oblast finanční stability - (</a:t>
            </a:r>
            <a:r>
              <a:rPr lang="cs-CZ" sz="1400" dirty="0"/>
              <a:t>ukazatelé zadluženosti a dluhové schopnosti podniku);</a:t>
            </a:r>
          </a:p>
          <a:p>
            <a:pPr lvl="1" algn="just"/>
            <a:r>
              <a:rPr lang="cs-CZ" sz="1400" b="1" dirty="0"/>
              <a:t>oblast rentability – </a:t>
            </a:r>
            <a:r>
              <a:rPr lang="cs-CZ" sz="1400" dirty="0"/>
              <a:t>získání informovanosti o vývoji ziskovosti podniku;</a:t>
            </a:r>
          </a:p>
          <a:p>
            <a:pPr lvl="1" algn="just"/>
            <a:r>
              <a:rPr lang="cs-CZ" sz="1400" b="1" dirty="0"/>
              <a:t>oblast řízení aktiv – </a:t>
            </a:r>
            <a:r>
              <a:rPr lang="cs-CZ" sz="1400" dirty="0"/>
              <a:t>poskytnutí přehledu o efektivnosti hospodaření podniku se svými aktivy;</a:t>
            </a:r>
          </a:p>
          <a:p>
            <a:pPr lvl="1" algn="just"/>
            <a:r>
              <a:rPr lang="cs-CZ" sz="1400" b="1" dirty="0"/>
              <a:t>oblast tržní hodnoty podniku – </a:t>
            </a:r>
            <a:r>
              <a:rPr lang="cs-CZ" sz="1400" dirty="0"/>
              <a:t>přehled o tržním ocenění podniku a jeho vývoji.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 smtClean="0"/>
              <a:t>Finanční analýza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732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b="1" dirty="0"/>
              <a:t>Elementární metody FA</a:t>
            </a:r>
          </a:p>
          <a:p>
            <a:pPr lvl="1"/>
            <a:r>
              <a:rPr lang="cs-CZ" sz="1600" i="1" dirty="0"/>
              <a:t>Analýza absolutních ukazatelů </a:t>
            </a:r>
            <a:r>
              <a:rPr lang="cs-CZ" sz="1600" dirty="0"/>
              <a:t>– horizontální analýza, vertikální analýza</a:t>
            </a:r>
          </a:p>
          <a:p>
            <a:pPr lvl="1"/>
            <a:r>
              <a:rPr lang="cs-CZ" sz="1600" i="1" dirty="0"/>
              <a:t>Analýza poměrových ukazatelů </a:t>
            </a:r>
            <a:r>
              <a:rPr lang="cs-CZ" sz="1600" dirty="0"/>
              <a:t>– rentability, aktivity, zadluženosti, likvidity</a:t>
            </a:r>
          </a:p>
          <a:p>
            <a:pPr lvl="1">
              <a:buNone/>
            </a:pPr>
            <a:endParaRPr lang="cs-CZ" sz="1600" dirty="0"/>
          </a:p>
          <a:p>
            <a:r>
              <a:rPr lang="cs-CZ" sz="1600" b="1" dirty="0"/>
              <a:t>Analýza soustavy ukazatelů</a:t>
            </a:r>
          </a:p>
          <a:p>
            <a:pPr lvl="1"/>
            <a:r>
              <a:rPr lang="cs-CZ" sz="1600" i="1" dirty="0"/>
              <a:t>Soustavy hierarchicky uspořádaných ukazatelů – </a:t>
            </a:r>
            <a:r>
              <a:rPr lang="cs-CZ" sz="1600" dirty="0" err="1"/>
              <a:t>Du</a:t>
            </a:r>
            <a:r>
              <a:rPr lang="cs-CZ" sz="1600" dirty="0"/>
              <a:t> Pont pyramidový  rozklad</a:t>
            </a:r>
          </a:p>
          <a:p>
            <a:pPr lvl="1"/>
            <a:r>
              <a:rPr lang="cs-CZ" sz="1600" i="1" dirty="0"/>
              <a:t>Bankrotní (predikční) modely </a:t>
            </a:r>
            <a:r>
              <a:rPr lang="cs-CZ" sz="1600" dirty="0"/>
              <a:t>– </a:t>
            </a:r>
            <a:r>
              <a:rPr lang="cs-CZ" sz="1600" dirty="0" err="1"/>
              <a:t>Altamonovo</a:t>
            </a:r>
            <a:r>
              <a:rPr lang="cs-CZ" sz="1600" dirty="0"/>
              <a:t> Z-skóre, </a:t>
            </a:r>
            <a:r>
              <a:rPr lang="cs-CZ" sz="1600" dirty="0" err="1"/>
              <a:t>Tafflerův</a:t>
            </a:r>
            <a:r>
              <a:rPr lang="cs-CZ" sz="1600" dirty="0"/>
              <a:t> model, model IN Index důvěryhodnosti, </a:t>
            </a:r>
            <a:r>
              <a:rPr lang="cs-CZ" sz="1600" dirty="0" err="1"/>
              <a:t>Beermanova</a:t>
            </a:r>
            <a:r>
              <a:rPr lang="cs-CZ" sz="1600" dirty="0"/>
              <a:t> diskriminační funkce</a:t>
            </a:r>
          </a:p>
          <a:p>
            <a:pPr lvl="1"/>
            <a:r>
              <a:rPr lang="cs-CZ" sz="1600" i="1" dirty="0"/>
              <a:t>Bonitní (diagnostické) modely </a:t>
            </a:r>
            <a:r>
              <a:rPr lang="cs-CZ" sz="1600" dirty="0"/>
              <a:t>– </a:t>
            </a:r>
            <a:r>
              <a:rPr lang="cs-CZ" sz="1600" dirty="0" err="1"/>
              <a:t>Tamariho</a:t>
            </a:r>
            <a:r>
              <a:rPr lang="cs-CZ" sz="1600" dirty="0"/>
              <a:t> model, </a:t>
            </a:r>
            <a:r>
              <a:rPr lang="cs-CZ" sz="1600" dirty="0" err="1"/>
              <a:t>Kralickův</a:t>
            </a:r>
            <a:r>
              <a:rPr lang="cs-CZ" sz="1600" dirty="0"/>
              <a:t> </a:t>
            </a:r>
            <a:r>
              <a:rPr lang="cs-CZ" sz="1600" dirty="0" err="1"/>
              <a:t>Quicktest</a:t>
            </a:r>
            <a:endParaRPr lang="cs-CZ" sz="1600" dirty="0"/>
          </a:p>
          <a:p>
            <a:pPr marL="0" lvl="0" indent="0" algn="just">
              <a:buNone/>
            </a:pPr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 smtClean="0"/>
              <a:t>Metody finanční analýzy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379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03189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1600" b="1" dirty="0"/>
              <a:t>SWOT analýza</a:t>
            </a:r>
            <a:r>
              <a:rPr lang="cs-CZ" sz="1600" dirty="0"/>
              <a:t> představuje </a:t>
            </a:r>
            <a:r>
              <a:rPr lang="cs-CZ" sz="1600" dirty="0" smtClean="0"/>
              <a:t>univerzální analytickou metodu, </a:t>
            </a:r>
            <a:r>
              <a:rPr lang="cs-CZ" sz="1600" dirty="0"/>
              <a:t>která </a:t>
            </a:r>
            <a:r>
              <a:rPr lang="cs-CZ" sz="1600" dirty="0" smtClean="0"/>
              <a:t>sleduje:</a:t>
            </a:r>
          </a:p>
          <a:p>
            <a:pPr algn="just"/>
            <a:r>
              <a:rPr lang="cs-CZ" sz="1600" dirty="0" smtClean="0"/>
              <a:t>silné </a:t>
            </a:r>
            <a:r>
              <a:rPr lang="cs-CZ" sz="1600" dirty="0"/>
              <a:t>(</a:t>
            </a:r>
            <a:r>
              <a:rPr lang="cs-CZ" sz="1600" dirty="0" err="1"/>
              <a:t>strengths</a:t>
            </a:r>
            <a:r>
              <a:rPr lang="cs-CZ" sz="1600" dirty="0"/>
              <a:t>) a slabé (</a:t>
            </a:r>
            <a:r>
              <a:rPr lang="cs-CZ" sz="1600" dirty="0" err="1"/>
              <a:t>weaknesses</a:t>
            </a:r>
            <a:r>
              <a:rPr lang="cs-CZ" sz="1600" dirty="0"/>
              <a:t>) stránky podniku jako charakteristiky vnitřních poměrů </a:t>
            </a:r>
          </a:p>
          <a:p>
            <a:pPr algn="just"/>
            <a:r>
              <a:rPr lang="cs-CZ" sz="1600" dirty="0" smtClean="0"/>
              <a:t>charakteristiku </a:t>
            </a:r>
            <a:r>
              <a:rPr lang="cs-CZ" sz="1600" dirty="0"/>
              <a:t>okolí podniku v podobě příležitostí (</a:t>
            </a:r>
            <a:r>
              <a:rPr lang="cs-CZ" sz="1600" dirty="0" err="1"/>
              <a:t>opportunities</a:t>
            </a:r>
            <a:r>
              <a:rPr lang="cs-CZ" sz="1600" dirty="0"/>
              <a:t>) a hrozeb (</a:t>
            </a:r>
            <a:r>
              <a:rPr lang="cs-CZ" sz="1600" dirty="0" err="1"/>
              <a:t>threates</a:t>
            </a:r>
            <a:r>
              <a:rPr lang="cs-CZ" sz="1600" dirty="0" smtClean="0"/>
              <a:t>).</a:t>
            </a:r>
            <a:endParaRPr lang="cs-CZ" sz="1600" dirty="0"/>
          </a:p>
          <a:p>
            <a:pPr marL="0" lvl="0" indent="0" algn="just">
              <a:buNone/>
            </a:pPr>
            <a:endParaRPr lang="cs-CZ" sz="1600" dirty="0" smtClean="0"/>
          </a:p>
          <a:p>
            <a:pPr algn="just"/>
            <a:r>
              <a:rPr lang="cs-CZ" sz="1600" dirty="0" smtClean="0"/>
              <a:t>Základní </a:t>
            </a:r>
            <a:r>
              <a:rPr lang="cs-CZ" sz="1600" dirty="0"/>
              <a:t>filosofická myšlenka této metody je v tom, že všechny jevy a procesy ovlivňující podnik mohou působit jak pozitivně (posun žádoucím směrem) tak negativně (oddálení od směru, kterým lze dosáhnout cíle</a:t>
            </a:r>
            <a:r>
              <a:rPr lang="cs-CZ" sz="1600" dirty="0" smtClean="0"/>
              <a:t>).</a:t>
            </a:r>
          </a:p>
          <a:p>
            <a:pPr algn="just"/>
            <a:r>
              <a:rPr lang="cs-CZ" sz="1600" dirty="0"/>
              <a:t>Její podstatou je identifikovat klíčové silné a slabé stránky </a:t>
            </a:r>
            <a:r>
              <a:rPr lang="cs-CZ" sz="1600" b="1" dirty="0"/>
              <a:t>uvnitř</a:t>
            </a:r>
            <a:r>
              <a:rPr lang="cs-CZ" sz="1600" dirty="0"/>
              <a:t>, tedy v čem je organizace (nebo její část) dobrá a v čem špatná. Stejně tak je důležité znát klíčové příležitosti a hrozby, které se nacházejí </a:t>
            </a:r>
            <a:r>
              <a:rPr lang="cs-CZ" sz="1600" b="1" dirty="0" smtClean="0"/>
              <a:t>vně</a:t>
            </a:r>
            <a:r>
              <a:rPr lang="cs-CZ" sz="1600" dirty="0" smtClean="0"/>
              <a:t>, v okolí podniku.</a:t>
            </a:r>
          </a:p>
          <a:p>
            <a:pPr algn="just"/>
            <a:r>
              <a:rPr lang="cs-CZ" sz="1600" dirty="0"/>
              <a:t>Autorem SWOT analýzy </a:t>
            </a:r>
            <a:r>
              <a:rPr lang="cs-CZ" sz="1600" dirty="0" smtClean="0"/>
              <a:t>je Albert </a:t>
            </a:r>
            <a:r>
              <a:rPr lang="cs-CZ" sz="1600" dirty="0" err="1" smtClean="0"/>
              <a:t>Humphrey</a:t>
            </a:r>
            <a:r>
              <a:rPr lang="cs-CZ" sz="1600" dirty="0" smtClean="0"/>
              <a:t>, </a:t>
            </a:r>
            <a:r>
              <a:rPr lang="cs-CZ" sz="1600" dirty="0"/>
              <a:t>který ji navrhl v šedesátých letech 20. století.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 smtClean="0"/>
              <a:t>SWOT analýza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475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87574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 smtClean="0"/>
              <a:t>Produktové (portfoliové) metody slouží k hodnocení portfolia nabízených produktů, značek, produktových řad apod. </a:t>
            </a:r>
          </a:p>
          <a:p>
            <a:pPr algn="just"/>
            <a:r>
              <a:rPr lang="cs-CZ" sz="1600" dirty="0" smtClean="0"/>
              <a:t>Cílem těchto metod je zhodnocení jednotlivých produktů z pohledu finančního a investičního a rozhodnutí o budoucích investicích/</a:t>
            </a:r>
            <a:r>
              <a:rPr lang="cs-CZ" sz="1600" dirty="0" err="1" smtClean="0"/>
              <a:t>neinvesticích</a:t>
            </a:r>
            <a:r>
              <a:rPr lang="cs-CZ" sz="1600" dirty="0" smtClean="0"/>
              <a:t> do jednotlivých produktů nebo značek.</a:t>
            </a:r>
          </a:p>
          <a:p>
            <a:pPr algn="just"/>
            <a:endParaRPr lang="cs-CZ" sz="1600" dirty="0" smtClean="0"/>
          </a:p>
          <a:p>
            <a:pPr marL="0" indent="0" algn="just">
              <a:buNone/>
            </a:pPr>
            <a:r>
              <a:rPr lang="cs-CZ" sz="1600" dirty="0" smtClean="0"/>
              <a:t>K produktovým (</a:t>
            </a:r>
            <a:r>
              <a:rPr lang="cs-CZ" sz="1600" dirty="0" err="1" smtClean="0"/>
              <a:t>portofliovým</a:t>
            </a:r>
            <a:r>
              <a:rPr lang="cs-CZ" sz="1600" dirty="0" smtClean="0"/>
              <a:t>) metodám bývají zařazovány nejčastěji tyto metody:</a:t>
            </a:r>
          </a:p>
          <a:p>
            <a:pPr algn="just"/>
            <a:r>
              <a:rPr lang="cs-CZ" sz="1600" dirty="0" err="1" smtClean="0"/>
              <a:t>Druckerova</a:t>
            </a:r>
            <a:r>
              <a:rPr lang="cs-CZ" sz="1600" dirty="0" smtClean="0"/>
              <a:t> </a:t>
            </a:r>
            <a:r>
              <a:rPr lang="cs-CZ" sz="1600" dirty="0"/>
              <a:t>klasifikace produktů</a:t>
            </a:r>
          </a:p>
          <a:p>
            <a:pPr algn="just"/>
            <a:r>
              <a:rPr lang="cs-CZ" sz="1600" dirty="0" smtClean="0"/>
              <a:t>ABC </a:t>
            </a:r>
            <a:r>
              <a:rPr lang="cs-CZ" sz="1600" dirty="0"/>
              <a:t>analýza</a:t>
            </a:r>
          </a:p>
          <a:p>
            <a:pPr algn="just"/>
            <a:r>
              <a:rPr lang="cs-CZ" sz="1600" dirty="0" smtClean="0"/>
              <a:t>BCG </a:t>
            </a:r>
            <a:r>
              <a:rPr lang="cs-CZ" sz="1600" dirty="0"/>
              <a:t>matice</a:t>
            </a:r>
          </a:p>
          <a:p>
            <a:pPr algn="just"/>
            <a:r>
              <a:rPr lang="cs-CZ" sz="1600" dirty="0"/>
              <a:t>GE </a:t>
            </a:r>
            <a:r>
              <a:rPr lang="cs-CZ" sz="1600" dirty="0" smtClean="0"/>
              <a:t>matice</a:t>
            </a:r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 smtClean="0"/>
              <a:t>Produktové (portfoliové) analytické metody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931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945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cs-CZ" sz="1400" b="1" dirty="0"/>
              <a:t>Produkty snadno hodnotitelné </a:t>
            </a:r>
            <a:endParaRPr lang="cs-CZ" sz="1400" dirty="0"/>
          </a:p>
          <a:p>
            <a:r>
              <a:rPr lang="cs-CZ" sz="1400" dirty="0"/>
              <a:t>Dnešní živitelé mají nejvýznamnější podíl na produkci a zajišťují většinu podnikového zisku, nacházejí se v etapě zralosti. </a:t>
            </a:r>
          </a:p>
          <a:p>
            <a:r>
              <a:rPr lang="cs-CZ" sz="1400" dirty="0"/>
              <a:t>Zítřejší živitelé jsou už v současné době úspěšné, ale ještě nedosáhli hlavního růstu. </a:t>
            </a:r>
          </a:p>
          <a:p>
            <a:r>
              <a:rPr lang="cs-CZ" sz="1400" dirty="0"/>
              <a:t>Výnosné speciality jsou produkty s úzkým zaměřením přinášejícím vysoký zisk. </a:t>
            </a:r>
          </a:p>
          <a:p>
            <a:r>
              <a:rPr lang="cs-CZ" sz="1400" dirty="0"/>
              <a:t>Vývojové produkty jsou produkty v etapě vývoje nebo zavádění. </a:t>
            </a:r>
          </a:p>
          <a:p>
            <a:r>
              <a:rPr lang="cs-CZ" sz="1400" dirty="0"/>
              <a:t>Nezdary jsou produkty, o které nemá trh zájem. </a:t>
            </a:r>
          </a:p>
          <a:p>
            <a:pPr marL="109728" indent="0">
              <a:buNone/>
            </a:pPr>
            <a:r>
              <a:rPr lang="cs-CZ" sz="1400" b="1" dirty="0" smtClean="0"/>
              <a:t>Problémové </a:t>
            </a:r>
            <a:r>
              <a:rPr lang="cs-CZ" sz="1400" b="1" dirty="0"/>
              <a:t>produkty </a:t>
            </a:r>
            <a:endParaRPr lang="cs-CZ" sz="1400" dirty="0"/>
          </a:p>
          <a:p>
            <a:r>
              <a:rPr lang="cs-CZ" sz="1400" dirty="0"/>
              <a:t>Včerejší živitelé jsou produkty s vysokým podílem na trhu a s malým přínosem zisku, náklady na jejich udržení jsou vysoké. </a:t>
            </a:r>
          </a:p>
          <a:p>
            <a:r>
              <a:rPr lang="cs-CZ" sz="1400" dirty="0"/>
              <a:t>Produkty vyžadující rekonstrukci jsou zajímavé produkty s určitým nedostatkem. </a:t>
            </a:r>
          </a:p>
          <a:p>
            <a:r>
              <a:rPr lang="cs-CZ" sz="1400" dirty="0" err="1"/>
              <a:t>Přespecializovaný</a:t>
            </a:r>
            <a:r>
              <a:rPr lang="cs-CZ" sz="1400" dirty="0"/>
              <a:t> produkt je produkt uspokojující speciální potřeby zvláštních zákazníků. </a:t>
            </a:r>
          </a:p>
          <a:p>
            <a:r>
              <a:rPr lang="cs-CZ" sz="1400" dirty="0"/>
              <a:t>Neoprávněná specialita je specialita, o kterou nikdo nemá zájem a zákazník nechce za ni platit. </a:t>
            </a:r>
          </a:p>
          <a:p>
            <a:r>
              <a:rPr lang="cs-CZ" sz="1400" dirty="0"/>
              <a:t>Ego – investice jsou vedením prosazené produkty, které nebyly úspěšné. </a:t>
            </a:r>
          </a:p>
          <a:p>
            <a:r>
              <a:rPr lang="cs-CZ" sz="1400" dirty="0"/>
              <a:t>Popelky jsou produkty, které mohou na trhu uspět, ale nedostaly příležitost se uplatnit 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 err="1" smtClean="0"/>
              <a:t>Druckerova</a:t>
            </a:r>
            <a:r>
              <a:rPr lang="cs-CZ" dirty="0" smtClean="0"/>
              <a:t> klasifikace produktů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683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1556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 smtClean="0"/>
              <a:t>Podniková strategie představuje </a:t>
            </a:r>
            <a:r>
              <a:rPr lang="cs-CZ" sz="1600" dirty="0"/>
              <a:t>unikátní systém zásad řízení, jehož cílem je co nejlepší využití budoucnosti. </a:t>
            </a:r>
            <a:endParaRPr lang="cs-CZ" sz="1600" dirty="0" smtClean="0"/>
          </a:p>
          <a:p>
            <a:pPr algn="just"/>
            <a:r>
              <a:rPr lang="cs-CZ" sz="1600" dirty="0"/>
              <a:t>P</a:t>
            </a:r>
            <a:r>
              <a:rPr lang="cs-CZ" sz="1600" dirty="0" smtClean="0"/>
              <a:t>odniková </a:t>
            </a:r>
            <a:r>
              <a:rPr lang="cs-CZ" sz="1600" dirty="0"/>
              <a:t>strategie je otevřeným systémem sladěných záměrů a předpokladů pro dosažení stanoveného cíle. Přitom tento systém musí být schopen současně rychlé a efektivní reakce na měnící se možnosti podnikatelského uplatnění</a:t>
            </a:r>
            <a:r>
              <a:rPr lang="cs-CZ" sz="1600" dirty="0" smtClean="0"/>
              <a:t>.</a:t>
            </a:r>
          </a:p>
          <a:p>
            <a:pPr algn="just"/>
            <a:r>
              <a:rPr lang="cs-CZ" sz="1600" dirty="0"/>
              <a:t>Strategie se tak stává základní plánovací základnou pro určení strategických cílů, potřeby zdrojů i postupů, které zajistí jejích dosažení. Jelikož budoucnost podniků není dobře známá, musí být podniková strategie dynamická a pružná. </a:t>
            </a:r>
            <a:endParaRPr lang="cs-CZ" sz="1600" dirty="0" smtClean="0"/>
          </a:p>
          <a:p>
            <a:pPr algn="just"/>
            <a:r>
              <a:rPr lang="cs-CZ" sz="1600" dirty="0" smtClean="0"/>
              <a:t>Zároveň </a:t>
            </a:r>
            <a:r>
              <a:rPr lang="cs-CZ" sz="1600" dirty="0"/>
              <a:t>její hlavní tvůrci a uživatelé musí být současně pohotoví i rychlí aby optimálním způsobem využili všechny možnosti, které jim vývoj poskytne v budoucím období.</a:t>
            </a:r>
          </a:p>
          <a:p>
            <a:pPr algn="just"/>
            <a:endParaRPr lang="cs-CZ" sz="1600" dirty="0"/>
          </a:p>
          <a:p>
            <a:pPr algn="just">
              <a:buNone/>
            </a:pPr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Podniková strategie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861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87574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1600" b="1" dirty="0" smtClean="0"/>
              <a:t>ABC analýza </a:t>
            </a:r>
            <a:r>
              <a:rPr lang="cs-CZ" sz="1600" dirty="0" smtClean="0"/>
              <a:t>(nebo také P </a:t>
            </a:r>
            <a:r>
              <a:rPr lang="cs-CZ" sz="1600" dirty="0"/>
              <a:t>– Q analýza, </a:t>
            </a:r>
            <a:r>
              <a:rPr lang="cs-CZ" sz="1600" dirty="0" err="1"/>
              <a:t>Paretto</a:t>
            </a:r>
            <a:r>
              <a:rPr lang="cs-CZ" sz="1600" dirty="0"/>
              <a:t> analýza) klasifikuje produkty podle míry jejich příspěvku na celkovém zisku. Tato metoda vychází z </a:t>
            </a:r>
            <a:r>
              <a:rPr lang="cs-CZ" sz="1600" dirty="0" err="1"/>
              <a:t>Parettova</a:t>
            </a:r>
            <a:r>
              <a:rPr lang="cs-CZ" sz="1600" dirty="0"/>
              <a:t> principu 80/20. Jednotlivé produkty dělí do tří </a:t>
            </a:r>
            <a:r>
              <a:rPr lang="cs-CZ" sz="1600" dirty="0" smtClean="0"/>
              <a:t>skupin:</a:t>
            </a:r>
          </a:p>
          <a:p>
            <a:pPr algn="just"/>
            <a:endParaRPr lang="cs-CZ" sz="1600" dirty="0" smtClean="0"/>
          </a:p>
          <a:p>
            <a:pPr algn="just"/>
            <a:r>
              <a:rPr lang="cs-CZ" sz="1600" dirty="0" smtClean="0"/>
              <a:t>Produkty </a:t>
            </a:r>
            <a:r>
              <a:rPr lang="cs-CZ" sz="1600" dirty="0"/>
              <a:t>typu A – produkty velmi důležité, tvoří asi 15% sortimentu a podílejí se na zisku až 80% </a:t>
            </a:r>
          </a:p>
          <a:p>
            <a:pPr algn="just"/>
            <a:endParaRPr lang="cs-CZ" sz="1600" dirty="0"/>
          </a:p>
          <a:p>
            <a:pPr algn="just"/>
            <a:r>
              <a:rPr lang="cs-CZ" sz="1600" dirty="0"/>
              <a:t>Produkty typu B – produkty důležité, tvoří asi 20% sortimentu a podílejí se na zisku 20%</a:t>
            </a:r>
          </a:p>
          <a:p>
            <a:pPr algn="just"/>
            <a:endParaRPr lang="cs-CZ" sz="1600" dirty="0"/>
          </a:p>
          <a:p>
            <a:pPr algn="just"/>
            <a:r>
              <a:rPr lang="cs-CZ" sz="1600" dirty="0"/>
              <a:t>Produkty typu C – produkt méně důležité, tvoří asi 70% sortimentu a podílejí se na zisku asi 15 %. 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 smtClean="0"/>
              <a:t>ABC analýza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825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 smtClean="0"/>
              <a:t>ABC analýza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9" y="843558"/>
            <a:ext cx="6864994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38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1556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b="1" dirty="0" smtClean="0"/>
              <a:t>BCG matice </a:t>
            </a:r>
            <a:r>
              <a:rPr lang="cs-CZ" sz="1600" dirty="0" smtClean="0"/>
              <a:t>(matice společnosti Boston </a:t>
            </a:r>
            <a:r>
              <a:rPr lang="cs-CZ" sz="1600" dirty="0" err="1"/>
              <a:t>Consulting</a:t>
            </a:r>
            <a:r>
              <a:rPr lang="cs-CZ" sz="1600" dirty="0"/>
              <a:t> Group) rozděluje produkty do čtyř základních </a:t>
            </a:r>
            <a:r>
              <a:rPr lang="cs-CZ" sz="1600" dirty="0" smtClean="0"/>
              <a:t>kategorií na základě:</a:t>
            </a:r>
          </a:p>
          <a:p>
            <a:pPr lvl="1" algn="just"/>
            <a:r>
              <a:rPr lang="cs-CZ" sz="1600" i="1" dirty="0" smtClean="0"/>
              <a:t>relativního </a:t>
            </a:r>
            <a:r>
              <a:rPr lang="cs-CZ" sz="1600" i="1" dirty="0"/>
              <a:t>podílu na trhu </a:t>
            </a:r>
            <a:r>
              <a:rPr lang="cs-CZ" sz="1600" dirty="0"/>
              <a:t>(udává poměr tržeb podniku k tržbám nejvýznamnějšího konkurenta v odvětví, hranice mezi nízkým a vysokým podílem je </a:t>
            </a:r>
            <a:r>
              <a:rPr lang="cs-CZ" sz="1600" dirty="0" smtClean="0"/>
              <a:t>1)</a:t>
            </a:r>
            <a:endParaRPr lang="cs-CZ" sz="1600" i="1" dirty="0"/>
          </a:p>
          <a:p>
            <a:pPr lvl="1" algn="just"/>
            <a:r>
              <a:rPr lang="cs-CZ" sz="1600" i="1" dirty="0" smtClean="0"/>
              <a:t>tempa </a:t>
            </a:r>
            <a:r>
              <a:rPr lang="cs-CZ" sz="1600" i="1" dirty="0"/>
              <a:t>růstu trhu </a:t>
            </a:r>
            <a:r>
              <a:rPr lang="cs-CZ" sz="1600" dirty="0"/>
              <a:t>(měří v ročních přírůstcích tržby z prodeje daného produktu, hranice mezi nízkým a vysokým tempem je 10</a:t>
            </a:r>
            <a:r>
              <a:rPr lang="cs-CZ" sz="1600" dirty="0" smtClean="0"/>
              <a:t>%)</a:t>
            </a:r>
          </a:p>
          <a:p>
            <a:pPr algn="just"/>
            <a:r>
              <a:rPr lang="cs-CZ" sz="1600" dirty="0" smtClean="0"/>
              <a:t>Matice podává </a:t>
            </a:r>
            <a:r>
              <a:rPr lang="cs-CZ" sz="1600" dirty="0"/>
              <a:t>přehled o prodejnosti </a:t>
            </a:r>
            <a:r>
              <a:rPr lang="cs-CZ" sz="1600" dirty="0" smtClean="0"/>
              <a:t>produktů</a:t>
            </a:r>
            <a:r>
              <a:rPr lang="cs-CZ" sz="1600" dirty="0"/>
              <a:t>, úspěšnosti jednotlivých závodů – divizí nebo o podnikatelské vhodnosti jednotlivých územních celků (regionů, </a:t>
            </a:r>
            <a:r>
              <a:rPr lang="cs-CZ" sz="1600" dirty="0" smtClean="0"/>
              <a:t>států). Lze </a:t>
            </a:r>
            <a:r>
              <a:rPr lang="cs-CZ" sz="1600" dirty="0"/>
              <a:t>rozhodnout o jejich osudu, neboť z jejich postavení (názvu) je zřejmé, které </a:t>
            </a:r>
            <a:r>
              <a:rPr lang="cs-CZ" sz="1600" dirty="0" smtClean="0"/>
              <a:t>lze vyřadit </a:t>
            </a:r>
            <a:r>
              <a:rPr lang="cs-CZ" sz="1600" dirty="0"/>
              <a:t>a které produkty, závody, územní celky </a:t>
            </a:r>
            <a:r>
              <a:rPr lang="cs-CZ" sz="1600" dirty="0" smtClean="0"/>
              <a:t>je možné podržet v</a:t>
            </a:r>
            <a:r>
              <a:rPr lang="cs-CZ" sz="1600" dirty="0"/>
              <a:t> portfoliu, případně </a:t>
            </a:r>
            <a:r>
              <a:rPr lang="cs-CZ" sz="1600" dirty="0" smtClean="0"/>
              <a:t>je </a:t>
            </a:r>
            <a:r>
              <a:rPr lang="cs-CZ" sz="1600" dirty="0"/>
              <a:t>rozvíjet.</a:t>
            </a:r>
            <a:endParaRPr lang="cs-CZ" sz="1600" dirty="0" smtClean="0"/>
          </a:p>
          <a:p>
            <a:pPr algn="just"/>
            <a:r>
              <a:rPr lang="cs-CZ" sz="1600" dirty="0" smtClean="0"/>
              <a:t>Tento </a:t>
            </a:r>
            <a:r>
              <a:rPr lang="cs-CZ" sz="1600" dirty="0"/>
              <a:t>model se používá pro dlouhodobé plánování investiční činnosti na 5 a více let s cílem optimalizace tvorby zisku ze sortimentu jako celku</a:t>
            </a:r>
            <a:endParaRPr lang="cs-CZ" sz="1600" dirty="0" smtClean="0"/>
          </a:p>
          <a:p>
            <a:pPr algn="just"/>
            <a:endParaRPr lang="cs-CZ" sz="1600" dirty="0" smtClean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 smtClean="0"/>
              <a:t>BCG matice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728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BCG matice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131590"/>
            <a:ext cx="7056784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42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1556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1600" b="1" dirty="0"/>
              <a:t>Dojné krávy</a:t>
            </a:r>
            <a:r>
              <a:rPr lang="cs-CZ" sz="1600" dirty="0"/>
              <a:t> jsou takové produkty, podnikové divize nebo územní celky, které mají vysoký podíl na pomalu rostoucích trzích a produkují stálý hotovostní tok.</a:t>
            </a:r>
          </a:p>
          <a:p>
            <a:pPr lvl="0" algn="just"/>
            <a:r>
              <a:rPr lang="cs-CZ" sz="1600" b="1" dirty="0"/>
              <a:t>Hvězdy - </a:t>
            </a:r>
            <a:r>
              <a:rPr lang="cs-CZ" sz="1600" dirty="0"/>
              <a:t>mají vysoký relativní podíl na rychle rostoucích trzích, ale vyžadují stálou finanční dotaci, aby získaly silnou pozici na trhu. Tím by bylo dosaženo možnosti v budoucnu mít vysoké zisky.</a:t>
            </a:r>
          </a:p>
          <a:p>
            <a:pPr lvl="0" algn="just"/>
            <a:r>
              <a:rPr lang="cs-CZ" sz="1600" b="1" dirty="0"/>
              <a:t>Otazníky (</a:t>
            </a:r>
            <a:r>
              <a:rPr lang="cs-CZ" sz="1600" dirty="0"/>
              <a:t>někdy označované jako </a:t>
            </a:r>
            <a:r>
              <a:rPr lang="cs-CZ" sz="1600" b="1" dirty="0"/>
              <a:t>divoké kočky</a:t>
            </a:r>
            <a:r>
              <a:rPr lang="cs-CZ" sz="1600" dirty="0"/>
              <a:t>) jsou charakteristické nízkým relativním uplatněním na rychle rostoucím trhu (nebo v rámci zisku podniku) a vyžadují pro svůj růst stálou finanční dotaci. Přitom není přesně jasno, zda budou, či nebudou přínosem.</a:t>
            </a:r>
          </a:p>
          <a:p>
            <a:pPr algn="just"/>
            <a:r>
              <a:rPr lang="cs-CZ" sz="1600" b="1" dirty="0"/>
              <a:t>Psi (</a:t>
            </a:r>
            <a:r>
              <a:rPr lang="cs-CZ" sz="1600" dirty="0"/>
              <a:t>někdy označovaní jako </a:t>
            </a:r>
            <a:r>
              <a:rPr lang="cs-CZ" sz="1600" b="1" dirty="0"/>
              <a:t>bídní psi</a:t>
            </a:r>
            <a:r>
              <a:rPr lang="cs-CZ" sz="1600" dirty="0"/>
              <a:t>) jsou charakterizováni slabou soutěžní pozici, ztrátou případně nízce rostoucími přínosy, bez perspektivy. Při jejích ponechání v rámci podnikových aktivit se mohou stát finanční pastí kvůli své slabosti.</a:t>
            </a:r>
            <a:endParaRPr lang="cs-CZ" sz="1600" dirty="0" smtClean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 smtClean="0"/>
              <a:t>BCG matice – typy produktů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316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1556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1600" dirty="0" smtClean="0"/>
              <a:t>GE matice je matice multikriteriálního charakteru.</a:t>
            </a:r>
          </a:p>
          <a:p>
            <a:pPr lvl="0" algn="just"/>
            <a:r>
              <a:rPr lang="cs-CZ" sz="1600" dirty="0" smtClean="0"/>
              <a:t>GE matice zhodnocuje </a:t>
            </a:r>
            <a:r>
              <a:rPr lang="cs-CZ" sz="1600" dirty="0"/>
              <a:t>produkty na základě souhrnných faktorů atraktivnosti trhu a konkurenční pozice. </a:t>
            </a:r>
            <a:r>
              <a:rPr lang="cs-CZ" sz="1600" i="1" dirty="0"/>
              <a:t>Faktor atraktivnosti trhu </a:t>
            </a:r>
            <a:r>
              <a:rPr lang="cs-CZ" sz="1600" dirty="0"/>
              <a:t>je vyjádřen dílčími faktory jako jsou tržní růst, velikost trhu, kvalita trhu, náročnost a dostupnost trhů, situace v okolí firmy a další. </a:t>
            </a:r>
            <a:r>
              <a:rPr lang="cs-CZ" sz="1600" i="1" dirty="0" smtClean="0"/>
              <a:t>Faktor </a:t>
            </a:r>
            <a:r>
              <a:rPr lang="cs-CZ" sz="1600" i="1" dirty="0"/>
              <a:t>konkurenční pozice </a:t>
            </a:r>
            <a:r>
              <a:rPr lang="cs-CZ" sz="1600" dirty="0"/>
              <a:t>je vyjádřen faktory relativní tržní podíl, relativní výrobní kapacita, relativní schopnost managementu, relativní vývojový potenciál a další.</a:t>
            </a:r>
          </a:p>
          <a:p>
            <a:pPr lvl="0" algn="just"/>
            <a:r>
              <a:rPr lang="cs-CZ" sz="1600" dirty="0" smtClean="0"/>
              <a:t>Určitou </a:t>
            </a:r>
            <a:r>
              <a:rPr lang="cs-CZ" sz="1600" dirty="0"/>
              <a:t>modifikací matice GE je </a:t>
            </a:r>
            <a:r>
              <a:rPr lang="cs-CZ" sz="1600" dirty="0" err="1"/>
              <a:t>Hofferova</a:t>
            </a:r>
            <a:r>
              <a:rPr lang="cs-CZ" sz="1600" dirty="0"/>
              <a:t> matice, která srovnává pozici podniku na trhu s vývojovým stádiem produktu této firmy. </a:t>
            </a:r>
            <a:endParaRPr lang="cs-CZ" sz="1600" dirty="0" smtClean="0"/>
          </a:p>
          <a:p>
            <a:pPr lvl="0" algn="just"/>
            <a:r>
              <a:rPr lang="cs-CZ" sz="1600" dirty="0" smtClean="0"/>
              <a:t>Naopak </a:t>
            </a:r>
            <a:r>
              <a:rPr lang="cs-CZ" sz="1600" dirty="0"/>
              <a:t>Patel – Youngová matice využívá srovnání mezi konkurenční pozicí podniku a vývojovým stadiem oboru (zralosti oboru). Tato matice nám snadno umožňuje stanovit strategii podniku a tak usměrnit podnikovou aktivitu v daném oboru potřebným směrem</a:t>
            </a:r>
            <a:r>
              <a:rPr lang="cs-CZ" sz="1600" dirty="0" smtClean="0"/>
              <a:t>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 smtClean="0"/>
              <a:t>GE matice (Matice General Electric)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530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 smtClean="0"/>
              <a:t>GE matice (Matice General </a:t>
            </a:r>
            <a:r>
              <a:rPr lang="cs-CZ" dirty="0" err="1" smtClean="0"/>
              <a:t>Electrics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816387"/>
            <a:ext cx="5616624" cy="382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73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b="1" dirty="0" smtClean="0"/>
              <a:t>Dimenzi atraktivita </a:t>
            </a:r>
            <a:r>
              <a:rPr lang="cs-CZ" sz="1600" b="1" dirty="0"/>
              <a:t>trhu</a:t>
            </a:r>
            <a:r>
              <a:rPr lang="cs-CZ" sz="1600" dirty="0"/>
              <a:t> </a:t>
            </a:r>
            <a:r>
              <a:rPr lang="cs-CZ" sz="1600" dirty="0" smtClean="0"/>
              <a:t>tvoří tyto faktory:</a:t>
            </a:r>
            <a:endParaRPr lang="cs-CZ" sz="1600" dirty="0"/>
          </a:p>
          <a:p>
            <a:pPr lvl="0"/>
            <a:r>
              <a:rPr lang="cs-CZ" sz="1600" dirty="0"/>
              <a:t>velikost trhu a míra jeho růstu;</a:t>
            </a:r>
          </a:p>
          <a:p>
            <a:pPr lvl="0"/>
            <a:r>
              <a:rPr lang="cs-CZ" sz="1600" dirty="0"/>
              <a:t>očekávané a historické ziskové marže dosahované ve sledovaném odvětví;</a:t>
            </a:r>
          </a:p>
          <a:p>
            <a:pPr lvl="0"/>
            <a:r>
              <a:rPr lang="cs-CZ" sz="1600" dirty="0"/>
              <a:t>intenzita konkurence a charakter odběratelů (možnost vzniku úspor z rozsahu);</a:t>
            </a:r>
          </a:p>
          <a:p>
            <a:pPr lvl="0"/>
            <a:r>
              <a:rPr lang="cs-CZ" sz="1600" dirty="0"/>
              <a:t>bariéry vstupu do odvětví a výstupu z něj;</a:t>
            </a:r>
          </a:p>
          <a:p>
            <a:pPr lvl="0"/>
            <a:r>
              <a:rPr lang="cs-CZ" sz="1600" dirty="0"/>
              <a:t>požadavky na technologii a s ní spojený potřebný kapitál;</a:t>
            </a:r>
          </a:p>
          <a:p>
            <a:pPr lvl="0"/>
            <a:r>
              <a:rPr lang="cs-CZ" sz="1600" dirty="0"/>
              <a:t>příležitosti a ohrožení, která jsou spojena s daným odvětvím.</a:t>
            </a:r>
          </a:p>
          <a:p>
            <a:pPr marL="0" indent="0">
              <a:buNone/>
            </a:pPr>
            <a:r>
              <a:rPr lang="cs-CZ" sz="1600" b="1" dirty="0" smtClean="0"/>
              <a:t>Dimenzi konkurenční </a:t>
            </a:r>
            <a:r>
              <a:rPr lang="cs-CZ" sz="1600" b="1" dirty="0"/>
              <a:t>pozice podniku (síla podniku) </a:t>
            </a:r>
            <a:r>
              <a:rPr lang="cs-CZ" sz="1600" dirty="0"/>
              <a:t>tvoří následující faktory:</a:t>
            </a:r>
          </a:p>
          <a:p>
            <a:pPr lvl="0"/>
            <a:r>
              <a:rPr lang="cs-CZ" sz="1600" dirty="0"/>
              <a:t>relativní podíl podniku na trhu;</a:t>
            </a:r>
          </a:p>
          <a:p>
            <a:pPr lvl="0"/>
            <a:r>
              <a:rPr lang="cs-CZ" sz="1600" dirty="0"/>
              <a:t>zisková marže podniku ve srovnání s konkurenty;</a:t>
            </a:r>
          </a:p>
          <a:p>
            <a:pPr lvl="0"/>
            <a:r>
              <a:rPr lang="cs-CZ" sz="1600" dirty="0"/>
              <a:t>schopnost podniku konkurovat v ceně a kvalitě;</a:t>
            </a:r>
          </a:p>
          <a:p>
            <a:pPr lvl="0"/>
            <a:r>
              <a:rPr lang="cs-CZ" sz="1600" dirty="0"/>
              <a:t>znalost trhu, zákazníků a technologické možnosti reagovat na jejich požadavky;</a:t>
            </a:r>
          </a:p>
          <a:p>
            <a:pPr lvl="0"/>
            <a:r>
              <a:rPr lang="cs-CZ" sz="1600" dirty="0"/>
              <a:t>kvalita podnikového managementu.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 smtClean="0"/>
              <a:t>GE matice - dimenze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951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16167" y="721557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1600" dirty="0" smtClean="0"/>
              <a:t>1 – chráněné postavení, chránit a udržovat pozice</a:t>
            </a:r>
          </a:p>
          <a:p>
            <a:pPr lvl="0" algn="just"/>
            <a:r>
              <a:rPr lang="cs-CZ" sz="1600" dirty="0" smtClean="0"/>
              <a:t>2 – investovat a budovat, investovat výběrově do rozvoje</a:t>
            </a:r>
          </a:p>
          <a:p>
            <a:pPr lvl="0" algn="just"/>
            <a:r>
              <a:rPr lang="cs-CZ" sz="1600" dirty="0" smtClean="0"/>
              <a:t>3 – budovat selektivně, investovat uváženě</a:t>
            </a:r>
          </a:p>
          <a:p>
            <a:pPr lvl="0" algn="just"/>
            <a:r>
              <a:rPr lang="cs-CZ" sz="1600" dirty="0" smtClean="0"/>
              <a:t>4 – budovat selektivně, investovat selektivně</a:t>
            </a:r>
          </a:p>
          <a:p>
            <a:pPr lvl="0" algn="just"/>
            <a:r>
              <a:rPr lang="cs-CZ" sz="1600" dirty="0" smtClean="0"/>
              <a:t>5 – výběrovost/aktivity směřovat k výnosům, výběrově investovat</a:t>
            </a:r>
          </a:p>
          <a:p>
            <a:pPr lvl="0" algn="just"/>
            <a:r>
              <a:rPr lang="cs-CZ" sz="1600" dirty="0" smtClean="0"/>
              <a:t>6 – omezeně expandovat nebo sklízet, omezit rozvoj</a:t>
            </a:r>
          </a:p>
          <a:p>
            <a:pPr lvl="0" algn="just"/>
            <a:r>
              <a:rPr lang="cs-CZ" sz="1600" dirty="0" smtClean="0"/>
              <a:t>7 – chránit a znovu se soustředit, chránit a přehodnocovat</a:t>
            </a:r>
          </a:p>
          <a:p>
            <a:pPr lvl="0" algn="just"/>
            <a:r>
              <a:rPr lang="cs-CZ" sz="1600" dirty="0" smtClean="0"/>
              <a:t>8 – směřovat k výnosům, omezit rozvoj</a:t>
            </a:r>
          </a:p>
          <a:p>
            <a:pPr lvl="0" algn="just"/>
            <a:r>
              <a:rPr lang="cs-CZ" sz="1600" dirty="0" smtClean="0"/>
              <a:t>9 – zbavovat se, sklízet</a:t>
            </a:r>
          </a:p>
          <a:p>
            <a:pPr marL="0" indent="0" algn="just">
              <a:buNone/>
            </a:pPr>
            <a:r>
              <a:rPr lang="cs-CZ" sz="1600" dirty="0"/>
              <a:t>Model vymezuje tři </a:t>
            </a:r>
            <a:r>
              <a:rPr lang="cs-CZ" sz="1600" b="1" i="1" dirty="0"/>
              <a:t>základní oblasti z pohledu výhodnosti investování</a:t>
            </a:r>
            <a:r>
              <a:rPr lang="cs-CZ" sz="1600" dirty="0"/>
              <a:t>:</a:t>
            </a:r>
          </a:p>
          <a:p>
            <a:pPr lvl="0" algn="just"/>
            <a:r>
              <a:rPr lang="cs-CZ" sz="1600" dirty="0"/>
              <a:t>Pole </a:t>
            </a:r>
            <a:r>
              <a:rPr lang="cs-CZ" sz="1600" dirty="0" smtClean="0"/>
              <a:t>1, </a:t>
            </a:r>
            <a:r>
              <a:rPr lang="cs-CZ" sz="1600" dirty="0"/>
              <a:t>2</a:t>
            </a:r>
            <a:r>
              <a:rPr lang="cs-CZ" sz="1600" dirty="0" smtClean="0"/>
              <a:t>, 4 </a:t>
            </a:r>
            <a:r>
              <a:rPr lang="cs-CZ" sz="1600" dirty="0"/>
              <a:t>jsou z pohledu dalších </a:t>
            </a:r>
            <a:r>
              <a:rPr lang="cs-CZ" sz="1600" i="1" dirty="0"/>
              <a:t>investic výhodné a mají zelenou</a:t>
            </a:r>
            <a:r>
              <a:rPr lang="cs-CZ" sz="1600" dirty="0"/>
              <a:t>. Trh je atraktivní a </a:t>
            </a:r>
            <a:r>
              <a:rPr lang="cs-CZ" sz="1600" dirty="0" smtClean="0"/>
              <a:t>podnik </a:t>
            </a:r>
            <a:r>
              <a:rPr lang="cs-CZ" sz="1600" dirty="0"/>
              <a:t>má dostatek zdrojů pro získání výhodné postavení.</a:t>
            </a:r>
          </a:p>
          <a:p>
            <a:pPr lvl="0" algn="just"/>
            <a:r>
              <a:rPr lang="cs-CZ" sz="1600" dirty="0"/>
              <a:t>Pole 6</a:t>
            </a:r>
            <a:r>
              <a:rPr lang="cs-CZ" sz="1600" dirty="0" smtClean="0"/>
              <a:t>, 8, 9 </a:t>
            </a:r>
            <a:r>
              <a:rPr lang="cs-CZ" sz="1600" dirty="0"/>
              <a:t>jsou z pohledu </a:t>
            </a:r>
            <a:r>
              <a:rPr lang="cs-CZ" sz="1600" i="1" dirty="0"/>
              <a:t>investic nevýhodné a spíše investice omezit</a:t>
            </a:r>
            <a:r>
              <a:rPr lang="cs-CZ" sz="1600" dirty="0"/>
              <a:t>.</a:t>
            </a:r>
          </a:p>
          <a:p>
            <a:pPr lvl="0" algn="just"/>
            <a:r>
              <a:rPr lang="cs-CZ" sz="1600" dirty="0"/>
              <a:t>Pole 3</a:t>
            </a:r>
            <a:r>
              <a:rPr lang="cs-CZ" sz="1600" dirty="0" smtClean="0"/>
              <a:t>, 5, 7 </a:t>
            </a:r>
            <a:r>
              <a:rPr lang="cs-CZ" sz="1600" dirty="0"/>
              <a:t>tvoří produkty, u kterých se musí </a:t>
            </a:r>
            <a:r>
              <a:rPr lang="cs-CZ" sz="1600" i="1" dirty="0"/>
              <a:t>pečlivě zvážit míra investic</a:t>
            </a:r>
            <a:r>
              <a:rPr lang="cs-CZ" sz="1600" dirty="0"/>
              <a:t>.</a:t>
            </a:r>
          </a:p>
          <a:p>
            <a:pPr lvl="0"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 smtClean="0"/>
              <a:t>GE matice – jednotlivá pole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362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Strategická analýza </a:t>
            </a:r>
            <a:r>
              <a:rPr lang="cs-CZ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syntetického charakteru</a:t>
            </a: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3219822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588224" y="3723878"/>
            <a:ext cx="2384047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Šárka Zapletalová, Ph.D.</a:t>
            </a:r>
          </a:p>
          <a:p>
            <a:pPr algn="r"/>
            <a:r>
              <a:rPr lang="cs-CZ" altLang="cs-CZ" sz="9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Podnikové ekonomiky a managementu</a:t>
            </a:r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29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1556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1600" dirty="0"/>
              <a:t>Podnikové strategie jakéhokoliv typu mohou být různorodého zaměření podle zvolené alternativy. Na základě </a:t>
            </a:r>
            <a:r>
              <a:rPr lang="cs-CZ" sz="1600" b="1" dirty="0"/>
              <a:t>charakteru alternativy </a:t>
            </a:r>
            <a:r>
              <a:rPr lang="cs-CZ" sz="1600" dirty="0"/>
              <a:t>lze rozdělit strategie:</a:t>
            </a:r>
          </a:p>
          <a:p>
            <a:pPr lvl="0" algn="just"/>
            <a:r>
              <a:rPr lang="cs-CZ" sz="1600" dirty="0"/>
              <a:t>na </a:t>
            </a:r>
            <a:r>
              <a:rPr lang="cs-CZ" sz="1600" dirty="0" smtClean="0"/>
              <a:t>optimistické</a:t>
            </a:r>
            <a:endParaRPr lang="cs-CZ" sz="1600" dirty="0"/>
          </a:p>
          <a:p>
            <a:pPr lvl="0" algn="just"/>
            <a:r>
              <a:rPr lang="cs-CZ" sz="1600" dirty="0"/>
              <a:t>na </a:t>
            </a:r>
            <a:r>
              <a:rPr lang="cs-CZ" sz="1600" dirty="0" smtClean="0"/>
              <a:t>pesimistické</a:t>
            </a:r>
            <a:endParaRPr lang="cs-CZ" sz="1600" dirty="0"/>
          </a:p>
          <a:p>
            <a:pPr lvl="0" algn="just"/>
            <a:r>
              <a:rPr lang="cs-CZ" sz="1600" dirty="0"/>
              <a:t>na realistické</a:t>
            </a:r>
            <a:r>
              <a:rPr lang="cs-CZ" sz="1600" dirty="0" smtClean="0"/>
              <a:t>.</a:t>
            </a:r>
          </a:p>
          <a:p>
            <a:pPr marL="0" lvl="0" indent="0" algn="just">
              <a:buNone/>
            </a:pPr>
            <a:endParaRPr lang="cs-CZ" sz="1600" dirty="0"/>
          </a:p>
          <a:p>
            <a:pPr marL="0" indent="0" algn="just">
              <a:buNone/>
            </a:pPr>
            <a:r>
              <a:rPr lang="cs-CZ" sz="1600" b="1" dirty="0" smtClean="0"/>
              <a:t>Podle </a:t>
            </a:r>
            <a:r>
              <a:rPr lang="cs-CZ" sz="1600" b="1" dirty="0"/>
              <a:t>zaměření </a:t>
            </a:r>
            <a:r>
              <a:rPr lang="cs-CZ" sz="1600" dirty="0"/>
              <a:t>je možno dělit strategie na strategie:</a:t>
            </a:r>
          </a:p>
          <a:p>
            <a:pPr lvl="0" algn="just"/>
            <a:r>
              <a:rPr lang="cs-CZ" sz="1600" dirty="0"/>
              <a:t>ofenzivní (útočné) - jsou růstově orientované a zaměřené na posílení tržního podílu a budoucích zisků;</a:t>
            </a:r>
          </a:p>
          <a:p>
            <a:pPr lvl="0" algn="just"/>
            <a:r>
              <a:rPr lang="cs-CZ" sz="1600" dirty="0"/>
              <a:t>defenzivní (obranné);</a:t>
            </a:r>
          </a:p>
          <a:p>
            <a:pPr lvl="0" algn="just"/>
            <a:r>
              <a:rPr lang="cs-CZ" sz="1600" dirty="0"/>
              <a:t>strategie soustředěné na udržení stávající pozice – stabilizační;</a:t>
            </a:r>
          </a:p>
          <a:p>
            <a:pPr lvl="0" algn="just"/>
            <a:r>
              <a:rPr lang="cs-CZ" sz="1600" dirty="0"/>
              <a:t>strategie kombinované, kdy se kombinuje útok s obranou, případně po určitou dobu se drží dosažená pozice.</a:t>
            </a:r>
          </a:p>
          <a:p>
            <a:pPr algn="just"/>
            <a:endParaRPr lang="cs-CZ" sz="1600" dirty="0"/>
          </a:p>
          <a:p>
            <a:pPr algn="just"/>
            <a:endParaRPr lang="cs-CZ" sz="1600" dirty="0"/>
          </a:p>
          <a:p>
            <a:pPr algn="just">
              <a:buNone/>
            </a:pPr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Typologie strategií 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766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1556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dirty="0"/>
              <a:t>Syntetické metody propojují vliv faktorů externího prostředí a vliv faktorů interní prostředí podniku. Cílem těchto metod je nalézt optimální směr činnosti podniku tak, aby podnik respektoval prostředí, ve kterém působí, a zároveň zdroje, které má k dispozici</a:t>
            </a:r>
            <a:r>
              <a:rPr lang="cs-CZ" sz="1600" dirty="0" smtClean="0"/>
              <a:t>.</a:t>
            </a:r>
          </a:p>
          <a:p>
            <a:endParaRPr lang="cs-CZ" sz="1600" dirty="0" smtClean="0"/>
          </a:p>
          <a:p>
            <a:r>
              <a:rPr lang="cs-CZ" sz="1600" dirty="0" smtClean="0"/>
              <a:t>Konfrontační </a:t>
            </a:r>
            <a:r>
              <a:rPr lang="cs-CZ" sz="1600" dirty="0"/>
              <a:t>SWOT analýza</a:t>
            </a:r>
          </a:p>
          <a:p>
            <a:r>
              <a:rPr lang="cs-CZ" sz="1600" dirty="0"/>
              <a:t>Matice IFE, EFE, IE</a:t>
            </a:r>
          </a:p>
          <a:p>
            <a:r>
              <a:rPr lang="cs-CZ" sz="1600" dirty="0"/>
              <a:t>Matice QSPM</a:t>
            </a:r>
          </a:p>
          <a:p>
            <a:r>
              <a:rPr lang="cs-CZ" sz="1600" dirty="0"/>
              <a:t>SPACE analýza</a:t>
            </a:r>
          </a:p>
          <a:p>
            <a:r>
              <a:rPr lang="cs-CZ" sz="1600" dirty="0"/>
              <a:t>Dynamická strategická rozvaha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Metody syntetického charakteru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905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b="1" dirty="0"/>
              <a:t>SWOT analýza</a:t>
            </a:r>
            <a:r>
              <a:rPr lang="cs-CZ" sz="1600" dirty="0"/>
              <a:t> představuje analýzu, která sleduje silné (</a:t>
            </a:r>
            <a:r>
              <a:rPr lang="cs-CZ" sz="1600" dirty="0" err="1"/>
              <a:t>strengths</a:t>
            </a:r>
            <a:r>
              <a:rPr lang="cs-CZ" sz="1600" dirty="0"/>
              <a:t>) a slabé (</a:t>
            </a:r>
            <a:r>
              <a:rPr lang="cs-CZ" sz="1600" dirty="0" err="1"/>
              <a:t>weaknesses</a:t>
            </a:r>
            <a:r>
              <a:rPr lang="cs-CZ" sz="1600" dirty="0"/>
              <a:t>) stránky podniku jako charakteristiky vnitřních poměrů a charakteristiku okolí podniku v podobě příležitostí (</a:t>
            </a:r>
            <a:r>
              <a:rPr lang="cs-CZ" sz="1600" dirty="0" err="1"/>
              <a:t>opportunities</a:t>
            </a:r>
            <a:r>
              <a:rPr lang="cs-CZ" sz="1600" dirty="0"/>
              <a:t>) a hrozeb (</a:t>
            </a:r>
            <a:r>
              <a:rPr lang="cs-CZ" sz="1600" dirty="0" err="1"/>
              <a:t>threates</a:t>
            </a:r>
            <a:r>
              <a:rPr lang="cs-CZ" sz="1600" dirty="0"/>
              <a:t>). </a:t>
            </a:r>
            <a:endParaRPr lang="cs-CZ" sz="1600" dirty="0" smtClean="0"/>
          </a:p>
          <a:p>
            <a:pPr algn="just"/>
            <a:r>
              <a:rPr lang="cs-CZ" sz="1600" dirty="0" smtClean="0"/>
              <a:t>Konfrontací a kombinací </a:t>
            </a:r>
            <a:r>
              <a:rPr lang="cs-CZ" sz="1600" dirty="0"/>
              <a:t>těchto čtyř hodnocených faktorů je možno </a:t>
            </a:r>
            <a:r>
              <a:rPr lang="cs-CZ" sz="1600" dirty="0" smtClean="0"/>
              <a:t>zobrazit čtyři základní strategické směry, které se stávají základem zvolené podnikové strategie. </a:t>
            </a:r>
            <a:endParaRPr lang="cs-CZ" sz="1600" dirty="0"/>
          </a:p>
          <a:p>
            <a:pPr algn="just"/>
            <a:endParaRPr lang="cs-CZ" sz="1600" dirty="0"/>
          </a:p>
          <a:p>
            <a:pPr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sz="2200" dirty="0" smtClean="0"/>
              <a:t>Konfrontační SWOT </a:t>
            </a:r>
            <a:r>
              <a:rPr lang="cs-CZ" sz="2200" dirty="0"/>
              <a:t>analýza (TOWS, WOTS matice) </a:t>
            </a:r>
          </a:p>
        </p:txBody>
      </p:sp>
      <p:pic>
        <p:nvPicPr>
          <p:cNvPr id="5" name="Obrázek 4" descr="SWOT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7624" y="2571750"/>
            <a:ext cx="6048672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26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1600" b="1" dirty="0"/>
              <a:t>Strategie WO – „hledání“, </a:t>
            </a:r>
            <a:r>
              <a:rPr lang="cs-CZ" sz="1600" dirty="0"/>
              <a:t>která sleduje překonání slabých stránek prostřednictvím maximálního využití příležitostí. Tato strategie přitom představuje výrazné změny v chování podniku</a:t>
            </a:r>
            <a:r>
              <a:rPr lang="cs-CZ" sz="1600" dirty="0" smtClean="0"/>
              <a:t>.</a:t>
            </a:r>
          </a:p>
          <a:p>
            <a:pPr lvl="0" algn="just"/>
            <a:endParaRPr lang="cs-CZ" sz="1600" dirty="0"/>
          </a:p>
          <a:p>
            <a:pPr lvl="0" algn="just"/>
            <a:r>
              <a:rPr lang="cs-CZ" sz="1600" b="1" dirty="0"/>
              <a:t>Strategie SO – „využití“ </a:t>
            </a:r>
            <a:r>
              <a:rPr lang="cs-CZ" sz="1600" dirty="0"/>
              <a:t>je ofenzivní strategie, agresivně růstově orientovaná která představuje postup z pozice síly, neboť podnik je dostatečně silný k využití příležitostí</a:t>
            </a:r>
            <a:r>
              <a:rPr lang="cs-CZ" sz="1600" dirty="0" smtClean="0"/>
              <a:t>.</a:t>
            </a:r>
          </a:p>
          <a:p>
            <a:pPr lvl="0" algn="just"/>
            <a:endParaRPr lang="cs-CZ" sz="1600" dirty="0"/>
          </a:p>
          <a:p>
            <a:pPr lvl="0" algn="just"/>
            <a:r>
              <a:rPr lang="cs-CZ" sz="1600" b="1" dirty="0"/>
              <a:t>Strategie ST – „konfrontace“ </a:t>
            </a:r>
            <a:r>
              <a:rPr lang="cs-CZ" sz="1600" dirty="0"/>
              <a:t>představuje </a:t>
            </a:r>
            <a:r>
              <a:rPr lang="cs-CZ" sz="1600" dirty="0" smtClean="0"/>
              <a:t>potřebu </a:t>
            </a:r>
            <a:r>
              <a:rPr lang="cs-CZ" sz="1600" dirty="0"/>
              <a:t>včas určit hrozby a přeměnit je využitím silných stránek v příležitosti nebo jejich vliv na podnik zmírnit</a:t>
            </a:r>
            <a:r>
              <a:rPr lang="cs-CZ" sz="1600" dirty="0" smtClean="0"/>
              <a:t>.</a:t>
            </a:r>
          </a:p>
          <a:p>
            <a:pPr lvl="0" algn="just"/>
            <a:endParaRPr lang="cs-CZ" sz="1600" dirty="0"/>
          </a:p>
          <a:p>
            <a:pPr lvl="0" algn="just"/>
            <a:r>
              <a:rPr lang="cs-CZ" sz="1600" b="1" dirty="0"/>
              <a:t>Strategie WT – „vyhýbání“ – </a:t>
            </a:r>
            <a:r>
              <a:rPr lang="cs-CZ" sz="1600" dirty="0"/>
              <a:t>má vždy charakter defenzivní, vycházející z realizace kompromisů a opuštění určitých pozic.</a:t>
            </a:r>
          </a:p>
          <a:p>
            <a:pPr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sz="2200" dirty="0" smtClean="0"/>
              <a:t>Strategické přístupy konfrontační SWOT analýzy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42377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1600" dirty="0"/>
              <a:t>Může být silně </a:t>
            </a:r>
            <a:r>
              <a:rPr lang="cs-CZ" sz="1600" b="1" dirty="0"/>
              <a:t>subjektivní</a:t>
            </a:r>
            <a:r>
              <a:rPr lang="cs-CZ" sz="1600" dirty="0"/>
              <a:t> ovlivněna svým tvůrcem. Proto je vhodné využít při její tvorbě kolektivní přístup. </a:t>
            </a:r>
          </a:p>
          <a:p>
            <a:pPr lvl="0" algn="just"/>
            <a:r>
              <a:rPr lang="cs-CZ" sz="1600" dirty="0"/>
              <a:t>Plně </a:t>
            </a:r>
            <a:r>
              <a:rPr lang="cs-CZ" sz="1600" b="1" dirty="0"/>
              <a:t>nerespektuje proměnlivost</a:t>
            </a:r>
            <a:r>
              <a:rPr lang="cs-CZ" sz="1600" dirty="0"/>
              <a:t> současného světa. V tomto případě je nutno chápat rozdělení na kladné a záporné vlivy jako záležitost proměnlivou a proto rozdělení na „dobré, příznivé vlivy“ a „zlé, méně příznivé vlivy“ může být přechodné. </a:t>
            </a:r>
          </a:p>
          <a:p>
            <a:pPr lvl="0" algn="just"/>
            <a:r>
              <a:rPr lang="cs-CZ" sz="1600" dirty="0"/>
              <a:t>Je </a:t>
            </a:r>
            <a:r>
              <a:rPr lang="cs-CZ" sz="1600" b="1" dirty="0"/>
              <a:t>statická</a:t>
            </a:r>
            <a:r>
              <a:rPr lang="cs-CZ" sz="1600" dirty="0"/>
              <a:t> neboť podává informace na klady a zápory dneška, případně, které přicházejí ze včerejška. Při tvorbě strategie je však nutno uvažovat o budoucnosti a v tomto směru není progresivní.</a:t>
            </a:r>
          </a:p>
          <a:p>
            <a:pPr lvl="0" algn="just"/>
            <a:r>
              <a:rPr lang="cs-CZ" sz="1600" dirty="0"/>
              <a:t>Je ji možno považovat za </a:t>
            </a:r>
            <a:r>
              <a:rPr lang="cs-CZ" sz="1600" b="1" dirty="0"/>
              <a:t>konservativní </a:t>
            </a:r>
            <a:r>
              <a:rPr lang="cs-CZ" sz="1600" dirty="0"/>
              <a:t>(málo dynamickou), neboť vychází z toho, co v přítomnosti existuje a to se snaží zlepšit, zdokonalit, případně využít nebo odstranit. Primárně však nehledá nová řešení nebo hlubší inovaci řešitelských přístupů.</a:t>
            </a:r>
          </a:p>
          <a:p>
            <a:pPr marL="0" lvl="0" indent="0" algn="just">
              <a:buNone/>
            </a:pPr>
            <a:endParaRPr lang="cs-CZ" sz="1600" dirty="0"/>
          </a:p>
          <a:p>
            <a:pPr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sz="2200" dirty="0" smtClean="0"/>
              <a:t>Problémy spojené s využitím SWOT analýzy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267448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87574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b="1" dirty="0"/>
              <a:t>Matice IFE </a:t>
            </a:r>
            <a:r>
              <a:rPr lang="cs-CZ" sz="1600" dirty="0"/>
              <a:t>se zaměřuje na hodnocení faktorů interního prostředí společnosti. </a:t>
            </a:r>
            <a:endParaRPr lang="cs-CZ" sz="1600" dirty="0" smtClean="0"/>
          </a:p>
          <a:p>
            <a:pPr algn="just"/>
            <a:r>
              <a:rPr lang="cs-CZ" sz="1600" dirty="0" smtClean="0"/>
              <a:t>Při sestavování Matice IFE můžeme pracovat se stejnými faktory jako v případě SWOT analýzy.</a:t>
            </a:r>
          </a:p>
          <a:p>
            <a:pPr algn="just"/>
            <a:r>
              <a:rPr lang="cs-CZ" sz="1600" dirty="0" smtClean="0"/>
              <a:t>K</a:t>
            </a:r>
            <a:r>
              <a:rPr lang="cs-CZ" sz="1600" dirty="0"/>
              <a:t> sestavení matice IFE je potřeba nejdříve přiřadit jednotlivým faktorům váhu (odpovídající významu daného faktoru) v rozsahu 0,0 – 1,0. Čím faktor získá vyšší váhu, tím je jeho význam vyšší. </a:t>
            </a:r>
            <a:endParaRPr lang="cs-CZ" sz="1600" dirty="0" smtClean="0"/>
          </a:p>
          <a:p>
            <a:pPr algn="just"/>
            <a:r>
              <a:rPr lang="cs-CZ" sz="1600" dirty="0" smtClean="0"/>
              <a:t>Poté </a:t>
            </a:r>
            <a:r>
              <a:rPr lang="cs-CZ" sz="1600" dirty="0"/>
              <a:t>je potřeba jednotlivé faktory ohodnotit pomocí čtyř stupňů: 4 (významná silná stránka), 3 (méně důležitá silná stránka), 2 (méně důležitá slabá stránka), 1 (významná slabá stránka). </a:t>
            </a:r>
            <a:endParaRPr lang="cs-CZ" sz="1600" dirty="0" smtClean="0"/>
          </a:p>
          <a:p>
            <a:pPr algn="just"/>
            <a:r>
              <a:rPr lang="cs-CZ" sz="1600" dirty="0" smtClean="0"/>
              <a:t>Konečné </a:t>
            </a:r>
            <a:r>
              <a:rPr lang="cs-CZ" sz="1600" dirty="0"/>
              <a:t>hodnocení je realizováno na základě součinu váhy a vlivu, čímž vzniká celkové vážené hodnocení interních faktorů</a:t>
            </a:r>
            <a:r>
              <a:rPr lang="cs-CZ" sz="1600" dirty="0" smtClean="0"/>
              <a:t>.</a:t>
            </a:r>
            <a:endParaRPr lang="cs-CZ" sz="1600" b="1" dirty="0" smtClean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256584" cy="507703"/>
          </a:xfrm>
        </p:spPr>
        <p:txBody>
          <a:bodyPr/>
          <a:lstStyle/>
          <a:p>
            <a:r>
              <a:rPr lang="cs-CZ" dirty="0" smtClean="0"/>
              <a:t>Matice IFE (</a:t>
            </a:r>
            <a:r>
              <a:rPr lang="cs-CZ" dirty="0" err="1" smtClean="0"/>
              <a:t>Internal</a:t>
            </a:r>
            <a:r>
              <a:rPr lang="cs-CZ" dirty="0" smtClean="0"/>
              <a:t> </a:t>
            </a:r>
            <a:r>
              <a:rPr lang="cs-CZ" dirty="0" err="1" smtClean="0"/>
              <a:t>Forces</a:t>
            </a:r>
            <a:r>
              <a:rPr lang="cs-CZ" dirty="0" smtClean="0"/>
              <a:t> </a:t>
            </a:r>
            <a:r>
              <a:rPr lang="cs-CZ" dirty="0" err="1" smtClean="0"/>
              <a:t>Evaluation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46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 smtClean="0"/>
              <a:t>Příklad matice IFE</a:t>
            </a:r>
            <a:endParaRPr lang="cs-CZ" dirty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/>
          </p:nvPr>
        </p:nvGraphicFramePr>
        <p:xfrm>
          <a:off x="467544" y="806421"/>
          <a:ext cx="7059430" cy="39740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val="3098144064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1463979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78278123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1842474383"/>
                    </a:ext>
                  </a:extLst>
                </a:gridCol>
                <a:gridCol w="2522926">
                  <a:extLst>
                    <a:ext uri="{9D8B030D-6E8A-4147-A177-3AD203B41FA5}">
                      <a16:colId xmlns:a16="http://schemas.microsoft.com/office/drawing/2014/main" val="2621898215"/>
                    </a:ext>
                  </a:extLst>
                </a:gridCol>
              </a:tblGrid>
              <a:tr h="30078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váha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vliv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výsledné hodnocení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550885"/>
                  </a:ext>
                </a:extLst>
              </a:tr>
              <a:tr h="300789"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Silné stránky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</a:rPr>
                        <a:t>Moderní prostředí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</a:rPr>
                        <a:t>0,05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0,2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0541125"/>
                  </a:ext>
                </a:extLst>
              </a:tr>
              <a:tr h="30078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Výše školného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</a:rPr>
                        <a:t>0,2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0,8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4748763"/>
                  </a:ext>
                </a:extLst>
              </a:tr>
              <a:tr h="30078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</a:rPr>
                        <a:t>Marketing školy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0,1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</a:rPr>
                        <a:t>0,4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694184"/>
                  </a:ext>
                </a:extLst>
              </a:tr>
              <a:tr h="30078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Spolupráce se školami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0,05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</a:rPr>
                        <a:t>0,15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188011"/>
                  </a:ext>
                </a:extLst>
              </a:tr>
              <a:tr h="30078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</a:rPr>
                        <a:t>Celkem silné stránky</a:t>
                      </a:r>
                      <a:endParaRPr lang="cs-CZ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</a:rPr>
                        <a:t>0,4</a:t>
                      </a:r>
                      <a:endParaRPr lang="cs-CZ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cs-CZ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</a:rPr>
                        <a:t>1,55</a:t>
                      </a:r>
                      <a:endParaRPr lang="cs-CZ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980806"/>
                  </a:ext>
                </a:extLst>
              </a:tr>
              <a:tr h="300789"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Slabé stránky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Fluktuace zaměstnanců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0,1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</a:rPr>
                        <a:t>0,2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517244"/>
                  </a:ext>
                </a:extLst>
              </a:tr>
              <a:tr h="30078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Jméno školy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0,25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</a:rPr>
                        <a:t>0,25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92686"/>
                  </a:ext>
                </a:extLst>
              </a:tr>
              <a:tr h="33565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Neexistence magisterského studia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0,2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</a:rPr>
                        <a:t>0,2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3008322"/>
                  </a:ext>
                </a:extLst>
              </a:tr>
              <a:tr h="30078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Všeobecná profilace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0,05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</a:rPr>
                        <a:t>0,1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63128"/>
                  </a:ext>
                </a:extLst>
              </a:tr>
              <a:tr h="30674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</a:rPr>
                        <a:t>Celkem slabé stránky</a:t>
                      </a:r>
                      <a:endParaRPr lang="cs-CZ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</a:rPr>
                        <a:t>0,6</a:t>
                      </a:r>
                      <a:endParaRPr lang="cs-CZ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cs-CZ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</a:rPr>
                        <a:t>0,75</a:t>
                      </a:r>
                      <a:endParaRPr lang="cs-CZ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45022"/>
                  </a:ext>
                </a:extLst>
              </a:tr>
              <a:tr h="43801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</a:rPr>
                        <a:t>Celkové váženého hodnocení</a:t>
                      </a:r>
                      <a:endParaRPr lang="cs-CZ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</a:rPr>
                        <a:t>1,0</a:t>
                      </a:r>
                      <a:endParaRPr lang="cs-CZ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cs-CZ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</a:rPr>
                        <a:t>2,3</a:t>
                      </a:r>
                      <a:endParaRPr lang="cs-CZ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08219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778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87574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/>
              <a:t>Zjištěné celkové vážené ohodnocení hodnotí </a:t>
            </a:r>
            <a:r>
              <a:rPr lang="cs-CZ" sz="1600" dirty="0" smtClean="0"/>
              <a:t>interní </a:t>
            </a:r>
            <a:r>
              <a:rPr lang="cs-CZ" sz="1600" dirty="0"/>
              <a:t>pozici </a:t>
            </a:r>
            <a:r>
              <a:rPr lang="cs-CZ" sz="1600" dirty="0" smtClean="0"/>
              <a:t>podniku vůči strategickému záměru</a:t>
            </a:r>
            <a:r>
              <a:rPr lang="cs-CZ" sz="1600" dirty="0"/>
              <a:t>. </a:t>
            </a:r>
          </a:p>
          <a:p>
            <a:pPr algn="just"/>
            <a:r>
              <a:rPr lang="cs-CZ" sz="1600" dirty="0"/>
              <a:t>Silné interní pozici </a:t>
            </a:r>
            <a:r>
              <a:rPr lang="cs-CZ" sz="1600" dirty="0" smtClean="0"/>
              <a:t>s vysokou </a:t>
            </a:r>
            <a:r>
              <a:rPr lang="cs-CZ" sz="1600" dirty="0"/>
              <a:t>nadějností splnění strategického záměru </a:t>
            </a:r>
            <a:r>
              <a:rPr lang="cs-CZ" sz="1600" dirty="0" smtClean="0"/>
              <a:t>odpovídá ohodnocení </a:t>
            </a:r>
            <a:r>
              <a:rPr lang="cs-CZ" sz="1600" dirty="0"/>
              <a:t>4. </a:t>
            </a:r>
          </a:p>
          <a:p>
            <a:pPr algn="just"/>
            <a:r>
              <a:rPr lang="cs-CZ" sz="1600" dirty="0"/>
              <a:t>Slabou interní pozici </a:t>
            </a:r>
            <a:r>
              <a:rPr lang="cs-CZ" sz="1600" dirty="0" smtClean="0"/>
              <a:t>vůči </a:t>
            </a:r>
            <a:r>
              <a:rPr lang="cs-CZ" sz="1600" dirty="0"/>
              <a:t>ambicím strategického záměru charakterizuje </a:t>
            </a:r>
            <a:r>
              <a:rPr lang="cs-CZ" sz="1600" dirty="0" smtClean="0"/>
              <a:t>ohodnocení 1 a průměrné </a:t>
            </a:r>
            <a:r>
              <a:rPr lang="cs-CZ" sz="1600" dirty="0"/>
              <a:t>interní síle </a:t>
            </a:r>
            <a:r>
              <a:rPr lang="cs-CZ" sz="1600" dirty="0" smtClean="0"/>
              <a:t>podniku </a:t>
            </a:r>
            <a:r>
              <a:rPr lang="cs-CZ" sz="1600" dirty="0"/>
              <a:t>odpovídá </a:t>
            </a:r>
            <a:r>
              <a:rPr lang="cs-CZ" sz="1600" dirty="0" smtClean="0"/>
              <a:t>ohodnocení 2,5</a:t>
            </a:r>
            <a:r>
              <a:rPr lang="cs-CZ" sz="1600" dirty="0"/>
              <a:t>.</a:t>
            </a:r>
          </a:p>
          <a:p>
            <a:pPr algn="just"/>
            <a:r>
              <a:rPr lang="cs-CZ" sz="1600" dirty="0"/>
              <a:t>Silná pozice </a:t>
            </a:r>
            <a:r>
              <a:rPr lang="cs-CZ" sz="1600" dirty="0" smtClean="0"/>
              <a:t>znamená, že </a:t>
            </a:r>
            <a:r>
              <a:rPr lang="cs-CZ" sz="1600" dirty="0"/>
              <a:t>strategický záměr se může opřít o velmi silné interní prostředí, </a:t>
            </a:r>
            <a:r>
              <a:rPr lang="cs-CZ" sz="1600" dirty="0" smtClean="0"/>
              <a:t>slabá </a:t>
            </a:r>
            <a:r>
              <a:rPr lang="cs-CZ" sz="1600" dirty="0"/>
              <a:t>interní </a:t>
            </a:r>
            <a:r>
              <a:rPr lang="cs-CZ" sz="1600" dirty="0" smtClean="0"/>
              <a:t>pozice naopak </a:t>
            </a:r>
            <a:r>
              <a:rPr lang="cs-CZ" sz="1600" dirty="0"/>
              <a:t>znamená, že firma není připravena strategický záměr </a:t>
            </a:r>
            <a:r>
              <a:rPr lang="cs-CZ" sz="1600" dirty="0" smtClean="0"/>
              <a:t>v celé </a:t>
            </a:r>
            <a:r>
              <a:rPr lang="cs-CZ" sz="1600" dirty="0"/>
              <a:t>šíři realizovat, </a:t>
            </a:r>
            <a:r>
              <a:rPr lang="cs-CZ" sz="1600" dirty="0" smtClean="0"/>
              <a:t>resp</a:t>
            </a:r>
            <a:r>
              <a:rPr lang="cs-CZ" sz="1600" dirty="0"/>
              <a:t>. vzhledem </a:t>
            </a:r>
            <a:r>
              <a:rPr lang="cs-CZ" sz="1600" dirty="0" smtClean="0"/>
              <a:t>k podstupovanému </a:t>
            </a:r>
            <a:r>
              <a:rPr lang="cs-CZ" sz="1600" dirty="0"/>
              <a:t>riziku je výhodnější zaměřit strategii primárně </a:t>
            </a:r>
            <a:r>
              <a:rPr lang="cs-CZ" sz="1600" dirty="0" smtClean="0"/>
              <a:t>na posílení </a:t>
            </a:r>
            <a:r>
              <a:rPr lang="cs-CZ" sz="1600" dirty="0"/>
              <a:t>interního prostředí.</a:t>
            </a:r>
          </a:p>
          <a:p>
            <a:pPr marL="0" indent="0" algn="just">
              <a:buNone/>
            </a:pPr>
            <a:endParaRPr lang="cs-CZ" sz="1600" b="1" dirty="0" smtClean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256584" cy="507703"/>
          </a:xfrm>
        </p:spPr>
        <p:txBody>
          <a:bodyPr/>
          <a:lstStyle/>
          <a:p>
            <a:r>
              <a:rPr lang="cs-CZ" dirty="0" smtClean="0"/>
              <a:t>Matice IFE (</a:t>
            </a:r>
            <a:r>
              <a:rPr lang="cs-CZ" dirty="0" err="1" smtClean="0"/>
              <a:t>Internal</a:t>
            </a:r>
            <a:r>
              <a:rPr lang="cs-CZ" dirty="0" smtClean="0"/>
              <a:t> </a:t>
            </a:r>
            <a:r>
              <a:rPr lang="cs-CZ" dirty="0" err="1" smtClean="0"/>
              <a:t>Forces</a:t>
            </a:r>
            <a:r>
              <a:rPr lang="cs-CZ" dirty="0" smtClean="0"/>
              <a:t> </a:t>
            </a:r>
            <a:r>
              <a:rPr lang="cs-CZ" dirty="0" err="1" smtClean="0"/>
              <a:t>Evaluation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533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b="1" dirty="0"/>
              <a:t>Matice EFE </a:t>
            </a:r>
            <a:r>
              <a:rPr lang="cs-CZ" sz="1600" dirty="0"/>
              <a:t>se zabývá hodnocením externího prostředí podniku, tzn. hodnocením vlivu makroprostředí a tržního prostředí. </a:t>
            </a:r>
            <a:endParaRPr lang="cs-CZ" sz="1600" dirty="0" smtClean="0"/>
          </a:p>
          <a:p>
            <a:pPr algn="just"/>
            <a:r>
              <a:rPr lang="cs-CZ" sz="1600" dirty="0"/>
              <a:t>Při sestavování Matice </a:t>
            </a:r>
            <a:r>
              <a:rPr lang="cs-CZ" sz="1600" dirty="0" smtClean="0"/>
              <a:t>EFE, stejně jako u Matice IFE, </a:t>
            </a:r>
            <a:r>
              <a:rPr lang="cs-CZ" sz="1600" dirty="0"/>
              <a:t>můžeme pracovat se stejnými faktory jako v případě SWOT analýzy.</a:t>
            </a:r>
          </a:p>
          <a:p>
            <a:pPr algn="just"/>
            <a:r>
              <a:rPr lang="cs-CZ" sz="1600" dirty="0" smtClean="0"/>
              <a:t>Při </a:t>
            </a:r>
            <a:r>
              <a:rPr lang="cs-CZ" sz="1600" dirty="0"/>
              <a:t>sestavování matice EFE se postupuje obdobně jako u matice IFE s tím rozdílem, že stupně vlivu jsou následující: 4 (nejvyšší), 3 (nadprůměrný), 2 (střední), 1 (nízký). </a:t>
            </a:r>
            <a:endParaRPr lang="cs-CZ" sz="1600" dirty="0" smtClean="0"/>
          </a:p>
          <a:p>
            <a:pPr algn="just"/>
            <a:r>
              <a:rPr lang="cs-CZ" sz="1600" dirty="0"/>
              <a:t>K sestavení matice </a:t>
            </a:r>
            <a:r>
              <a:rPr lang="cs-CZ" sz="1600" dirty="0" smtClean="0"/>
              <a:t>EFE </a:t>
            </a:r>
            <a:r>
              <a:rPr lang="cs-CZ" sz="1600" dirty="0"/>
              <a:t>je potřeba nejdříve přiřadit jednotlivým faktorům váhu (odpovídající významu daného faktoru) v rozsahu 0,0 – 1,0. Čím faktor získá vyšší váhu, tím je jeho význam vyšší. </a:t>
            </a:r>
            <a:endParaRPr lang="cs-CZ" sz="1600" dirty="0" smtClean="0"/>
          </a:p>
          <a:p>
            <a:pPr algn="just"/>
            <a:r>
              <a:rPr lang="cs-CZ" sz="1600" dirty="0"/>
              <a:t>Konečné hodnocení je realizováno na základě součinu váhy a vlivu, čímž vzniká celkové vážené hodnocení interních faktorů</a:t>
            </a:r>
            <a:r>
              <a:rPr lang="cs-CZ" sz="1600" dirty="0" smtClean="0"/>
              <a:t>.</a:t>
            </a:r>
            <a:endParaRPr lang="cs-CZ" sz="1600" b="1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544616" cy="507703"/>
          </a:xfrm>
        </p:spPr>
        <p:txBody>
          <a:bodyPr/>
          <a:lstStyle/>
          <a:p>
            <a:r>
              <a:rPr lang="cs-CZ" dirty="0" smtClean="0"/>
              <a:t>Matice EFE (</a:t>
            </a:r>
            <a:r>
              <a:rPr lang="cs-CZ" dirty="0" err="1" smtClean="0"/>
              <a:t>External</a:t>
            </a:r>
            <a:r>
              <a:rPr lang="cs-CZ" dirty="0" smtClean="0"/>
              <a:t> </a:t>
            </a:r>
            <a:r>
              <a:rPr lang="cs-CZ" dirty="0" err="1" smtClean="0"/>
              <a:t>Forces</a:t>
            </a:r>
            <a:r>
              <a:rPr lang="cs-CZ" dirty="0" smtClean="0"/>
              <a:t> </a:t>
            </a:r>
            <a:r>
              <a:rPr lang="cs-CZ" dirty="0" err="1" smtClean="0"/>
              <a:t>Evaluation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688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 smtClean="0"/>
              <a:t>Příklad matice EFE</a:t>
            </a:r>
            <a:endParaRPr lang="cs-CZ" dirty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/>
          </p:nvPr>
        </p:nvGraphicFramePr>
        <p:xfrm>
          <a:off x="323528" y="729859"/>
          <a:ext cx="7272808" cy="38874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2899910249"/>
                    </a:ext>
                  </a:extLst>
                </a:gridCol>
                <a:gridCol w="3383249">
                  <a:extLst>
                    <a:ext uri="{9D8B030D-6E8A-4147-A177-3AD203B41FA5}">
                      <a16:colId xmlns:a16="http://schemas.microsoft.com/office/drawing/2014/main" val="1054888841"/>
                    </a:ext>
                  </a:extLst>
                </a:gridCol>
                <a:gridCol w="641719">
                  <a:extLst>
                    <a:ext uri="{9D8B030D-6E8A-4147-A177-3AD203B41FA5}">
                      <a16:colId xmlns:a16="http://schemas.microsoft.com/office/drawing/2014/main" val="975214974"/>
                    </a:ext>
                  </a:extLst>
                </a:gridCol>
                <a:gridCol w="427812">
                  <a:extLst>
                    <a:ext uri="{9D8B030D-6E8A-4147-A177-3AD203B41FA5}">
                      <a16:colId xmlns:a16="http://schemas.microsoft.com/office/drawing/2014/main" val="1568946811"/>
                    </a:ext>
                  </a:extLst>
                </a:gridCol>
                <a:gridCol w="2352967">
                  <a:extLst>
                    <a:ext uri="{9D8B030D-6E8A-4147-A177-3AD203B41FA5}">
                      <a16:colId xmlns:a16="http://schemas.microsoft.com/office/drawing/2014/main" val="2436808786"/>
                    </a:ext>
                  </a:extLst>
                </a:gridCol>
              </a:tblGrid>
              <a:tr h="30541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váha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vliv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výsledné hodnocení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567780"/>
                  </a:ext>
                </a:extLst>
              </a:tr>
              <a:tr h="305415"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</a:rPr>
                        <a:t>Příležitosti 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Pozice školy v regionu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0,15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0,3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130453"/>
                  </a:ext>
                </a:extLst>
              </a:tr>
              <a:tr h="36696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Poptávka po vysokoškolském vzdělání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0,05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0,2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4233389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</a:rPr>
                        <a:t>Zlepšení ekonomické situace obyvatelstva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0,1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0,2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625072"/>
                  </a:ext>
                </a:extLst>
              </a:tr>
              <a:tr h="30541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Možnost zapojení do projektů a grantů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0,05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0,05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852875"/>
                  </a:ext>
                </a:extLst>
              </a:tr>
              <a:tr h="30541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</a:rPr>
                        <a:t>Celkem příležitosti</a:t>
                      </a:r>
                      <a:endParaRPr lang="cs-CZ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</a:rPr>
                        <a:t>0,35</a:t>
                      </a:r>
                      <a:endParaRPr lang="cs-CZ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cs-CZ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</a:rPr>
                        <a:t>0,75</a:t>
                      </a:r>
                      <a:endParaRPr lang="cs-CZ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0024177"/>
                  </a:ext>
                </a:extLst>
              </a:tr>
              <a:tr h="305415"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Hrozby 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</a:rPr>
                        <a:t>Nezájem o vysokoškolské vzdělání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0,05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0,2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44459"/>
                  </a:ext>
                </a:extLst>
              </a:tr>
              <a:tr h="30541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Zesílení konkurenčního tlaku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0,2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0,8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502919"/>
                  </a:ext>
                </a:extLst>
              </a:tr>
              <a:tr h="29050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Zhoršení ekonomické situace obyvatelstva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0,1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0,2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816132"/>
                  </a:ext>
                </a:extLst>
              </a:tr>
              <a:tr h="30541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Zpřísnění legislativy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</a:rPr>
                        <a:t>0,3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1,2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190879"/>
                  </a:ext>
                </a:extLst>
              </a:tr>
              <a:tr h="30541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</a:rPr>
                        <a:t>Celkem hrozby</a:t>
                      </a:r>
                      <a:endParaRPr lang="cs-CZ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</a:rPr>
                        <a:t>0,65</a:t>
                      </a:r>
                      <a:endParaRPr lang="cs-CZ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cs-CZ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</a:rPr>
                        <a:t>2,4</a:t>
                      </a:r>
                      <a:endParaRPr lang="cs-CZ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382556"/>
                  </a:ext>
                </a:extLst>
              </a:tr>
              <a:tr h="30541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</a:rPr>
                        <a:t>Celkové váženého hodnocení</a:t>
                      </a:r>
                      <a:endParaRPr lang="cs-CZ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</a:rPr>
                        <a:t>1,0</a:t>
                      </a:r>
                      <a:endParaRPr lang="cs-CZ" sz="1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cs-CZ" sz="1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</a:rPr>
                        <a:t>3,15</a:t>
                      </a:r>
                      <a:endParaRPr lang="cs-CZ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7978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5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/>
              <a:t>Smyslem </a:t>
            </a:r>
            <a:r>
              <a:rPr lang="cs-CZ" sz="1600" dirty="0" smtClean="0"/>
              <a:t>matice hodnocení </a:t>
            </a:r>
            <a:r>
              <a:rPr lang="cs-CZ" sz="1600" dirty="0"/>
              <a:t>faktorů externí analýzy </a:t>
            </a:r>
            <a:r>
              <a:rPr lang="cs-CZ" sz="1600" dirty="0" smtClean="0"/>
              <a:t>- EFE je </a:t>
            </a:r>
            <a:r>
              <a:rPr lang="cs-CZ" sz="1600" dirty="0"/>
              <a:t>dle Fotra a kolektivu </a:t>
            </a:r>
          </a:p>
          <a:p>
            <a:pPr algn="just"/>
            <a:r>
              <a:rPr lang="cs-CZ" sz="1600" dirty="0" smtClean="0"/>
              <a:t>(2012, </a:t>
            </a:r>
            <a:r>
              <a:rPr lang="cs-CZ" sz="1600" dirty="0"/>
              <a:t>s. 41) </a:t>
            </a:r>
            <a:r>
              <a:rPr lang="cs-CZ" sz="1600" dirty="0" smtClean="0"/>
              <a:t>vybrat z poznaných </a:t>
            </a:r>
            <a:r>
              <a:rPr lang="cs-CZ" sz="1600" dirty="0"/>
              <a:t>příležitostí a hrozeb takové </a:t>
            </a:r>
            <a:r>
              <a:rPr lang="cs-CZ" sz="1600" dirty="0" smtClean="0"/>
              <a:t>faktory </a:t>
            </a:r>
            <a:r>
              <a:rPr lang="cs-CZ" sz="1600" dirty="0"/>
              <a:t>externího prostředí, </a:t>
            </a:r>
            <a:r>
              <a:rPr lang="cs-CZ" sz="1600" dirty="0" smtClean="0"/>
              <a:t>které </a:t>
            </a:r>
            <a:r>
              <a:rPr lang="cs-CZ" sz="1600" dirty="0"/>
              <a:t>mají zásadní vliv na strategický záměr daného podniku a jejichž působení je shodné </a:t>
            </a:r>
            <a:r>
              <a:rPr lang="cs-CZ" sz="1600" dirty="0" smtClean="0"/>
              <a:t>s časovým </a:t>
            </a:r>
            <a:r>
              <a:rPr lang="cs-CZ" sz="1600" dirty="0"/>
              <a:t>horizontem strategického plánu. Většinou jsou identifikované faktory </a:t>
            </a:r>
            <a:r>
              <a:rPr lang="cs-CZ" sz="1600" dirty="0" smtClean="0"/>
              <a:t>považovány </a:t>
            </a:r>
            <a:r>
              <a:rPr lang="cs-CZ" sz="1600" dirty="0"/>
              <a:t>za rizikové faktory, a to buď </a:t>
            </a:r>
            <a:r>
              <a:rPr lang="cs-CZ" sz="1600" dirty="0" smtClean="0"/>
              <a:t>s kladným</a:t>
            </a:r>
            <a:r>
              <a:rPr lang="cs-CZ" sz="1600" dirty="0"/>
              <a:t>, nebo </a:t>
            </a:r>
            <a:r>
              <a:rPr lang="cs-CZ" sz="1600" dirty="0" smtClean="0"/>
              <a:t>záporným </a:t>
            </a:r>
            <a:r>
              <a:rPr lang="cs-CZ" sz="1600" dirty="0"/>
              <a:t>vlivem na strategický záměr. </a:t>
            </a:r>
          </a:p>
          <a:p>
            <a:pPr algn="just"/>
            <a:r>
              <a:rPr lang="cs-CZ" sz="1600" dirty="0"/>
              <a:t>Celkové vážené ohodnocení ukazuje celkovou citlivost strategického záměru firmy </a:t>
            </a:r>
            <a:r>
              <a:rPr lang="cs-CZ" sz="1600" dirty="0" smtClean="0"/>
              <a:t>na </a:t>
            </a:r>
            <a:r>
              <a:rPr lang="cs-CZ" sz="1600" dirty="0"/>
              <a:t>externí prostředí. Největší citlivost indikuje ohodnocení </a:t>
            </a:r>
            <a:r>
              <a:rPr lang="cs-CZ" sz="1600" dirty="0" smtClean="0"/>
              <a:t>4</a:t>
            </a:r>
            <a:r>
              <a:rPr lang="cs-CZ" sz="1600" dirty="0"/>
              <a:t>, </a:t>
            </a:r>
            <a:r>
              <a:rPr lang="cs-CZ" sz="1600" dirty="0" smtClean="0"/>
              <a:t>nízkou </a:t>
            </a:r>
            <a:r>
              <a:rPr lang="cs-CZ" sz="1600" dirty="0"/>
              <a:t>citlivost představuje </a:t>
            </a:r>
            <a:r>
              <a:rPr lang="cs-CZ" sz="1600" dirty="0" smtClean="0"/>
              <a:t>1</a:t>
            </a:r>
            <a:r>
              <a:rPr lang="cs-CZ" sz="1600" dirty="0"/>
              <a:t>, </a:t>
            </a:r>
            <a:r>
              <a:rPr lang="cs-CZ" sz="1600" dirty="0" smtClean="0"/>
              <a:t>střední </a:t>
            </a:r>
            <a:r>
              <a:rPr lang="cs-CZ" sz="1600" dirty="0"/>
              <a:t>citlivost pak ohodnocení </a:t>
            </a:r>
            <a:r>
              <a:rPr lang="cs-CZ" sz="1600" dirty="0" smtClean="0"/>
              <a:t>2,5</a:t>
            </a:r>
            <a:r>
              <a:rPr lang="cs-CZ" sz="1600" dirty="0"/>
              <a:t>. </a:t>
            </a:r>
          </a:p>
          <a:p>
            <a:pPr algn="just"/>
            <a:r>
              <a:rPr lang="cs-CZ" sz="1600" dirty="0"/>
              <a:t>Dosažené </a:t>
            </a:r>
            <a:r>
              <a:rPr lang="cs-CZ" sz="1600" dirty="0" smtClean="0"/>
              <a:t>ohodnocení informuje </a:t>
            </a:r>
            <a:r>
              <a:rPr lang="cs-CZ" sz="1600" dirty="0"/>
              <a:t>firmu, zda </a:t>
            </a:r>
            <a:r>
              <a:rPr lang="cs-CZ" sz="1600" dirty="0" smtClean="0"/>
              <a:t>je </a:t>
            </a:r>
            <a:r>
              <a:rPr lang="cs-CZ" sz="1600" dirty="0"/>
              <a:t>vhodné věnovat úsilí práci se </a:t>
            </a:r>
          </a:p>
          <a:p>
            <a:pPr algn="just"/>
            <a:r>
              <a:rPr lang="cs-CZ" sz="1600" dirty="0"/>
              <a:t>scénáři </a:t>
            </a:r>
            <a:r>
              <a:rPr lang="cs-CZ" sz="1600" dirty="0" smtClean="0"/>
              <a:t>(</a:t>
            </a:r>
            <a:r>
              <a:rPr lang="cs-CZ" sz="1600" dirty="0"/>
              <a:t>při vysoké citlivosti) nebo se spoléhat více </a:t>
            </a:r>
            <a:r>
              <a:rPr lang="cs-CZ" sz="1600" dirty="0" smtClean="0"/>
              <a:t>na trendy ověřené v minulém </a:t>
            </a:r>
            <a:r>
              <a:rPr lang="cs-CZ" sz="1600" dirty="0"/>
              <a:t>období </a:t>
            </a:r>
            <a:r>
              <a:rPr lang="cs-CZ" sz="1600" dirty="0" smtClean="0"/>
              <a:t>podnikatelské aktivity </a:t>
            </a:r>
            <a:r>
              <a:rPr lang="cs-CZ" sz="1600" dirty="0"/>
              <a:t>firmy bez významných </a:t>
            </a:r>
            <a:r>
              <a:rPr lang="cs-CZ" sz="1600" dirty="0" smtClean="0"/>
              <a:t>odchylek </a:t>
            </a:r>
            <a:r>
              <a:rPr lang="cs-CZ" sz="1600" dirty="0"/>
              <a:t>od jeho základní verze (při nízké citlivosti</a:t>
            </a:r>
            <a:r>
              <a:rPr lang="cs-CZ" sz="1600" dirty="0" smtClean="0"/>
              <a:t>).</a:t>
            </a:r>
            <a:endParaRPr lang="cs-CZ" sz="1600" dirty="0"/>
          </a:p>
          <a:p>
            <a:pPr marL="0" indent="0" algn="just">
              <a:buNone/>
            </a:pPr>
            <a:endParaRPr lang="cs-CZ" sz="1600" b="1" dirty="0" smtClean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544616" cy="507703"/>
          </a:xfrm>
        </p:spPr>
        <p:txBody>
          <a:bodyPr/>
          <a:lstStyle/>
          <a:p>
            <a:r>
              <a:rPr lang="cs-CZ" dirty="0" smtClean="0"/>
              <a:t>Matice EFE (</a:t>
            </a:r>
            <a:r>
              <a:rPr lang="cs-CZ" dirty="0" err="1" smtClean="0"/>
              <a:t>External</a:t>
            </a:r>
            <a:r>
              <a:rPr lang="cs-CZ" dirty="0" smtClean="0"/>
              <a:t> </a:t>
            </a:r>
            <a:r>
              <a:rPr lang="cs-CZ" dirty="0" err="1" smtClean="0"/>
              <a:t>Forces</a:t>
            </a:r>
            <a:r>
              <a:rPr lang="cs-CZ" dirty="0" smtClean="0"/>
              <a:t> </a:t>
            </a:r>
            <a:r>
              <a:rPr lang="cs-CZ" dirty="0" err="1" smtClean="0"/>
              <a:t>Evaluation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581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1556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1600" dirty="0"/>
              <a:t>Pokud vycházíme z faktu, že strategie je vázaná na určitou organizační jednotku (podnik, instituci), tak lze z praktického hlediska zejména u středních a velkých podniků </a:t>
            </a:r>
            <a:r>
              <a:rPr lang="cs-CZ" sz="1600" b="1" dirty="0"/>
              <a:t>rozlišovat následující typy strategií:</a:t>
            </a:r>
            <a:endParaRPr lang="cs-CZ" sz="1600" dirty="0"/>
          </a:p>
          <a:p>
            <a:pPr lvl="0" algn="just"/>
            <a:r>
              <a:rPr lang="cs-CZ" sz="1600" b="1" dirty="0"/>
              <a:t>Celopodniková strategie </a:t>
            </a:r>
            <a:r>
              <a:rPr lang="cs-CZ" sz="1600" b="1" dirty="0" smtClean="0"/>
              <a:t>(</a:t>
            </a:r>
            <a:r>
              <a:rPr lang="cs-CZ" sz="1600" b="1" dirty="0" err="1" smtClean="0"/>
              <a:t>corporate</a:t>
            </a:r>
            <a:r>
              <a:rPr lang="cs-CZ" sz="1600" b="1" dirty="0" smtClean="0"/>
              <a:t> </a:t>
            </a:r>
            <a:r>
              <a:rPr lang="cs-CZ" sz="1600" b="1" dirty="0" err="1" smtClean="0"/>
              <a:t>strategy</a:t>
            </a:r>
            <a:r>
              <a:rPr lang="cs-CZ" sz="1600" b="1" dirty="0" smtClean="0"/>
              <a:t>) </a:t>
            </a:r>
            <a:r>
              <a:rPr lang="cs-CZ" sz="1600" b="1" dirty="0"/>
              <a:t>– </a:t>
            </a:r>
            <a:r>
              <a:rPr lang="cs-CZ" sz="1600" dirty="0"/>
              <a:t>představuje základní, hlavní a završující strategii podniku, která obsahuje nosnou myšlenku podnikání v podobě zaměření podniku a jeho rozhodujícího cíle.</a:t>
            </a:r>
          </a:p>
          <a:p>
            <a:pPr lvl="0" algn="just"/>
            <a:r>
              <a:rPr lang="cs-CZ" sz="1600" b="1" dirty="0"/>
              <a:t>Obchodní strategie </a:t>
            </a:r>
            <a:r>
              <a:rPr lang="cs-CZ" sz="1600" b="1" dirty="0" smtClean="0"/>
              <a:t>(business </a:t>
            </a:r>
            <a:r>
              <a:rPr lang="cs-CZ" sz="1600" b="1" dirty="0" err="1" smtClean="0"/>
              <a:t>strategy</a:t>
            </a:r>
            <a:r>
              <a:rPr lang="cs-CZ" sz="1600" b="1" dirty="0" smtClean="0"/>
              <a:t>) </a:t>
            </a:r>
            <a:r>
              <a:rPr lang="cs-CZ" sz="1600" b="1" dirty="0"/>
              <a:t>–</a:t>
            </a:r>
            <a:r>
              <a:rPr lang="cs-CZ" sz="1600" dirty="0"/>
              <a:t> označovaná mnohdy jako „podnikatelská strategie“ nebo „oborová strategie“ představuje strategii zaměřenou na konkrétní oblast podnikání, na konkrétní cíl.</a:t>
            </a:r>
          </a:p>
          <a:p>
            <a:pPr lvl="0" algn="just"/>
            <a:r>
              <a:rPr lang="cs-CZ" sz="1600" b="1" dirty="0"/>
              <a:t>Funkční strategie </a:t>
            </a:r>
            <a:r>
              <a:rPr lang="cs-CZ" sz="1600" b="1" dirty="0" smtClean="0"/>
              <a:t>(</a:t>
            </a:r>
            <a:r>
              <a:rPr lang="cs-CZ" sz="1600" b="1" dirty="0" err="1" smtClean="0"/>
              <a:t>functional</a:t>
            </a:r>
            <a:r>
              <a:rPr lang="cs-CZ" sz="1600" b="1" dirty="0" smtClean="0"/>
              <a:t> </a:t>
            </a:r>
            <a:r>
              <a:rPr lang="cs-CZ" sz="1600" b="1" dirty="0" err="1" smtClean="0"/>
              <a:t>strategy</a:t>
            </a:r>
            <a:r>
              <a:rPr lang="cs-CZ" sz="1600" b="1" dirty="0" smtClean="0"/>
              <a:t>) </a:t>
            </a:r>
            <a:r>
              <a:rPr lang="cs-CZ" sz="1600" b="1" dirty="0"/>
              <a:t>–</a:t>
            </a:r>
            <a:r>
              <a:rPr lang="cs-CZ" sz="1600" dirty="0"/>
              <a:t> je typ strategie zahrnující aktivity určité oblasti podniku a proto se zde objevuje velmi často označení „dílčí strategie“.</a:t>
            </a:r>
          </a:p>
          <a:p>
            <a:pPr algn="just"/>
            <a:r>
              <a:rPr lang="cs-CZ" sz="1600" b="1" dirty="0"/>
              <a:t>Speciální strategie -</a:t>
            </a:r>
            <a:r>
              <a:rPr lang="cs-CZ" sz="1600" dirty="0"/>
              <a:t> představují strategie určené pro některé nečekané nebo zvláštní situace jako jsou krize, prosazení značky, zavádění inovace apod</a:t>
            </a:r>
            <a:r>
              <a:rPr lang="cs-CZ" sz="1600" dirty="0" smtClean="0"/>
              <a:t>.</a:t>
            </a:r>
            <a:endParaRPr lang="cs-CZ" sz="1600" dirty="0"/>
          </a:p>
          <a:p>
            <a:pPr algn="just"/>
            <a:endParaRPr lang="cs-CZ" sz="1600" dirty="0"/>
          </a:p>
          <a:p>
            <a:pPr algn="just"/>
            <a:endParaRPr lang="cs-CZ" sz="1600" dirty="0"/>
          </a:p>
          <a:p>
            <a:pPr algn="just">
              <a:buNone/>
            </a:pPr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Typologie strategií II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954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 smtClean="0"/>
              <a:t>Matice </a:t>
            </a:r>
            <a:r>
              <a:rPr lang="cs-CZ" sz="1600" dirty="0"/>
              <a:t>IE = matice hodnocení interních a externích faktorů </a:t>
            </a:r>
            <a:r>
              <a:rPr lang="cs-CZ" sz="1600" dirty="0" smtClean="0"/>
              <a:t>slouží k tomu</a:t>
            </a:r>
            <a:r>
              <a:rPr lang="cs-CZ" sz="1600" dirty="0"/>
              <a:t>, aby pomocí </a:t>
            </a:r>
            <a:r>
              <a:rPr lang="cs-CZ" sz="1600" dirty="0" smtClean="0"/>
              <a:t>ní </a:t>
            </a:r>
            <a:r>
              <a:rPr lang="cs-CZ" sz="1600" dirty="0"/>
              <a:t>byla zvolena správná strategie, </a:t>
            </a:r>
            <a:r>
              <a:rPr lang="cs-CZ" sz="1600" dirty="0" smtClean="0"/>
              <a:t>které </a:t>
            </a:r>
            <a:r>
              <a:rPr lang="cs-CZ" sz="1600" dirty="0"/>
              <a:t>bude vycházet a </a:t>
            </a:r>
            <a:r>
              <a:rPr lang="cs-CZ" sz="1600" dirty="0" smtClean="0"/>
              <a:t>respektovat faktory zjištěné během analýzy </a:t>
            </a:r>
            <a:r>
              <a:rPr lang="cs-CZ" sz="1600" dirty="0"/>
              <a:t>prostředí</a:t>
            </a:r>
            <a:r>
              <a:rPr lang="cs-CZ" sz="1600" dirty="0" smtClean="0"/>
              <a:t>.</a:t>
            </a:r>
          </a:p>
          <a:p>
            <a:pPr algn="just"/>
            <a:endParaRPr lang="cs-CZ" sz="1600" dirty="0"/>
          </a:p>
          <a:p>
            <a:pPr algn="just"/>
            <a:r>
              <a:rPr lang="cs-CZ" sz="1600" dirty="0"/>
              <a:t>Po zanesení hodnot z matic IFE a EFE můžeme vidět výslednou pozici konkrétního podniku v Matici IE</a:t>
            </a:r>
            <a:r>
              <a:rPr lang="cs-CZ" sz="1600" b="1" dirty="0"/>
              <a:t>. </a:t>
            </a:r>
            <a:endParaRPr lang="cs-CZ" sz="1600" b="1" dirty="0" smtClean="0"/>
          </a:p>
          <a:p>
            <a:pPr algn="just"/>
            <a:endParaRPr lang="cs-CZ" sz="1600" b="1" dirty="0"/>
          </a:p>
          <a:p>
            <a:pPr algn="just"/>
            <a:r>
              <a:rPr lang="cs-CZ" sz="1600" dirty="0" smtClean="0"/>
              <a:t>Graf </a:t>
            </a:r>
            <a:r>
              <a:rPr lang="cs-CZ" sz="1600" dirty="0"/>
              <a:t>matice je sestaven </a:t>
            </a:r>
            <a:r>
              <a:rPr lang="cs-CZ" sz="1600" dirty="0" smtClean="0"/>
              <a:t>z devíti </a:t>
            </a:r>
            <a:r>
              <a:rPr lang="cs-CZ" sz="1600" dirty="0"/>
              <a:t>dílčích polí, ze kterých vychází </a:t>
            </a:r>
            <a:r>
              <a:rPr lang="cs-CZ" sz="1600" dirty="0" smtClean="0"/>
              <a:t>rozdělení </a:t>
            </a:r>
            <a:r>
              <a:rPr lang="cs-CZ" sz="1600" dirty="0"/>
              <a:t>strategií do 3 </a:t>
            </a:r>
            <a:r>
              <a:rPr lang="cs-CZ" sz="1600" dirty="0" smtClean="0"/>
              <a:t>skupin:</a:t>
            </a:r>
          </a:p>
          <a:p>
            <a:pPr lvl="1" algn="just"/>
            <a:r>
              <a:rPr lang="cs-CZ" sz="1600" dirty="0" smtClean="0"/>
              <a:t>Oblasti </a:t>
            </a:r>
            <a:r>
              <a:rPr lang="cs-CZ" sz="1600" dirty="0"/>
              <a:t>I, II, IV </a:t>
            </a:r>
            <a:r>
              <a:rPr lang="cs-CZ" sz="1600" dirty="0" smtClean="0"/>
              <a:t>- „</a:t>
            </a:r>
            <a:r>
              <a:rPr lang="cs-CZ" sz="1600" dirty="0"/>
              <a:t>Stavěj a zajišťuj růst</a:t>
            </a:r>
            <a:r>
              <a:rPr lang="cs-CZ" sz="1600" dirty="0" smtClean="0"/>
              <a:t>“</a:t>
            </a:r>
          </a:p>
          <a:p>
            <a:pPr lvl="1" algn="just"/>
            <a:r>
              <a:rPr lang="cs-CZ" sz="1600" dirty="0"/>
              <a:t>Oblasti III, V, VII </a:t>
            </a:r>
            <a:r>
              <a:rPr lang="cs-CZ" sz="1600" dirty="0" smtClean="0"/>
              <a:t>- </a:t>
            </a:r>
            <a:r>
              <a:rPr lang="cs-CZ" sz="1600" dirty="0"/>
              <a:t>„</a:t>
            </a:r>
            <a:r>
              <a:rPr lang="cs-CZ" sz="1600" dirty="0" smtClean="0"/>
              <a:t>Udržuj </a:t>
            </a:r>
            <a:r>
              <a:rPr lang="cs-CZ" sz="1600" dirty="0"/>
              <a:t>a potvrzuj</a:t>
            </a:r>
            <a:r>
              <a:rPr lang="cs-CZ" sz="1600" dirty="0" smtClean="0"/>
              <a:t>“</a:t>
            </a:r>
          </a:p>
          <a:p>
            <a:pPr lvl="1" algn="just"/>
            <a:r>
              <a:rPr lang="cs-CZ" sz="1600" dirty="0"/>
              <a:t>Oblasti VI, VIII, IX </a:t>
            </a:r>
            <a:r>
              <a:rPr lang="cs-CZ" sz="1600" dirty="0" smtClean="0"/>
              <a:t>- </a:t>
            </a:r>
            <a:r>
              <a:rPr lang="cs-CZ" sz="1600" dirty="0"/>
              <a:t>„Sklízej a zbavuj se“.</a:t>
            </a:r>
          </a:p>
          <a:p>
            <a:pPr lvl="1" algn="just"/>
            <a:endParaRPr lang="cs-CZ" sz="1600" dirty="0"/>
          </a:p>
          <a:p>
            <a:pPr lvl="1" algn="just"/>
            <a:endParaRPr lang="cs-CZ" sz="1600" dirty="0"/>
          </a:p>
          <a:p>
            <a:pPr marL="0" indent="0" algn="just">
              <a:buNone/>
            </a:pPr>
            <a:endParaRPr lang="cs-CZ" sz="1600" b="1" dirty="0" smtClean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544616" cy="507703"/>
          </a:xfrm>
        </p:spPr>
        <p:txBody>
          <a:bodyPr/>
          <a:lstStyle/>
          <a:p>
            <a:r>
              <a:rPr lang="cs-CZ" dirty="0" smtClean="0"/>
              <a:t>Matice 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343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 smtClean="0"/>
              <a:t>Příklad matice IE</a:t>
            </a:r>
            <a:endParaRPr lang="cs-CZ" dirty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/>
          </p:nvPr>
        </p:nvGraphicFramePr>
        <p:xfrm>
          <a:off x="1331640" y="1074390"/>
          <a:ext cx="5238007" cy="3657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2573">
                  <a:extLst>
                    <a:ext uri="{9D8B030D-6E8A-4147-A177-3AD203B41FA5}">
                      <a16:colId xmlns:a16="http://schemas.microsoft.com/office/drawing/2014/main" val="218726871"/>
                    </a:ext>
                  </a:extLst>
                </a:gridCol>
                <a:gridCol w="855580">
                  <a:extLst>
                    <a:ext uri="{9D8B030D-6E8A-4147-A177-3AD203B41FA5}">
                      <a16:colId xmlns:a16="http://schemas.microsoft.com/office/drawing/2014/main" val="2602515409"/>
                    </a:ext>
                  </a:extLst>
                </a:gridCol>
                <a:gridCol w="483822">
                  <a:extLst>
                    <a:ext uri="{9D8B030D-6E8A-4147-A177-3AD203B41FA5}">
                      <a16:colId xmlns:a16="http://schemas.microsoft.com/office/drawing/2014/main" val="2373902903"/>
                    </a:ext>
                  </a:extLst>
                </a:gridCol>
                <a:gridCol w="888459">
                  <a:extLst>
                    <a:ext uri="{9D8B030D-6E8A-4147-A177-3AD203B41FA5}">
                      <a16:colId xmlns:a16="http://schemas.microsoft.com/office/drawing/2014/main" val="1585402834"/>
                    </a:ext>
                  </a:extLst>
                </a:gridCol>
                <a:gridCol w="888459">
                  <a:extLst>
                    <a:ext uri="{9D8B030D-6E8A-4147-A177-3AD203B41FA5}">
                      <a16:colId xmlns:a16="http://schemas.microsoft.com/office/drawing/2014/main" val="79627727"/>
                    </a:ext>
                  </a:extLst>
                </a:gridCol>
                <a:gridCol w="831711">
                  <a:extLst>
                    <a:ext uri="{9D8B030D-6E8A-4147-A177-3AD203B41FA5}">
                      <a16:colId xmlns:a16="http://schemas.microsoft.com/office/drawing/2014/main" val="2180186061"/>
                    </a:ext>
                  </a:extLst>
                </a:gridCol>
                <a:gridCol w="777403">
                  <a:extLst>
                    <a:ext uri="{9D8B030D-6E8A-4147-A177-3AD203B41FA5}">
                      <a16:colId xmlns:a16="http://schemas.microsoft.com/office/drawing/2014/main" val="2922485545"/>
                    </a:ext>
                  </a:extLst>
                </a:gridCol>
              </a:tblGrid>
              <a:tr h="0">
                <a:tc rowSpan="7">
                  <a:txBody>
                    <a:bodyPr/>
                    <a:lstStyle/>
                    <a:p>
                      <a:pPr marL="32956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</a:rPr>
                        <a:t>Externí hodnocení (EFE)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cs-CZ" sz="16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62404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</a:rPr>
                        <a:t>vysoké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</a:rPr>
                        <a:t>I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</a:rPr>
                        <a:t>II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</a:rPr>
                        <a:t>III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91269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</a:rPr>
                        <a:t>střední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</a:rPr>
                        <a:t>IV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</a:rPr>
                        <a:t>VI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35428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</a:rPr>
                        <a:t>nízké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</a:rPr>
                        <a:t>VII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</a:rPr>
                        <a:t>VIII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</a:rPr>
                        <a:t>IX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027982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5065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</a:rPr>
                        <a:t>silné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</a:rPr>
                        <a:t>střední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</a:rPr>
                        <a:t>slabé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076005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</a:rPr>
                        <a:t>Interní hodnocení (IFE)</a:t>
                      </a:r>
                      <a:endParaRPr lang="cs-CZ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9695654"/>
                  </a:ext>
                </a:extLst>
              </a:tr>
            </a:tbl>
          </a:graphicData>
        </a:graphic>
      </p:graphicFrame>
      <p:cxnSp>
        <p:nvCxnSpPr>
          <p:cNvPr id="6" name="AutoShape 2"/>
          <p:cNvCxnSpPr>
            <a:cxnSpLocks noChangeShapeType="1"/>
          </p:cNvCxnSpPr>
          <p:nvPr/>
        </p:nvCxnSpPr>
        <p:spPr bwMode="auto">
          <a:xfrm flipV="1">
            <a:off x="4781743" y="2147070"/>
            <a:ext cx="5576" cy="1432792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AutoShape 4"/>
          <p:cNvCxnSpPr>
            <a:cxnSpLocks noChangeShapeType="1"/>
          </p:cNvCxnSpPr>
          <p:nvPr/>
        </p:nvCxnSpPr>
        <p:spPr bwMode="auto">
          <a:xfrm>
            <a:off x="3182293" y="2067694"/>
            <a:ext cx="1536700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4707131" y="1988319"/>
            <a:ext cx="149225" cy="158750"/>
          </a:xfrm>
          <a:prstGeom prst="star5">
            <a:avLst/>
          </a:prstGeom>
          <a:solidFill>
            <a:schemeClr val="tx1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cs-CZ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53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/>
              <a:t>K vymezení vhodné strategické pozice pro podnik a jeho činnosti je využívána </a:t>
            </a:r>
            <a:r>
              <a:rPr lang="cs-CZ" sz="1600" b="1" dirty="0"/>
              <a:t>metoda SPACE analýzy (</a:t>
            </a:r>
            <a:r>
              <a:rPr lang="cs-CZ" sz="1600" dirty="0" err="1"/>
              <a:t>Strategic</a:t>
            </a:r>
            <a:r>
              <a:rPr lang="cs-CZ" sz="1600" dirty="0"/>
              <a:t> </a:t>
            </a:r>
            <a:r>
              <a:rPr lang="cs-CZ" sz="1600" dirty="0" err="1"/>
              <a:t>Position</a:t>
            </a:r>
            <a:r>
              <a:rPr lang="cs-CZ" sz="1600" dirty="0"/>
              <a:t> and </a:t>
            </a:r>
            <a:r>
              <a:rPr lang="cs-CZ" sz="1600" dirty="0" err="1"/>
              <a:t>Action</a:t>
            </a:r>
            <a:r>
              <a:rPr lang="cs-CZ" sz="1600" dirty="0"/>
              <a:t> </a:t>
            </a:r>
            <a:r>
              <a:rPr lang="cs-CZ" sz="1600" dirty="0" err="1"/>
              <a:t>Evaluation</a:t>
            </a:r>
            <a:r>
              <a:rPr lang="cs-CZ" sz="1600" dirty="0"/>
              <a:t>). </a:t>
            </a:r>
            <a:endParaRPr lang="cs-CZ" sz="1600" dirty="0" smtClean="0"/>
          </a:p>
          <a:p>
            <a:pPr algn="just"/>
            <a:endParaRPr lang="cs-CZ" sz="1600" dirty="0" smtClean="0"/>
          </a:p>
          <a:p>
            <a:pPr marL="0" indent="0" algn="just">
              <a:buNone/>
            </a:pPr>
            <a:r>
              <a:rPr lang="cs-CZ" sz="1600" dirty="0" smtClean="0"/>
              <a:t>Srovnává </a:t>
            </a:r>
            <a:r>
              <a:rPr lang="cs-CZ" sz="1600" dirty="0"/>
              <a:t>dvě základní oblasti, jimiž </a:t>
            </a:r>
            <a:r>
              <a:rPr lang="cs-CZ" sz="1600" dirty="0" smtClean="0"/>
              <a:t>jsou:</a:t>
            </a:r>
          </a:p>
          <a:p>
            <a:pPr algn="just"/>
            <a:r>
              <a:rPr lang="cs-CZ" sz="1600" b="1" dirty="0" smtClean="0"/>
              <a:t>oblasti </a:t>
            </a:r>
            <a:r>
              <a:rPr lang="cs-CZ" sz="1600" b="1" dirty="0"/>
              <a:t>vnitřních sil podniku (</a:t>
            </a:r>
            <a:r>
              <a:rPr lang="cs-CZ" sz="1600" dirty="0"/>
              <a:t>ukazatelé „finanční síla podniku“, „konkurenční výhody podniku“) </a:t>
            </a:r>
            <a:endParaRPr lang="cs-CZ" sz="1600" dirty="0" smtClean="0"/>
          </a:p>
          <a:p>
            <a:pPr algn="just"/>
            <a:r>
              <a:rPr lang="cs-CZ" sz="1600" b="1" dirty="0" smtClean="0"/>
              <a:t>oblasti </a:t>
            </a:r>
            <a:r>
              <a:rPr lang="cs-CZ" sz="1600" b="1" dirty="0"/>
              <a:t>vnějšího prostředí podniku </a:t>
            </a:r>
            <a:r>
              <a:rPr lang="cs-CZ" sz="1600" dirty="0"/>
              <a:t>kam patří ukazatelé „síla odvětví“ a „stabilita prostředí“. </a:t>
            </a:r>
            <a:endParaRPr lang="cs-CZ" sz="1600" dirty="0" smtClean="0"/>
          </a:p>
          <a:p>
            <a:pPr algn="just"/>
            <a:endParaRPr lang="cs-CZ" sz="1600" dirty="0" smtClean="0"/>
          </a:p>
          <a:p>
            <a:pPr algn="just"/>
            <a:r>
              <a:rPr lang="cs-CZ" sz="1600" dirty="0" smtClean="0"/>
              <a:t>V</a:t>
            </a:r>
            <a:r>
              <a:rPr lang="cs-CZ" sz="1600" dirty="0"/>
              <a:t> rámci SPACE analýzy jsou zjištěné hodnoty jednotlivých ukazatelů zhodnoceny body a zobrazeny v grafu, který má rozmezí hodnot od +6 do -6 na obou osách </a:t>
            </a:r>
            <a:r>
              <a:rPr lang="cs-CZ" sz="1600" b="1" dirty="0" smtClean="0"/>
              <a:t>. 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 smtClean="0"/>
              <a:t>SPACE analýza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383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/>
              <a:t>Význam </a:t>
            </a:r>
            <a:r>
              <a:rPr lang="cs-CZ" sz="1600" b="1" dirty="0"/>
              <a:t>stability prostředí</a:t>
            </a:r>
            <a:r>
              <a:rPr lang="cs-CZ" sz="1600" b="1" i="1" dirty="0"/>
              <a:t> </a:t>
            </a:r>
            <a:r>
              <a:rPr lang="cs-CZ" sz="1600" dirty="0"/>
              <a:t>je nutno spojovat s </a:t>
            </a:r>
            <a:r>
              <a:rPr lang="cs-CZ" sz="1600" b="1" dirty="0"/>
              <a:t>flexibilitou podniku</a:t>
            </a:r>
            <a:r>
              <a:rPr lang="cs-CZ" sz="1600" dirty="0"/>
              <a:t>, kde v době vysoké turbulence podnikatelského prostředí musí podnik reagovat pružně a rychle na rozhodující změny. </a:t>
            </a:r>
            <a:endParaRPr lang="cs-CZ" sz="1600" dirty="0" smtClean="0"/>
          </a:p>
          <a:p>
            <a:pPr algn="just"/>
            <a:endParaRPr lang="cs-CZ" sz="1600" dirty="0" smtClean="0"/>
          </a:p>
          <a:p>
            <a:pPr algn="just"/>
            <a:r>
              <a:rPr lang="cs-CZ" sz="1600" dirty="0" smtClean="0"/>
              <a:t>Naopak </a:t>
            </a:r>
            <a:r>
              <a:rPr lang="cs-CZ" sz="1600" b="1" dirty="0"/>
              <a:t>síla odvětví</a:t>
            </a:r>
            <a:r>
              <a:rPr lang="cs-CZ" sz="1600" dirty="0"/>
              <a:t> signalizuje nejen významnost této oblasti, ale i optimální využití zdrojů, růst a tím i přitažlivost pro investování. </a:t>
            </a:r>
            <a:endParaRPr lang="cs-CZ" sz="1600" dirty="0" smtClean="0"/>
          </a:p>
          <a:p>
            <a:pPr algn="just"/>
            <a:endParaRPr lang="cs-CZ" sz="1600" dirty="0" smtClean="0"/>
          </a:p>
          <a:p>
            <a:pPr algn="just"/>
            <a:r>
              <a:rPr lang="cs-CZ" sz="1600" dirty="0" smtClean="0"/>
              <a:t>Současně </a:t>
            </a:r>
            <a:r>
              <a:rPr lang="cs-CZ" sz="1600" dirty="0"/>
              <a:t>finanční</a:t>
            </a:r>
            <a:r>
              <a:rPr lang="cs-CZ" sz="1600" b="1" dirty="0"/>
              <a:t> síla podniku</a:t>
            </a:r>
            <a:r>
              <a:rPr lang="cs-CZ" sz="1600" dirty="0"/>
              <a:t> představuje faktor důležitý za nestabilních situací, kdy potřebná finanční síla může umožnit podniku přejít do jiného odvětví nebo finančně agresivní akcí </a:t>
            </a:r>
            <a:r>
              <a:rPr lang="cs-CZ" sz="1600" dirty="0" smtClean="0"/>
              <a:t>oslabit </a:t>
            </a:r>
            <a:r>
              <a:rPr lang="cs-CZ" sz="1600" dirty="0"/>
              <a:t>konkurenty ve vlastním odvětví. </a:t>
            </a:r>
            <a:endParaRPr lang="cs-CZ" sz="1600" dirty="0" smtClean="0"/>
          </a:p>
          <a:p>
            <a:pPr algn="just"/>
            <a:endParaRPr lang="cs-CZ" sz="1600" dirty="0" smtClean="0"/>
          </a:p>
          <a:p>
            <a:pPr algn="just"/>
            <a:r>
              <a:rPr lang="cs-CZ" sz="1600" dirty="0" smtClean="0"/>
              <a:t>Ukazatel </a:t>
            </a:r>
            <a:r>
              <a:rPr lang="cs-CZ" sz="1600" b="1" dirty="0"/>
              <a:t>konkurenční výhoda </a:t>
            </a:r>
            <a:r>
              <a:rPr lang="cs-CZ" sz="1600" dirty="0"/>
              <a:t>slouží k zdůraznění síly podniku v boji o zákazníka a vytváří jedinečnou příležitost pro uplatnění svých </a:t>
            </a:r>
            <a:r>
              <a:rPr lang="cs-CZ" sz="1600" dirty="0" smtClean="0"/>
              <a:t>produktů</a:t>
            </a:r>
            <a:r>
              <a:rPr lang="cs-CZ" sz="1600" b="1" dirty="0" smtClean="0"/>
              <a:t>. 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 smtClean="0"/>
              <a:t>Ukazatelé SPACE analýzy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724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688103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b="1" dirty="0"/>
              <a:t>Agresivní strategie – </a:t>
            </a:r>
            <a:r>
              <a:rPr lang="cs-CZ" sz="1600" dirty="0"/>
              <a:t>typická pro atraktivní a relativně stabilní odvětví, ve kterém má podnik konkurenční výhodu, které je schopen využít. Tato strategie umožňuje podniku posílit vlastní postavení na trhu, soustředit zdroje na produkty, které mají vysokou konkurenceschopnost.</a:t>
            </a:r>
          </a:p>
          <a:p>
            <a:pPr algn="just"/>
            <a:r>
              <a:rPr lang="cs-CZ" sz="1600" b="1" dirty="0"/>
              <a:t>Konkurenční strategie, </a:t>
            </a:r>
            <a:r>
              <a:rPr lang="cs-CZ" sz="1600" dirty="0"/>
              <a:t>která</a:t>
            </a:r>
            <a:r>
              <a:rPr lang="cs-CZ" sz="1600" b="1" dirty="0"/>
              <a:t> </a:t>
            </a:r>
            <a:r>
              <a:rPr lang="cs-CZ" sz="1600" dirty="0"/>
              <a:t>je využitelná pro atraktivní, ale nestabilní prostředí, kdy kritickým faktorem je finanční síla podniku. Podnik by měl hledat možnosti, jak upevnit a posílit svou finanční pozici, vylepšovat své produkty, zavádět inovace, snižovat náklady.</a:t>
            </a:r>
          </a:p>
          <a:p>
            <a:pPr algn="just"/>
            <a:r>
              <a:rPr lang="cs-CZ" sz="1600" b="1" dirty="0"/>
              <a:t>Konservativní strategie – </a:t>
            </a:r>
            <a:r>
              <a:rPr lang="cs-CZ" sz="1600" dirty="0"/>
              <a:t>typická pro stabilní odvětví s nízkou mírou růstu při potřebné finanční stabilitě podniku. Kritickým faktorem této strategie je konkurenceschopnost výrobků</a:t>
            </a:r>
            <a:r>
              <a:rPr lang="cs-CZ" sz="1600" dirty="0" smtClean="0"/>
              <a:t>..</a:t>
            </a:r>
            <a:endParaRPr lang="cs-CZ" sz="1600" dirty="0"/>
          </a:p>
          <a:p>
            <a:pPr algn="just"/>
            <a:r>
              <a:rPr lang="cs-CZ" sz="1600" b="1" dirty="0"/>
              <a:t>Defenzivní pozice</a:t>
            </a:r>
            <a:r>
              <a:rPr lang="cs-CZ" sz="1600" dirty="0"/>
              <a:t> má převážně záchranný charakter a je typická pro neatraktivní odvětví, ve kterých se podnik nemá vhodné výrobky odolné vůči konkurenci ani potřebnou finanční sílu. Podnik by se měl proto připravovat na odchod z daného odvětví, snížit výrobní kapacity a orientovat se na jiné aktivity, které mu kvalifikace pracovníků a zdroje dovolují.</a:t>
            </a:r>
            <a:r>
              <a:rPr lang="cs-CZ" sz="1600" b="1" dirty="0" smtClean="0"/>
              <a:t>. 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 smtClean="0"/>
              <a:t>Strategické směry SPACE analýzy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502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 smtClean="0"/>
              <a:t>Zobrazení SPACE analýzy</a:t>
            </a:r>
            <a:endParaRPr lang="cs-CZ" dirty="0"/>
          </a:p>
        </p:txBody>
      </p:sp>
      <p:pic>
        <p:nvPicPr>
          <p:cNvPr id="5" name="Obrázek 4" descr="space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3648" y="828674"/>
            <a:ext cx="5233372" cy="375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76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87574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 smtClean="0"/>
              <a:t>Tato </a:t>
            </a:r>
            <a:r>
              <a:rPr lang="cs-CZ" sz="1600" dirty="0"/>
              <a:t>matice slouží </a:t>
            </a:r>
            <a:r>
              <a:rPr lang="cs-CZ" sz="1600" dirty="0" smtClean="0"/>
              <a:t>k vyhodnocení </a:t>
            </a:r>
            <a:r>
              <a:rPr lang="cs-CZ" sz="1600" dirty="0"/>
              <a:t>jednotlivých strategií, tedy možných </a:t>
            </a:r>
            <a:r>
              <a:rPr lang="cs-CZ" sz="1600" dirty="0" smtClean="0"/>
              <a:t>variant spadajících do daných strategií.</a:t>
            </a:r>
          </a:p>
          <a:p>
            <a:pPr algn="just"/>
            <a:r>
              <a:rPr lang="cs-CZ" sz="1600" dirty="0"/>
              <a:t>Matice QSPM je </a:t>
            </a:r>
            <a:r>
              <a:rPr lang="cs-CZ" sz="1600" dirty="0" smtClean="0"/>
              <a:t>založena </a:t>
            </a:r>
            <a:r>
              <a:rPr lang="cs-CZ" sz="1600" dirty="0"/>
              <a:t>na informacích získaných z analýzy prostředí, konkrétně navazuje na výstupy analýzy prostředí tedy na analýzy EFE a </a:t>
            </a:r>
            <a:r>
              <a:rPr lang="cs-CZ" sz="1600" dirty="0" smtClean="0"/>
              <a:t>IFE. </a:t>
            </a:r>
          </a:p>
          <a:p>
            <a:pPr algn="just"/>
            <a:r>
              <a:rPr lang="cs-CZ" sz="1600" dirty="0" smtClean="0"/>
              <a:t>V rámci matice QSPM se stanovuje vliv/atraktivnost každého faktoru</a:t>
            </a:r>
          </a:p>
          <a:p>
            <a:pPr algn="just"/>
            <a:r>
              <a:rPr lang="cs-CZ" sz="1600" dirty="0"/>
              <a:t>Vliv se označuje AS (</a:t>
            </a:r>
            <a:r>
              <a:rPr lang="cs-CZ" sz="1600" dirty="0" err="1"/>
              <a:t>Attractiveness</a:t>
            </a:r>
            <a:r>
              <a:rPr lang="cs-CZ" sz="1600" dirty="0"/>
              <a:t> </a:t>
            </a:r>
            <a:r>
              <a:rPr lang="cs-CZ" sz="1600" dirty="0" err="1"/>
              <a:t>Scores</a:t>
            </a:r>
            <a:r>
              <a:rPr lang="cs-CZ" sz="1600" dirty="0"/>
              <a:t>) a je hodnocen následovně: </a:t>
            </a:r>
            <a:r>
              <a:rPr lang="cs-CZ" sz="1600" dirty="0" smtClean="0"/>
              <a:t>1 </a:t>
            </a:r>
            <a:r>
              <a:rPr lang="cs-CZ" sz="1600" dirty="0"/>
              <a:t>– málo </a:t>
            </a:r>
            <a:r>
              <a:rPr lang="cs-CZ" sz="1600" dirty="0" smtClean="0"/>
              <a:t>atraktivní, 2 </a:t>
            </a:r>
            <a:r>
              <a:rPr lang="cs-CZ" sz="1600" dirty="0"/>
              <a:t>– více </a:t>
            </a:r>
            <a:r>
              <a:rPr lang="cs-CZ" sz="1600" dirty="0" smtClean="0"/>
              <a:t>atraktivní, 3 </a:t>
            </a:r>
            <a:r>
              <a:rPr lang="cs-CZ" sz="1600" dirty="0"/>
              <a:t>– průměrně </a:t>
            </a:r>
            <a:r>
              <a:rPr lang="cs-CZ" sz="1600" dirty="0" smtClean="0"/>
              <a:t>atraktivní, 4 </a:t>
            </a:r>
            <a:r>
              <a:rPr lang="cs-CZ" sz="1600" dirty="0"/>
              <a:t>– velice </a:t>
            </a:r>
            <a:r>
              <a:rPr lang="cs-CZ" sz="1600" dirty="0" smtClean="0"/>
              <a:t>atraktivní.</a:t>
            </a:r>
          </a:p>
          <a:p>
            <a:pPr algn="just"/>
            <a:r>
              <a:rPr lang="cs-CZ" sz="1600" dirty="0"/>
              <a:t>Dále je vypočítán celkový koeficient vlivu TAS (</a:t>
            </a:r>
            <a:r>
              <a:rPr lang="cs-CZ" sz="1600" dirty="0" err="1"/>
              <a:t>Total</a:t>
            </a:r>
            <a:r>
              <a:rPr lang="cs-CZ" sz="1600" dirty="0"/>
              <a:t> </a:t>
            </a:r>
            <a:r>
              <a:rPr lang="cs-CZ" sz="1600" dirty="0" err="1"/>
              <a:t>Attractiveness</a:t>
            </a:r>
            <a:r>
              <a:rPr lang="cs-CZ" sz="1600" dirty="0"/>
              <a:t> </a:t>
            </a:r>
            <a:r>
              <a:rPr lang="cs-CZ" sz="1600" dirty="0" err="1"/>
              <a:t>Scores</a:t>
            </a:r>
            <a:r>
              <a:rPr lang="cs-CZ" sz="1600" dirty="0"/>
              <a:t>), který je součinem váhy a atraktivnosti daného faktoru na zvolenou strategii. Na konec je sestavena suma TAS pro jednotlivé varianty strategií a jako doporučená se zvolí ta s největší hodnotou </a:t>
            </a:r>
            <a:r>
              <a:rPr lang="cs-CZ" sz="1600" dirty="0" smtClean="0"/>
              <a:t> </a:t>
            </a:r>
            <a:endParaRPr lang="cs-CZ" sz="1600" dirty="0"/>
          </a:p>
          <a:p>
            <a:pPr algn="just"/>
            <a:endParaRPr lang="cs-CZ" sz="1600" dirty="0" smtClean="0"/>
          </a:p>
          <a:p>
            <a:pPr algn="just"/>
            <a:endParaRPr lang="cs-CZ" sz="1600" dirty="0"/>
          </a:p>
          <a:p>
            <a:pPr marL="678942" lvl="1" algn="just">
              <a:buFont typeface="Arial" panose="020B0604020202020204" pitchFamily="34" charset="0"/>
              <a:buChar char="•"/>
            </a:pPr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272808" cy="507703"/>
          </a:xfrm>
        </p:spPr>
        <p:txBody>
          <a:bodyPr/>
          <a:lstStyle/>
          <a:p>
            <a:r>
              <a:rPr lang="cs-CZ" dirty="0" smtClean="0"/>
              <a:t>Matice QSPM (</a:t>
            </a:r>
            <a:r>
              <a:rPr lang="cs-CZ" dirty="0" err="1" smtClean="0"/>
              <a:t>Quantitative</a:t>
            </a:r>
            <a:r>
              <a:rPr lang="cs-CZ" dirty="0" smtClean="0"/>
              <a:t> </a:t>
            </a:r>
            <a:r>
              <a:rPr lang="cs-CZ" dirty="0" err="1" smtClean="0"/>
              <a:t>Strategic</a:t>
            </a:r>
            <a:r>
              <a:rPr lang="cs-CZ" dirty="0" smtClean="0"/>
              <a:t> </a:t>
            </a:r>
            <a:r>
              <a:rPr lang="cs-CZ" dirty="0" err="1" smtClean="0"/>
              <a:t>Plannning</a:t>
            </a:r>
            <a:r>
              <a:rPr lang="cs-CZ" dirty="0" smtClean="0"/>
              <a:t> Matrix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159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87574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8" indent="-357188" algn="just">
              <a:buNone/>
            </a:pPr>
            <a:r>
              <a:rPr lang="cs-CZ" sz="1600" dirty="0" smtClean="0"/>
              <a:t>1. 	Výčet </a:t>
            </a:r>
            <a:r>
              <a:rPr lang="cs-CZ" sz="1600" dirty="0"/>
              <a:t>všech </a:t>
            </a:r>
            <a:r>
              <a:rPr lang="cs-CZ" sz="1600" dirty="0" smtClean="0"/>
              <a:t>faktorů zvolených do </a:t>
            </a:r>
            <a:r>
              <a:rPr lang="cs-CZ" sz="1600" dirty="0"/>
              <a:t>analýzy vnitřního a vnějšího prostředí.</a:t>
            </a:r>
          </a:p>
          <a:p>
            <a:pPr marL="357188" indent="-357188" algn="just">
              <a:buNone/>
            </a:pPr>
            <a:r>
              <a:rPr lang="cs-CZ" sz="1600" dirty="0" smtClean="0"/>
              <a:t>2.	Přiřazení </a:t>
            </a:r>
            <a:r>
              <a:rPr lang="cs-CZ" sz="1600" dirty="0"/>
              <a:t>vah, které </a:t>
            </a:r>
            <a:r>
              <a:rPr lang="cs-CZ" sz="1600" dirty="0" smtClean="0"/>
              <a:t>byly stanoveny </a:t>
            </a:r>
            <a:r>
              <a:rPr lang="cs-CZ" sz="1600" dirty="0"/>
              <a:t>při sestavování IFE a EFE analýz.</a:t>
            </a:r>
          </a:p>
          <a:p>
            <a:pPr marL="357188" indent="-357188" algn="just">
              <a:buNone/>
            </a:pPr>
            <a:r>
              <a:rPr lang="cs-CZ" sz="1600" dirty="0"/>
              <a:t>3</a:t>
            </a:r>
            <a:r>
              <a:rPr lang="cs-CZ" sz="1600" dirty="0" smtClean="0"/>
              <a:t>. 	Stanovení </a:t>
            </a:r>
            <a:r>
              <a:rPr lang="cs-CZ" sz="1600" dirty="0"/>
              <a:t>jednotlivých </a:t>
            </a:r>
            <a:r>
              <a:rPr lang="cs-CZ" sz="1600" dirty="0" smtClean="0"/>
              <a:t>strategických variant.</a:t>
            </a:r>
            <a:endParaRPr lang="cs-CZ" sz="1600" dirty="0"/>
          </a:p>
          <a:p>
            <a:pPr marL="357188" indent="-357188" algn="just">
              <a:buNone/>
            </a:pPr>
            <a:r>
              <a:rPr lang="cs-CZ" sz="1600" dirty="0"/>
              <a:t>4</a:t>
            </a:r>
            <a:r>
              <a:rPr lang="cs-CZ" sz="1600" dirty="0" smtClean="0"/>
              <a:t>. 	Stanovení koeficientu důležitosti (atraktivity) </a:t>
            </a:r>
            <a:r>
              <a:rPr lang="cs-CZ" sz="1600" dirty="0"/>
              <a:t>zvlášť pro každý faktor </a:t>
            </a:r>
            <a:r>
              <a:rPr lang="cs-CZ" sz="1600" dirty="0" smtClean="0"/>
              <a:t>s návazností </a:t>
            </a:r>
            <a:r>
              <a:rPr lang="cs-CZ" sz="1600" dirty="0"/>
              <a:t>na dané </a:t>
            </a:r>
            <a:r>
              <a:rPr lang="cs-CZ" sz="1600" dirty="0" smtClean="0"/>
              <a:t>strategické varianty</a:t>
            </a:r>
            <a:endParaRPr lang="cs-CZ" sz="1600" dirty="0"/>
          </a:p>
          <a:p>
            <a:pPr marL="357188" indent="-357188" algn="just">
              <a:buNone/>
            </a:pPr>
            <a:r>
              <a:rPr lang="cs-CZ" sz="1600" dirty="0" smtClean="0"/>
              <a:t>5. 	Stanovení </a:t>
            </a:r>
            <a:r>
              <a:rPr lang="cs-CZ" sz="1600" dirty="0"/>
              <a:t>celkové důležitosti faktorů, vynásobením váhy a </a:t>
            </a:r>
            <a:r>
              <a:rPr lang="cs-CZ" sz="1600" dirty="0" smtClean="0"/>
              <a:t>koeficientem důležitosti</a:t>
            </a:r>
            <a:r>
              <a:rPr lang="cs-CZ" sz="1600" dirty="0"/>
              <a:t>.</a:t>
            </a:r>
          </a:p>
          <a:p>
            <a:pPr marL="357188" indent="-357188" algn="just">
              <a:buAutoNum type="arabicPeriod" startAt="6"/>
            </a:pPr>
            <a:r>
              <a:rPr lang="cs-CZ" sz="1600" dirty="0" smtClean="0"/>
              <a:t>Vyhodnocení každé </a:t>
            </a:r>
            <a:r>
              <a:rPr lang="cs-CZ" sz="1600" dirty="0"/>
              <a:t>varianty strategie, jako sumy celkových důležitostí faktorů</a:t>
            </a:r>
            <a:r>
              <a:rPr lang="cs-CZ" sz="1600" dirty="0" smtClean="0"/>
              <a:t>.</a:t>
            </a:r>
          </a:p>
          <a:p>
            <a:pPr marL="357188" indent="-357188" algn="just">
              <a:buAutoNum type="arabicPeriod" startAt="6"/>
            </a:pPr>
            <a:endParaRPr lang="cs-CZ" sz="1600" dirty="0"/>
          </a:p>
          <a:p>
            <a:pPr algn="just"/>
            <a:r>
              <a:rPr lang="cs-CZ" sz="1600" dirty="0"/>
              <a:t>Varianta </a:t>
            </a:r>
            <a:r>
              <a:rPr lang="cs-CZ" sz="1600" dirty="0" smtClean="0"/>
              <a:t>s nejvyšší </a:t>
            </a:r>
            <a:r>
              <a:rPr lang="cs-CZ" sz="1600" dirty="0"/>
              <a:t>celkovým hodnocením bude mít nejlepší uplatnění pro vnější i vnitřní </a:t>
            </a:r>
            <a:r>
              <a:rPr lang="cs-CZ" sz="1600" dirty="0" smtClean="0"/>
              <a:t>prostředí </a:t>
            </a:r>
            <a:r>
              <a:rPr lang="cs-CZ" sz="1600" dirty="0"/>
              <a:t>podniku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 smtClean="0"/>
              <a:t>Matice QSPM - postup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194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 smtClean="0"/>
              <a:t>Příklad matice QSPM</a:t>
            </a:r>
            <a:endParaRPr lang="cs-CZ" dirty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/>
          </p:nvPr>
        </p:nvGraphicFramePr>
        <p:xfrm>
          <a:off x="107504" y="696976"/>
          <a:ext cx="7776864" cy="42419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6193">
                  <a:extLst>
                    <a:ext uri="{9D8B030D-6E8A-4147-A177-3AD203B41FA5}">
                      <a16:colId xmlns:a16="http://schemas.microsoft.com/office/drawing/2014/main" val="2185009743"/>
                    </a:ext>
                  </a:extLst>
                </a:gridCol>
                <a:gridCol w="3049752">
                  <a:extLst>
                    <a:ext uri="{9D8B030D-6E8A-4147-A177-3AD203B41FA5}">
                      <a16:colId xmlns:a16="http://schemas.microsoft.com/office/drawing/2014/main" val="987183047"/>
                    </a:ext>
                  </a:extLst>
                </a:gridCol>
                <a:gridCol w="609950">
                  <a:extLst>
                    <a:ext uri="{9D8B030D-6E8A-4147-A177-3AD203B41FA5}">
                      <a16:colId xmlns:a16="http://schemas.microsoft.com/office/drawing/2014/main" val="547096423"/>
                    </a:ext>
                  </a:extLst>
                </a:gridCol>
                <a:gridCol w="381219">
                  <a:extLst>
                    <a:ext uri="{9D8B030D-6E8A-4147-A177-3AD203B41FA5}">
                      <a16:colId xmlns:a16="http://schemas.microsoft.com/office/drawing/2014/main" val="172611114"/>
                    </a:ext>
                  </a:extLst>
                </a:gridCol>
                <a:gridCol w="673486">
                  <a:extLst>
                    <a:ext uri="{9D8B030D-6E8A-4147-A177-3AD203B41FA5}">
                      <a16:colId xmlns:a16="http://schemas.microsoft.com/office/drawing/2014/main" val="1303985582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5030476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3809847338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161810181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443038248"/>
                    </a:ext>
                  </a:extLst>
                </a:gridCol>
              </a:tblGrid>
              <a:tr h="33788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 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effectLst/>
                        </a:rPr>
                        <a:t> </a:t>
                      </a:r>
                      <a:endParaRPr lang="cs-CZ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 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Penetrace trhu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Rozvoj trhu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Rozvoj produktu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333471"/>
                  </a:ext>
                </a:extLst>
              </a:tr>
              <a:tr h="16894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effectLst/>
                        </a:rPr>
                        <a:t> </a:t>
                      </a:r>
                      <a:endParaRPr lang="cs-CZ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 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váha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AS</a:t>
                      </a:r>
                      <a:endParaRPr lang="cs-CZ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TAS</a:t>
                      </a:r>
                      <a:endParaRPr lang="cs-CZ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</a:t>
                      </a:r>
                      <a:endParaRPr lang="cs-CZ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TAS</a:t>
                      </a:r>
                      <a:endParaRPr lang="cs-CZ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</a:t>
                      </a:r>
                      <a:endParaRPr lang="cs-CZ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TAS</a:t>
                      </a:r>
                      <a:endParaRPr lang="cs-CZ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extLst>
                  <a:ext uri="{0D108BD9-81ED-4DB2-BD59-A6C34878D82A}">
                    <a16:rowId xmlns:a16="http://schemas.microsoft.com/office/drawing/2014/main" val="3936976116"/>
                  </a:ext>
                </a:extLst>
              </a:tr>
              <a:tr h="168944"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Silné stránky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 vert="vert2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Moderní prostředí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0,05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2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0,1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1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0,05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3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0,15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extLst>
                  <a:ext uri="{0D108BD9-81ED-4DB2-BD59-A6C34878D82A}">
                    <a16:rowId xmlns:a16="http://schemas.microsoft.com/office/drawing/2014/main" val="132349157"/>
                  </a:ext>
                </a:extLst>
              </a:tr>
              <a:tr h="16894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Výše školného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0,2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4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0,8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4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0,8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4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0,8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extLst>
                  <a:ext uri="{0D108BD9-81ED-4DB2-BD59-A6C34878D82A}">
                    <a16:rowId xmlns:a16="http://schemas.microsoft.com/office/drawing/2014/main" val="4205100476"/>
                  </a:ext>
                </a:extLst>
              </a:tr>
              <a:tr h="16894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Marketing školy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0,1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4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0,4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4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0,4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3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0,3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extLst>
                  <a:ext uri="{0D108BD9-81ED-4DB2-BD59-A6C34878D82A}">
                    <a16:rowId xmlns:a16="http://schemas.microsoft.com/office/drawing/2014/main" val="3600204655"/>
                  </a:ext>
                </a:extLst>
              </a:tr>
              <a:tr h="16894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Spolupráce se školami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0,05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3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0,15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4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0,2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4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0,2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extLst>
                  <a:ext uri="{0D108BD9-81ED-4DB2-BD59-A6C34878D82A}">
                    <a16:rowId xmlns:a16="http://schemas.microsoft.com/office/drawing/2014/main" val="2543774116"/>
                  </a:ext>
                </a:extLst>
              </a:tr>
              <a:tr h="168944"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Slabé stránky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 vert="vert2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Fluktuace zaměstnanců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0,1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2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0,2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2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0,2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4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0,4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extLst>
                  <a:ext uri="{0D108BD9-81ED-4DB2-BD59-A6C34878D82A}">
                    <a16:rowId xmlns:a16="http://schemas.microsoft.com/office/drawing/2014/main" val="1860115085"/>
                  </a:ext>
                </a:extLst>
              </a:tr>
              <a:tr h="16894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Jméno školy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0,25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4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1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4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1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3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0,75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extLst>
                  <a:ext uri="{0D108BD9-81ED-4DB2-BD59-A6C34878D82A}">
                    <a16:rowId xmlns:a16="http://schemas.microsoft.com/office/drawing/2014/main" val="547666254"/>
                  </a:ext>
                </a:extLst>
              </a:tr>
              <a:tr h="16894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Neexistence magisterského studia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0,2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4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0,8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4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0,8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4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effectLst/>
                        </a:rPr>
                        <a:t>0,8</a:t>
                      </a:r>
                      <a:endParaRPr lang="cs-CZ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extLst>
                  <a:ext uri="{0D108BD9-81ED-4DB2-BD59-A6C34878D82A}">
                    <a16:rowId xmlns:a16="http://schemas.microsoft.com/office/drawing/2014/main" val="1207229806"/>
                  </a:ext>
                </a:extLst>
              </a:tr>
              <a:tr h="16894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Všeobecná profilace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0,05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4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0,2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4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0,2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4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0,2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extLst>
                  <a:ext uri="{0D108BD9-81ED-4DB2-BD59-A6C34878D82A}">
                    <a16:rowId xmlns:a16="http://schemas.microsoft.com/office/drawing/2014/main" val="1682394092"/>
                  </a:ext>
                </a:extLst>
              </a:tr>
              <a:tr h="168944"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effectLst/>
                        </a:rPr>
                        <a:t>Příležitosti</a:t>
                      </a:r>
                      <a:endParaRPr lang="cs-CZ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 vert="vert2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Pozice školy v regionu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0,15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4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0,6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4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0,6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4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0,6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extLst>
                  <a:ext uri="{0D108BD9-81ED-4DB2-BD59-A6C34878D82A}">
                    <a16:rowId xmlns:a16="http://schemas.microsoft.com/office/drawing/2014/main" val="3793552632"/>
                  </a:ext>
                </a:extLst>
              </a:tr>
              <a:tr h="16894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Poptávka po vysokoškolském vzdělání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0,05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4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0,2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4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0,2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3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0,15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extLst>
                  <a:ext uri="{0D108BD9-81ED-4DB2-BD59-A6C34878D82A}">
                    <a16:rowId xmlns:a16="http://schemas.microsoft.com/office/drawing/2014/main" val="135305056"/>
                  </a:ext>
                </a:extLst>
              </a:tr>
              <a:tr h="33788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Zlepšení ekonomické situace obyvatelstva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0,1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4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0,4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4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0,4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3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0,3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extLst>
                  <a:ext uri="{0D108BD9-81ED-4DB2-BD59-A6C34878D82A}">
                    <a16:rowId xmlns:a16="http://schemas.microsoft.com/office/drawing/2014/main" val="1095648076"/>
                  </a:ext>
                </a:extLst>
              </a:tr>
              <a:tr h="16894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Možnost zapojení do projektů a grantů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0,05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2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0,1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1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0,05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4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0,2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extLst>
                  <a:ext uri="{0D108BD9-81ED-4DB2-BD59-A6C34878D82A}">
                    <a16:rowId xmlns:a16="http://schemas.microsoft.com/office/drawing/2014/main" val="1376539407"/>
                  </a:ext>
                </a:extLst>
              </a:tr>
              <a:tr h="168944"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Hrozby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 vert="vert2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Nezájem o vysokoškolské vzdělání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0,05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4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0,2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4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0,2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3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0,15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extLst>
                  <a:ext uri="{0D108BD9-81ED-4DB2-BD59-A6C34878D82A}">
                    <a16:rowId xmlns:a16="http://schemas.microsoft.com/office/drawing/2014/main" val="427919678"/>
                  </a:ext>
                </a:extLst>
              </a:tr>
              <a:tr h="16894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Zesílení konkurenčního tlaku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0,2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4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0,8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4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0,8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4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0,8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extLst>
                  <a:ext uri="{0D108BD9-81ED-4DB2-BD59-A6C34878D82A}">
                    <a16:rowId xmlns:a16="http://schemas.microsoft.com/office/drawing/2014/main" val="1404476917"/>
                  </a:ext>
                </a:extLst>
              </a:tr>
              <a:tr h="33788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Zhoršení ekonomické situace obyvatelstva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0,1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4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0,4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4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0,4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3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0,3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extLst>
                  <a:ext uri="{0D108BD9-81ED-4DB2-BD59-A6C34878D82A}">
                    <a16:rowId xmlns:a16="http://schemas.microsoft.com/office/drawing/2014/main" val="2133476860"/>
                  </a:ext>
                </a:extLst>
              </a:tr>
              <a:tr h="16894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Zpřísnění legislativy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0,3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2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0,6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3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0,9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4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1,2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extLst>
                  <a:ext uri="{0D108BD9-81ED-4DB2-BD59-A6C34878D82A}">
                    <a16:rowId xmlns:a16="http://schemas.microsoft.com/office/drawing/2014/main" val="217390598"/>
                  </a:ext>
                </a:extLst>
              </a:tr>
              <a:tr h="168944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celkem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 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 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6,95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 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7,2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 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 b="1" dirty="0">
                          <a:effectLst/>
                        </a:rPr>
                        <a:t>7,3</a:t>
                      </a:r>
                      <a:endParaRPr lang="cs-CZ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extLst>
                  <a:ext uri="{0D108BD9-81ED-4DB2-BD59-A6C34878D82A}">
                    <a16:rowId xmlns:a16="http://schemas.microsoft.com/office/drawing/2014/main" val="7684633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737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/>
              <a:t>Metoda vychází z poznání, že budoucnost nelze mechanicky vykalkulovat, ale je nezbytné ji odhalovat i za obtížně redukovatelnosti nejistoty a neurčitosti. </a:t>
            </a:r>
            <a:endParaRPr lang="cs-CZ" sz="1600" dirty="0" smtClean="0"/>
          </a:p>
          <a:p>
            <a:pPr algn="just"/>
            <a:r>
              <a:rPr lang="cs-CZ" sz="1600" dirty="0" smtClean="0"/>
              <a:t>Základem </a:t>
            </a:r>
            <a:r>
              <a:rPr lang="cs-CZ" sz="1600" dirty="0"/>
              <a:t>této metody se proto stávají jednotlivé, </a:t>
            </a:r>
            <a:r>
              <a:rPr lang="cs-CZ" sz="1600" b="1" dirty="0"/>
              <a:t>dílčí scénáře vývoje podstatných faktorů</a:t>
            </a:r>
            <a:r>
              <a:rPr lang="cs-CZ" sz="1600" dirty="0"/>
              <a:t> budoucího vývoje oboru </a:t>
            </a:r>
            <a:r>
              <a:rPr lang="cs-CZ" sz="1600" dirty="0" smtClean="0"/>
              <a:t>podnikání.</a:t>
            </a:r>
          </a:p>
          <a:p>
            <a:pPr algn="just"/>
            <a:r>
              <a:rPr lang="cs-CZ" sz="1600" dirty="0"/>
              <a:t>Základním kamenem Dynamické strategické rozvahy je tvorba scénářů, přitom tento pojem převzalo řízení z divadelního a filmového prostředí. Přitom </a:t>
            </a:r>
            <a:r>
              <a:rPr lang="cs-CZ" sz="1600" b="1" dirty="0"/>
              <a:t>scénář</a:t>
            </a:r>
            <a:r>
              <a:rPr lang="cs-CZ" sz="1600" dirty="0"/>
              <a:t> využitelný při tvorbě strategie podniku představuje hodnocení a vývoj v určité situace během budoucnosti podle našich představ</a:t>
            </a:r>
            <a:r>
              <a:rPr lang="cs-CZ" sz="1600" dirty="0" smtClean="0"/>
              <a:t>.</a:t>
            </a:r>
          </a:p>
          <a:p>
            <a:pPr algn="just"/>
            <a:r>
              <a:rPr lang="cs-CZ" sz="1600" dirty="0"/>
              <a:t>Tato metoda analýzy vychází z možného vývojového principu, kdy lze konstatovat, že podnik v omezené míře může ovlivnit svoje okolí (vnější prostředí) a naopak velmi aktivně musí se zaměřit na odstranění svých slabých stránek a posílení naopak svých předností, které mu pomohou využít všech příležitostí, které mu nabízí jeho vnější prostředí.</a:t>
            </a:r>
          </a:p>
          <a:p>
            <a:pPr marL="109728" indent="0" algn="just">
              <a:buNone/>
            </a:pPr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 smtClean="0"/>
              <a:t>Dynamická strategická rozvaha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217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1600" dirty="0"/>
              <a:t>Nabídka hodnoty pro zákazníka, která zaujme zájemce, odběratele i širokou veřejnost.</a:t>
            </a:r>
          </a:p>
          <a:p>
            <a:pPr lvl="0" algn="just"/>
            <a:r>
              <a:rPr lang="cs-CZ" sz="1600" dirty="0"/>
              <a:t>Nabídka zisku, která láká vlastníky, investory, podnikatele k zapojení do podnikových aktivit.</a:t>
            </a:r>
          </a:p>
          <a:p>
            <a:pPr lvl="0" algn="just"/>
            <a:r>
              <a:rPr lang="cs-CZ" sz="1600" dirty="0"/>
              <a:t>Nabídka hodnot pro zaměstnance, která vytváří potřebnou motivaci pracovníků.</a:t>
            </a:r>
          </a:p>
          <a:p>
            <a:pPr algn="just"/>
            <a:r>
              <a:rPr lang="cs-CZ" sz="1600" dirty="0"/>
              <a:t>Nabídka hodnot pro obchodní partnery, která se může stát základem zájmu jejich top managementu a základem pro budoucí spolupráci</a:t>
            </a:r>
            <a:r>
              <a:rPr lang="cs-CZ" sz="1600" dirty="0" smtClean="0"/>
              <a:t>.</a:t>
            </a:r>
            <a:endParaRPr lang="cs-CZ" sz="1600" dirty="0"/>
          </a:p>
          <a:p>
            <a:pPr marL="0" indent="0" algn="just">
              <a:buNone/>
            </a:pPr>
            <a:endParaRPr lang="cs-CZ" sz="1600" dirty="0" smtClean="0"/>
          </a:p>
          <a:p>
            <a:pPr lvl="0" algn="just"/>
            <a:r>
              <a:rPr lang="cs-CZ" sz="1600" dirty="0"/>
              <a:t>Současně podniková strategie musí potlačit všechny zájmy, které nesledují výhradně podnikový prospěch. Zde se jedná o zájmy především jednotlivců, určitých zájmových skupin nebo dokonce o zájmy samostatných částí podniku (závody, divize)</a:t>
            </a:r>
          </a:p>
          <a:p>
            <a:pPr algn="just"/>
            <a:endParaRPr lang="cs-CZ" sz="1600" dirty="0"/>
          </a:p>
          <a:p>
            <a:pPr algn="just"/>
            <a:endParaRPr lang="cs-CZ" sz="1600" dirty="0"/>
          </a:p>
          <a:p>
            <a:pPr algn="just">
              <a:buNone/>
            </a:pPr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480720" cy="507703"/>
          </a:xfrm>
        </p:spPr>
        <p:txBody>
          <a:bodyPr/>
          <a:lstStyle/>
          <a:p>
            <a:r>
              <a:rPr lang="cs-CZ" dirty="0" smtClean="0"/>
              <a:t>Požadavky na úspěšnou celopodnikovou strategii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469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/>
              <a:t>Základem této nové metody je tedy spirálovitý proces tvořivého uvažování, přemýšlení a kombinování, které využívá praktickou představivost a její postupnou kultivaci pomocí postupného doplňování nových poznatků a informací. Proto je také v názvu metody použito slovní spojení "dynamická rozvaha", jež vhodně charakterizuje postup našeho myšlení. </a:t>
            </a:r>
            <a:endParaRPr lang="cs-CZ" sz="1600" dirty="0" smtClean="0"/>
          </a:p>
          <a:p>
            <a:pPr algn="just"/>
            <a:r>
              <a:rPr lang="cs-CZ" sz="1600" dirty="0" smtClean="0"/>
              <a:t>Budoucnost </a:t>
            </a:r>
            <a:r>
              <a:rPr lang="cs-CZ" sz="1600" dirty="0"/>
              <a:t>nelze mechanicky vykalkulovat, ale je nezbytné ji odhadovat i za obtížně redukovatelné nejistoty a neurčitosti. </a:t>
            </a:r>
            <a:endParaRPr lang="cs-CZ" sz="1600" dirty="0" smtClean="0"/>
          </a:p>
          <a:p>
            <a:pPr algn="just"/>
            <a:r>
              <a:rPr lang="cs-CZ" sz="1600" dirty="0" smtClean="0"/>
              <a:t>Tato metoda </a:t>
            </a:r>
            <a:r>
              <a:rPr lang="cs-CZ" sz="1600" dirty="0"/>
              <a:t>tedy nevede k nebezpečnému redukování situace </a:t>
            </a:r>
            <a:r>
              <a:rPr lang="cs-CZ" sz="1600" dirty="0" err="1"/>
              <a:t>rozhodovatele</a:t>
            </a:r>
            <a:r>
              <a:rPr lang="cs-CZ" sz="1600" dirty="0"/>
              <a:t> jen na ty prvky, jež je možné měřit a jejich trendy vypočítat. Naopak, podněcuje plné využití všech předností našeho myšlení včetně nezbytné intuice a fantazie. </a:t>
            </a:r>
            <a:endParaRPr lang="cs-CZ" sz="1600" dirty="0" smtClean="0"/>
          </a:p>
          <a:p>
            <a:pPr algn="just"/>
            <a:r>
              <a:rPr lang="cs-CZ" sz="1600" dirty="0" smtClean="0"/>
              <a:t>Neponechává </a:t>
            </a:r>
            <a:r>
              <a:rPr lang="cs-CZ" sz="1600" dirty="0"/>
              <a:t>je ovšem napospas překotnosti a zkratkovitosti nekontrolovaných spontánních duševních pochodů, ale poskytuje jim systémovou oporu podobně, jako je tomu u základních metod rozhodování.</a:t>
            </a:r>
            <a:r>
              <a:rPr lang="cs-CZ" sz="1600" dirty="0" smtClean="0"/>
              <a:t>.</a:t>
            </a:r>
            <a:endParaRPr lang="cs-CZ" sz="1600" dirty="0"/>
          </a:p>
          <a:p>
            <a:pPr marL="109728" indent="0" algn="just">
              <a:buNone/>
            </a:pPr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336704" cy="507703"/>
          </a:xfrm>
        </p:spPr>
        <p:txBody>
          <a:bodyPr/>
          <a:lstStyle/>
          <a:p>
            <a:r>
              <a:rPr lang="cs-CZ" dirty="0" smtClean="0"/>
              <a:t>Dynamická strategická rozvaha – podstata metody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353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4078" indent="-514350" algn="just">
              <a:buFont typeface="+mj-lt"/>
              <a:buAutoNum type="arabicPeriod"/>
            </a:pPr>
            <a:r>
              <a:rPr lang="cs-CZ" sz="1600" dirty="0" smtClean="0"/>
              <a:t>Vytvoření </a:t>
            </a:r>
            <a:r>
              <a:rPr lang="cs-CZ" sz="1600" dirty="0"/>
              <a:t>dílčích scénářů (vývoj trhu v daném sektoru, vývoj procesů v daném sektoru, vývoj teritoriální alokace, vývoj financování v daném sektoru, vývoj konkurence, vývoj okolí podniku</a:t>
            </a:r>
            <a:r>
              <a:rPr lang="cs-CZ" sz="1600" dirty="0" smtClean="0"/>
              <a:t>).</a:t>
            </a:r>
            <a:endParaRPr lang="cs-CZ" sz="1600" dirty="0"/>
          </a:p>
          <a:p>
            <a:pPr marL="624078" indent="-514350" algn="just">
              <a:buFont typeface="+mj-lt"/>
              <a:buAutoNum type="arabicPeriod"/>
            </a:pPr>
            <a:r>
              <a:rPr lang="cs-CZ" sz="1600" dirty="0"/>
              <a:t>Souhrnný scénář vývoje </a:t>
            </a:r>
            <a:r>
              <a:rPr lang="cs-CZ" sz="1600" dirty="0" smtClean="0"/>
              <a:t>sektoru – ukazuje </a:t>
            </a:r>
            <a:r>
              <a:rPr lang="cs-CZ" sz="1600" dirty="0"/>
              <a:t>ve stručnosti na význam hlavních událostí, které mohou nastat a jež mohou v rozhodující míře ovlivnit pozici </a:t>
            </a:r>
            <a:r>
              <a:rPr lang="cs-CZ" sz="1600" dirty="0" smtClean="0"/>
              <a:t>podniku. Souhrnný </a:t>
            </a:r>
            <a:r>
              <a:rPr lang="cs-CZ" sz="1600" dirty="0"/>
              <a:t>scénář tak představuje kombinaci logických závěrů z možnosti hodnocené vývojové situace a intuitivních představ zpracovatelů opírajících se o dosavadní znalosti budoucího vývoje a o vlastní poznatky i </a:t>
            </a:r>
            <a:r>
              <a:rPr lang="cs-CZ" sz="1600" dirty="0" smtClean="0"/>
              <a:t>zkušenosti.</a:t>
            </a:r>
            <a:endParaRPr lang="cs-CZ" sz="1600" dirty="0"/>
          </a:p>
          <a:p>
            <a:pPr marL="624078" indent="-514350" algn="just">
              <a:buFont typeface="+mj-lt"/>
              <a:buAutoNum type="arabicPeriod"/>
            </a:pPr>
            <a:r>
              <a:rPr lang="cs-CZ" sz="1600" dirty="0"/>
              <a:t>Analýza kritických silných a slabých stránek </a:t>
            </a:r>
            <a:r>
              <a:rPr lang="cs-CZ" sz="1600" dirty="0" smtClean="0"/>
              <a:t>podniku - </a:t>
            </a:r>
            <a:r>
              <a:rPr lang="cs-CZ" sz="1600" dirty="0"/>
              <a:t>v podobě určení vlivu vnějšího prostředí na podnik </a:t>
            </a:r>
            <a:r>
              <a:rPr lang="cs-CZ" sz="1600" dirty="0" smtClean="0"/>
              <a:t>ukazuje </a:t>
            </a:r>
            <a:r>
              <a:rPr lang="cs-CZ" sz="1600" dirty="0"/>
              <a:t>možnosti uplatnění podniku v daném sektoru a zároveň i na nutnost podílení zjištěných slabostí </a:t>
            </a:r>
            <a:r>
              <a:rPr lang="cs-CZ" sz="1600" dirty="0" smtClean="0"/>
              <a:t>podniku.</a:t>
            </a:r>
            <a:endParaRPr lang="cs-CZ" sz="1600" dirty="0"/>
          </a:p>
          <a:p>
            <a:pPr marL="624078" indent="-514350" algn="just">
              <a:buFont typeface="+mj-lt"/>
              <a:buAutoNum type="arabicPeriod"/>
            </a:pPr>
            <a:r>
              <a:rPr lang="cs-CZ" sz="1600" dirty="0"/>
              <a:t>Stanovení konkurenční pozice podniku v daném podnikatelském </a:t>
            </a:r>
            <a:r>
              <a:rPr lang="cs-CZ" sz="1600" dirty="0" smtClean="0"/>
              <a:t>segmentu – vzniká vzájemnou </a:t>
            </a:r>
            <a:r>
              <a:rPr lang="cs-CZ" sz="1600" dirty="0"/>
              <a:t>konfrontací souhrnného vývoje a síly či slabosti </a:t>
            </a:r>
            <a:r>
              <a:rPr lang="cs-CZ" sz="1600" dirty="0" smtClean="0"/>
              <a:t>podniku.</a:t>
            </a:r>
            <a:endParaRPr lang="cs-CZ" sz="1600" dirty="0"/>
          </a:p>
          <a:p>
            <a:pPr marL="624078" indent="-514350" algn="just">
              <a:buFont typeface="+mj-lt"/>
              <a:buAutoNum type="arabicPeriod"/>
            </a:pPr>
            <a:r>
              <a:rPr lang="cs-CZ" sz="1600" dirty="0"/>
              <a:t>Navržení strategie podniku 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616624" cy="507703"/>
          </a:xfrm>
        </p:spPr>
        <p:txBody>
          <a:bodyPr/>
          <a:lstStyle/>
          <a:p>
            <a:r>
              <a:rPr lang="cs-CZ" dirty="0" smtClean="0"/>
              <a:t>Dynamická strategická rozvaha - postup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17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 smtClean="0"/>
              <a:t>Zobrazení dynamické strategické rozvahy</a:t>
            </a:r>
            <a:endParaRPr lang="cs-CZ" dirty="0"/>
          </a:p>
        </p:txBody>
      </p:sp>
      <p:pic>
        <p:nvPicPr>
          <p:cNvPr id="5" name="Zástupný symbol pro obsah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915565"/>
            <a:ext cx="5904656" cy="367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51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1556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1600" b="1" dirty="0"/>
              <a:t>Scénář vývoje trhu v sektoru podnikání, </a:t>
            </a:r>
            <a:r>
              <a:rPr lang="cs-CZ" sz="1600" dirty="0"/>
              <a:t>kdy je popisován vývoj možných podporujících a omezujících faktorů trhu v podobě inovací, surovin, použití náhražek, nabídky a poptávky trhu atd</a:t>
            </a:r>
            <a:r>
              <a:rPr lang="cs-CZ" sz="1600" dirty="0" smtClean="0"/>
              <a:t>.</a:t>
            </a:r>
          </a:p>
          <a:p>
            <a:pPr lvl="0" algn="just"/>
            <a:endParaRPr lang="cs-CZ" sz="1600" dirty="0"/>
          </a:p>
          <a:p>
            <a:pPr lvl="0" algn="just"/>
            <a:r>
              <a:rPr lang="cs-CZ" sz="1600" b="1" dirty="0"/>
              <a:t>Scénář vývoje procesů v sektoru podnikání, </a:t>
            </a:r>
            <a:r>
              <a:rPr lang="cs-CZ" sz="1600" dirty="0"/>
              <a:t>kdy vytváříme přehled o výzkumu a vývoji v oboru a o vývoji hlavních operací v logistice, výrobě, prodeji, poprodejním servisu apod</a:t>
            </a:r>
            <a:r>
              <a:rPr lang="cs-CZ" sz="1600" dirty="0" smtClean="0"/>
              <a:t>.</a:t>
            </a:r>
          </a:p>
          <a:p>
            <a:pPr lvl="0" algn="just"/>
            <a:endParaRPr lang="cs-CZ" sz="1600" dirty="0"/>
          </a:p>
          <a:p>
            <a:pPr lvl="0" algn="just"/>
            <a:r>
              <a:rPr lang="cs-CZ" sz="1600" b="1" dirty="0"/>
              <a:t>Scénář vývoje teritoriální alokace, v němž</a:t>
            </a:r>
            <a:r>
              <a:rPr lang="cs-CZ" sz="1600" dirty="0"/>
              <a:t> popisujeme v budoucnosti postupnou, možnou přeměnu rozmístění klíčových a perspektivních zákazníků, řídících a politických center, rozvoj případně úpadek určitých oblastí</a:t>
            </a:r>
            <a:r>
              <a:rPr lang="cs-CZ" sz="1600" dirty="0" smtClean="0"/>
              <a:t>.</a:t>
            </a:r>
          </a:p>
          <a:p>
            <a:pPr lvl="0"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416824" cy="507703"/>
          </a:xfrm>
        </p:spPr>
        <p:txBody>
          <a:bodyPr/>
          <a:lstStyle/>
          <a:p>
            <a:r>
              <a:rPr lang="cs-CZ" dirty="0" smtClean="0"/>
              <a:t>Dynamická strategická rozvaha – využitelné dílčí scénáře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632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32666" y="703189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1600" b="1" dirty="0"/>
              <a:t>Scénář financování v sektoru podnikání</a:t>
            </a:r>
            <a:r>
              <a:rPr lang="cs-CZ" sz="1600" dirty="0"/>
              <a:t> kde předmětem zájmu je odhad budoucích forem investování v sektoru a jeho rentability, vývoj přitažlivosti sektoru pro investory, vývoj přístupnosti podniku k finančním zdrojům, výšce úroku, finanční stabilita prostředí</a:t>
            </a:r>
            <a:r>
              <a:rPr lang="cs-CZ" sz="1600" dirty="0" smtClean="0"/>
              <a:t>.</a:t>
            </a:r>
          </a:p>
          <a:p>
            <a:pPr lvl="0" algn="just"/>
            <a:endParaRPr lang="cs-CZ" sz="1600" dirty="0"/>
          </a:p>
          <a:p>
            <a:pPr lvl="0" algn="just"/>
            <a:r>
              <a:rPr lang="cs-CZ" sz="1600" b="1" dirty="0"/>
              <a:t>Scénář vývoje konkurence</a:t>
            </a:r>
            <a:r>
              <a:rPr lang="cs-CZ" sz="1600" dirty="0"/>
              <a:t>, který je zaměřen na popis konkurenčního prostředí v daném podnikatelském sektoru, předpokládaný vývoj konkurenčních přístupů hlavních i případně možných konkurentů, uplatňování konkurenčních praktik v podobě cenové války, snižování nákladů, nových produktů, nadstandardních služeb apod</a:t>
            </a:r>
            <a:r>
              <a:rPr lang="cs-CZ" sz="1600" dirty="0" smtClean="0"/>
              <a:t>.</a:t>
            </a:r>
          </a:p>
          <a:p>
            <a:pPr lvl="0" algn="just"/>
            <a:endParaRPr lang="cs-CZ" sz="1600" dirty="0"/>
          </a:p>
          <a:p>
            <a:pPr algn="just"/>
            <a:r>
              <a:rPr lang="cs-CZ" sz="1600" b="1" dirty="0"/>
              <a:t>Scénář vývoje okolí podniku</a:t>
            </a:r>
            <a:r>
              <a:rPr lang="cs-CZ" sz="1600" dirty="0"/>
              <a:t>, který sleduje vývoj vnějších faktorů širšího podnikového okolí v podobě politického, demografického, sociálního, ekonomického, ekologického, technického a technologického segmentu. Musí zde být zvýšená pozornost věnována především problematice bezpečnosti, změnám hodnot lidí a růstu jejich znalostí.</a:t>
            </a:r>
          </a:p>
          <a:p>
            <a:pPr marL="0" lvl="0" indent="0" algn="just">
              <a:buNone/>
            </a:pPr>
            <a:endParaRPr lang="cs-CZ" sz="1600" dirty="0" smtClean="0"/>
          </a:p>
          <a:p>
            <a:pPr lvl="0"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416824" cy="507703"/>
          </a:xfrm>
        </p:spPr>
        <p:txBody>
          <a:bodyPr/>
          <a:lstStyle/>
          <a:p>
            <a:r>
              <a:rPr lang="cs-CZ" dirty="0" smtClean="0"/>
              <a:t>Dynamická strategická rozvaha – využitelné dílčí scénáře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439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91556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1600" dirty="0"/>
              <a:t>Dynamická strategická rozvaha tím, že vzájemně propojuje jednotlivé, často i běžné prvky do přirozeného logického sledu, umožňuje i méně zkušenému strategickému </a:t>
            </a:r>
            <a:r>
              <a:rPr lang="cs-CZ" sz="1600" dirty="0" err="1"/>
              <a:t>rozhodovateli</a:t>
            </a:r>
            <a:r>
              <a:rPr lang="cs-CZ" sz="1600" dirty="0"/>
              <a:t> úspěšně zvládnout postupné odvozování a kombinování strategických úvah</a:t>
            </a:r>
            <a:r>
              <a:rPr lang="cs-CZ" sz="1600" dirty="0" smtClean="0"/>
              <a:t>.</a:t>
            </a:r>
          </a:p>
          <a:p>
            <a:pPr lvl="0" algn="just"/>
            <a:r>
              <a:rPr lang="cs-CZ" sz="1600" dirty="0"/>
              <a:t>Výhodou </a:t>
            </a:r>
            <a:r>
              <a:rPr lang="cs-CZ" sz="1600" dirty="0" smtClean="0"/>
              <a:t>této metody </a:t>
            </a:r>
            <a:r>
              <a:rPr lang="cs-CZ" sz="1600" dirty="0"/>
              <a:t>je využití poznatků z výchozí analýzy a prognózy vývoje oboru, neboť ty významně usnadňují a zkvalitňují odhadování nebezpečných konkurenčních protiakcí vůči inovované strategii firmy</a:t>
            </a:r>
            <a:r>
              <a:rPr lang="cs-CZ" sz="1600" dirty="0" smtClean="0"/>
              <a:t>.</a:t>
            </a:r>
          </a:p>
          <a:p>
            <a:pPr lvl="0" algn="just"/>
            <a:r>
              <a:rPr lang="cs-CZ" sz="1600" dirty="0"/>
              <a:t>Výhodou je i možnost provést první strategickou rozvahu velmi rychle, a pak ji v reálném čase a za rozumných nákladů v dalších kolech zpřesňovat nebo zásadně měnit na základě nových informací a nových zkušeností s aplikací </a:t>
            </a:r>
            <a:r>
              <a:rPr lang="cs-CZ" sz="1600" dirty="0" smtClean="0"/>
              <a:t>této metody.</a:t>
            </a:r>
          </a:p>
          <a:p>
            <a:pPr lvl="0" algn="just"/>
            <a:r>
              <a:rPr lang="cs-CZ" sz="1600" dirty="0" smtClean="0"/>
              <a:t>Dynamická strategická </a:t>
            </a:r>
            <a:r>
              <a:rPr lang="cs-CZ" sz="1600" dirty="0" err="1" smtClean="0"/>
              <a:t>rozvha</a:t>
            </a:r>
            <a:r>
              <a:rPr lang="cs-CZ" sz="1600" dirty="0" smtClean="0"/>
              <a:t> </a:t>
            </a:r>
            <a:r>
              <a:rPr lang="cs-CZ" sz="1600" dirty="0"/>
              <a:t>pomáhá podstatně kultivovat účast týmů na strategickém managementu firmy a racionálněji využívat dosavadní běžně užívané metody, podporující strategické myšlení a rozhodování</a:t>
            </a:r>
          </a:p>
          <a:p>
            <a:pPr marL="0" lvl="0" indent="0" algn="just">
              <a:buNone/>
            </a:pPr>
            <a:endParaRPr lang="cs-CZ" sz="1600" dirty="0" smtClean="0"/>
          </a:p>
          <a:p>
            <a:pPr lvl="0"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416824" cy="507703"/>
          </a:xfrm>
        </p:spPr>
        <p:txBody>
          <a:bodyPr/>
          <a:lstStyle/>
          <a:p>
            <a:r>
              <a:rPr lang="cs-CZ" dirty="0" smtClean="0"/>
              <a:t>Dynamická strategická rozvaha – výhody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752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71550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1600" dirty="0"/>
              <a:t>V rámci analýzy podmínek, ve kterých působí strategie, jak se strategie vyvíjí a jaké rozhodující příčiny ovlivňují strategické chování i aktivity podniku, lze využívat řadu dalších </a:t>
            </a:r>
            <a:r>
              <a:rPr lang="cs-CZ" sz="1600" dirty="0" smtClean="0"/>
              <a:t>metod, jako je třeba </a:t>
            </a:r>
            <a:r>
              <a:rPr lang="cs-CZ" sz="1600" dirty="0" err="1" smtClean="0"/>
              <a:t>benchmarking</a:t>
            </a:r>
            <a:r>
              <a:rPr lang="cs-CZ" sz="1600" dirty="0" smtClean="0"/>
              <a:t>.</a:t>
            </a:r>
          </a:p>
          <a:p>
            <a:pPr algn="just"/>
            <a:r>
              <a:rPr lang="cs-CZ" sz="1600" dirty="0" smtClean="0"/>
              <a:t>Jedná </a:t>
            </a:r>
            <a:r>
              <a:rPr lang="cs-CZ" sz="1600" dirty="0"/>
              <a:t>o tvůrčí napodobování a využívání poznatků nejlepších podniků, které získáme jejich systematickým pozorováním a srovnáváním s našimi </a:t>
            </a:r>
            <a:r>
              <a:rPr lang="cs-CZ" sz="1600" dirty="0" smtClean="0"/>
              <a:t>postupy. </a:t>
            </a:r>
          </a:p>
          <a:p>
            <a:pPr algn="just"/>
            <a:r>
              <a:rPr lang="cs-CZ" sz="1600" dirty="0"/>
              <a:t>Výhodou a velkou předností metody je její jednoduchost, široce uplatnitelné používání a obvykle nízká </a:t>
            </a:r>
            <a:r>
              <a:rPr lang="cs-CZ" sz="1600" dirty="0" smtClean="0"/>
              <a:t>nákladnost.</a:t>
            </a:r>
          </a:p>
          <a:p>
            <a:pPr algn="just"/>
            <a:r>
              <a:rPr lang="cs-CZ" sz="1600" dirty="0" err="1" smtClean="0"/>
              <a:t>Benchmarking</a:t>
            </a:r>
            <a:r>
              <a:rPr lang="cs-CZ" sz="1600" dirty="0" smtClean="0"/>
              <a:t> </a:t>
            </a:r>
            <a:r>
              <a:rPr lang="cs-CZ" sz="1600" dirty="0"/>
              <a:t>lze rozdělit do následujících základních typů:</a:t>
            </a:r>
          </a:p>
          <a:p>
            <a:pPr lvl="1" algn="just"/>
            <a:r>
              <a:rPr lang="cs-CZ" sz="1600" b="1" dirty="0"/>
              <a:t>Vnitřní </a:t>
            </a:r>
            <a:r>
              <a:rPr lang="cs-CZ" sz="1600" b="1" dirty="0" err="1"/>
              <a:t>benchmarking</a:t>
            </a:r>
            <a:r>
              <a:rPr lang="cs-CZ" sz="1600" b="1" dirty="0"/>
              <a:t> – </a:t>
            </a:r>
            <a:r>
              <a:rPr lang="cs-CZ" sz="1600" dirty="0"/>
              <a:t>týká se srovnávání různých částí a jejich vlastností (výkonnost, personál, přínos) v rámci jednoho podniku.</a:t>
            </a:r>
          </a:p>
          <a:p>
            <a:pPr lvl="1" algn="just"/>
            <a:r>
              <a:rPr lang="cs-CZ" sz="1600" b="1" dirty="0"/>
              <a:t>Vnější </a:t>
            </a:r>
            <a:r>
              <a:rPr lang="cs-CZ" sz="1600" b="1" dirty="0" err="1"/>
              <a:t>benchmarking</a:t>
            </a:r>
            <a:r>
              <a:rPr lang="cs-CZ" sz="1600" b="1" dirty="0"/>
              <a:t> –</a:t>
            </a:r>
            <a:r>
              <a:rPr lang="cs-CZ" sz="1600" dirty="0"/>
              <a:t> porovnání obdobné činnosti mezi vlastním podnikem a srovnávaným nejlepším podnikem v daném oboru (s konkurentem).</a:t>
            </a:r>
          </a:p>
          <a:p>
            <a:pPr lvl="1" algn="just"/>
            <a:r>
              <a:rPr lang="cs-CZ" sz="1600" b="1" dirty="0"/>
              <a:t>Funkční </a:t>
            </a:r>
            <a:r>
              <a:rPr lang="cs-CZ" sz="1600" b="1" dirty="0" err="1"/>
              <a:t>benchmarking</a:t>
            </a:r>
            <a:r>
              <a:rPr lang="cs-CZ" sz="1600" b="1" dirty="0"/>
              <a:t> –</a:t>
            </a:r>
            <a:r>
              <a:rPr lang="cs-CZ" sz="1600" dirty="0"/>
              <a:t> představuje srovnání stejné činnosti a přístupů mezi vlastním podnikem a cizím podnikem, který působí mimo náš obor.</a:t>
            </a:r>
          </a:p>
          <a:p>
            <a:pPr lvl="0" algn="just"/>
            <a:endParaRPr lang="cs-CZ" sz="1600" dirty="0" smtClean="0"/>
          </a:p>
          <a:p>
            <a:pPr lvl="0"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416824" cy="507703"/>
          </a:xfrm>
        </p:spPr>
        <p:txBody>
          <a:bodyPr/>
          <a:lstStyle/>
          <a:p>
            <a:r>
              <a:rPr lang="cs-CZ" dirty="0" err="1" smtClean="0"/>
              <a:t>Benchmarking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868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23518" y="91556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1600" dirty="0"/>
              <a:t>Identifikuje a stanovuje rozdíl ve výkonnosti našeho podniku a možné nejlepší konkurence.</a:t>
            </a:r>
          </a:p>
          <a:p>
            <a:pPr lvl="0" algn="just"/>
            <a:r>
              <a:rPr lang="cs-CZ" sz="1600" dirty="0"/>
              <a:t>Pomáhá stanovit strategii nebo její inovaci.</a:t>
            </a:r>
          </a:p>
          <a:p>
            <a:pPr lvl="0" algn="just"/>
            <a:r>
              <a:rPr lang="cs-CZ" sz="1600" dirty="0"/>
              <a:t>Udržuje stimulaci podnikového vedení pro neustálé zlepšování.</a:t>
            </a:r>
          </a:p>
          <a:p>
            <a:pPr lvl="0" algn="just"/>
            <a:r>
              <a:rPr lang="cs-CZ" sz="1600" dirty="0"/>
              <a:t>Ověřuje úspěšnost prováděných strategických opatření.</a:t>
            </a:r>
          </a:p>
          <a:p>
            <a:pPr lvl="0" algn="just"/>
            <a:r>
              <a:rPr lang="cs-CZ" sz="1600" dirty="0"/>
              <a:t>Představuje panoramatický pohled na konkurenční počínání se srovnávaným podnikem, který nám poskytuje možnost revolučně pozměnit vlastní aktivity vhodně volenými a potřebnými inovacemi.</a:t>
            </a:r>
          </a:p>
          <a:p>
            <a:pPr lvl="0" algn="just"/>
            <a:r>
              <a:rPr lang="cs-CZ" sz="1600" dirty="0"/>
              <a:t>Je efektivním způsobem jak zaměstnance přimět k hledání nových myšlenek a k nalézání skrytých možností vedoucích k zlepšení výkonnosti.</a:t>
            </a:r>
          </a:p>
          <a:p>
            <a:pPr algn="just"/>
            <a:r>
              <a:rPr lang="cs-CZ" sz="1600" dirty="0"/>
              <a:t>Odhaluje klíčové kompetence, které tvoří vynikající výkonnost podniku jako jeho základní předpoklad úspěch na trhu</a:t>
            </a:r>
            <a:r>
              <a:rPr lang="cs-CZ" sz="1600" dirty="0" smtClean="0"/>
              <a:t>.</a:t>
            </a:r>
            <a:endParaRPr lang="cs-CZ" sz="1600" dirty="0"/>
          </a:p>
          <a:p>
            <a:pPr lvl="0" algn="just"/>
            <a:endParaRPr lang="cs-CZ" sz="1600" dirty="0" smtClean="0"/>
          </a:p>
          <a:p>
            <a:pPr lvl="0"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416824" cy="507703"/>
          </a:xfrm>
        </p:spPr>
        <p:txBody>
          <a:bodyPr/>
          <a:lstStyle/>
          <a:p>
            <a:r>
              <a:rPr lang="cs-CZ" dirty="0" err="1" smtClean="0"/>
              <a:t>Benchmarking</a:t>
            </a:r>
            <a:r>
              <a:rPr lang="cs-CZ" dirty="0" smtClean="0"/>
              <a:t> - výhody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628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1600" dirty="0"/>
              <a:t>Vytvořit nepočetný řídící aparát s využitím jednoduché organizační formy a se snížením počtu řídících stupňů.</a:t>
            </a:r>
          </a:p>
          <a:p>
            <a:pPr lvl="0" algn="just"/>
            <a:r>
              <a:rPr lang="cs-CZ" sz="1600" dirty="0"/>
              <a:t>Důsledně využívat týmové práce v neformálně vedených týmech s výraznou motivací jejich členů pomocí cílových odměn a podporou soutěživosti mezi paralelně pracujícími týmy.</a:t>
            </a:r>
          </a:p>
          <a:p>
            <a:pPr lvl="0" algn="just"/>
            <a:r>
              <a:rPr lang="cs-CZ" sz="1600" dirty="0"/>
              <a:t>Vhodným způsobem využit počítačové podpory a vytvořit odpovídající informační systémy.</a:t>
            </a:r>
          </a:p>
          <a:p>
            <a:pPr lvl="0" algn="just"/>
            <a:r>
              <a:rPr lang="cs-CZ" sz="1600" dirty="0"/>
              <a:t>Zajistit kombinací řízení zaměstnanců „s přitaženou a volnou uzdou“ při podpoře a motivaci pro iniciativní, inovační, kreativní podnikatelské myšlení.</a:t>
            </a:r>
          </a:p>
          <a:p>
            <a:pPr lvl="0" algn="just"/>
            <a:r>
              <a:rPr lang="cs-CZ" sz="1600" dirty="0"/>
              <a:t>Vytvářet podmínky pro otevřenou komunikaci pracovníků bez ohledu na jejich zařazení a tím zajistit redukci hierarchické nadřazenosti.</a:t>
            </a:r>
          </a:p>
          <a:p>
            <a:pPr algn="just"/>
            <a:r>
              <a:rPr lang="cs-CZ" sz="1600" dirty="0"/>
              <a:t>Zvyšovat loajalitu pracovníků odpovídající personální </a:t>
            </a:r>
            <a:r>
              <a:rPr lang="cs-CZ" sz="1600" dirty="0" smtClean="0"/>
              <a:t>politikou.</a:t>
            </a:r>
            <a:endParaRPr lang="cs-CZ" sz="1600" dirty="0"/>
          </a:p>
          <a:p>
            <a:pPr algn="just"/>
            <a:endParaRPr lang="cs-CZ" sz="1600" dirty="0"/>
          </a:p>
          <a:p>
            <a:pPr algn="just"/>
            <a:endParaRPr lang="cs-CZ" sz="1600" dirty="0"/>
          </a:p>
          <a:p>
            <a:pPr algn="just">
              <a:buNone/>
            </a:pPr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480720" cy="507703"/>
          </a:xfrm>
        </p:spPr>
        <p:txBody>
          <a:bodyPr/>
          <a:lstStyle/>
          <a:p>
            <a:r>
              <a:rPr lang="cs-CZ" dirty="0" smtClean="0"/>
              <a:t>Podmínky pro úspěšnou celopodnikovou strategii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792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2942</TotalTime>
  <Words>8509</Words>
  <Application>Microsoft Office PowerPoint</Application>
  <PresentationFormat>Předvádění na obrazovce (16:9)</PresentationFormat>
  <Paragraphs>914</Paragraphs>
  <Slides>87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87</vt:i4>
      </vt:variant>
    </vt:vector>
  </HeadingPairs>
  <TitlesOfParts>
    <vt:vector size="92" baseType="lpstr">
      <vt:lpstr>Arial</vt:lpstr>
      <vt:lpstr>Calibri</vt:lpstr>
      <vt:lpstr>Enriqueta</vt:lpstr>
      <vt:lpstr>Times New Roman</vt:lpstr>
      <vt:lpstr>SLU</vt:lpstr>
      <vt:lpstr>Interní podnikatelské prostředí</vt:lpstr>
      <vt:lpstr>Interní podnikatelské prostředí</vt:lpstr>
      <vt:lpstr>Strategické faktory interního podnikatelského prostředí</vt:lpstr>
      <vt:lpstr>Strategické faktory interního podnikatelského prostředí</vt:lpstr>
      <vt:lpstr>Podniková strategie</vt:lpstr>
      <vt:lpstr>Typologie strategií I</vt:lpstr>
      <vt:lpstr>Typologie strategií II</vt:lpstr>
      <vt:lpstr>Požadavky na úspěšnou celopodnikovou strategii</vt:lpstr>
      <vt:lpstr>Podmínky pro úspěšnou celopodnikovou strategii</vt:lpstr>
      <vt:lpstr>Strategické faktory interního podnikatelského prostředí</vt:lpstr>
      <vt:lpstr>Organizační struktura I</vt:lpstr>
      <vt:lpstr>Organizační struktura II</vt:lpstr>
      <vt:lpstr>Organizační struktura III</vt:lpstr>
      <vt:lpstr>Strategické faktory interního podnikatelského prostředí</vt:lpstr>
      <vt:lpstr>Organizační faktory interního podnikatelského prostředí</vt:lpstr>
      <vt:lpstr>Organizační faktory interního podnikatelského prostředí</vt:lpstr>
      <vt:lpstr>Organizační faktory interního podnikatelského prostředí</vt:lpstr>
      <vt:lpstr>Organizační faktory interního podnikatelského prostředí</vt:lpstr>
      <vt:lpstr>Prvky interního prostředí podniku</vt:lpstr>
      <vt:lpstr>Zdroje podniku</vt:lpstr>
      <vt:lpstr>Organizační faktory interního podnikatelského prostředí</vt:lpstr>
      <vt:lpstr>Organizační faktory interního podnikatelského prostředí</vt:lpstr>
      <vt:lpstr>Management organizace a podniková kultura</vt:lpstr>
      <vt:lpstr>Vymezení pojmu podniková kultura</vt:lpstr>
      <vt:lpstr>Funkce podnikové kultury</vt:lpstr>
      <vt:lpstr>Prvky podnikové kultury</vt:lpstr>
      <vt:lpstr>Interní podnikatelské prostředí</vt:lpstr>
      <vt:lpstr>Metody analýzy interního prostředí</vt:lpstr>
      <vt:lpstr>Analýza hodnototvorného řetězce podle M. Portera</vt:lpstr>
      <vt:lpstr>Hodnototvorný řetězec M. Portera</vt:lpstr>
      <vt:lpstr>Metoda 7S</vt:lpstr>
      <vt:lpstr>Metoda 7S</vt:lpstr>
      <vt:lpstr>Metoda 7S</vt:lpstr>
      <vt:lpstr>Metoda 7S</vt:lpstr>
      <vt:lpstr>Metoda 7S</vt:lpstr>
      <vt:lpstr>Metoda 7S</vt:lpstr>
      <vt:lpstr>Metoda 6M</vt:lpstr>
      <vt:lpstr>Metoda 6M</vt:lpstr>
      <vt:lpstr>Metoda 6M</vt:lpstr>
      <vt:lpstr>Metoda VRIO</vt:lpstr>
      <vt:lpstr>Aplikace metody VRIO</vt:lpstr>
      <vt:lpstr>Model EFQM</vt:lpstr>
      <vt:lpstr>Model EFQM</vt:lpstr>
      <vt:lpstr>Model CAF</vt:lpstr>
      <vt:lpstr>Finanční analýza</vt:lpstr>
      <vt:lpstr>Metody finanční analýzy</vt:lpstr>
      <vt:lpstr>SWOT analýza</vt:lpstr>
      <vt:lpstr>Produktové (portfoliové) analytické metody</vt:lpstr>
      <vt:lpstr>Druckerova klasifikace produktů</vt:lpstr>
      <vt:lpstr>ABC analýza</vt:lpstr>
      <vt:lpstr>ABC analýza</vt:lpstr>
      <vt:lpstr>BCG matice</vt:lpstr>
      <vt:lpstr>BCG matice</vt:lpstr>
      <vt:lpstr>BCG matice – typy produktů</vt:lpstr>
      <vt:lpstr>GE matice (Matice General Electric)</vt:lpstr>
      <vt:lpstr>GE matice (Matice General Electrics)</vt:lpstr>
      <vt:lpstr>GE matice - dimenze</vt:lpstr>
      <vt:lpstr>GE matice – jednotlivá pole</vt:lpstr>
      <vt:lpstr>Strategická analýza syntetického charakteru</vt:lpstr>
      <vt:lpstr>Metody syntetického charakteru</vt:lpstr>
      <vt:lpstr>Konfrontační SWOT analýza (TOWS, WOTS matice) </vt:lpstr>
      <vt:lpstr>Strategické přístupy konfrontační SWOT analýzy</vt:lpstr>
      <vt:lpstr>Problémy spojené s využitím SWOT analýzy</vt:lpstr>
      <vt:lpstr>Matice IFE (Internal Forces Evaluation)</vt:lpstr>
      <vt:lpstr>Příklad matice IFE</vt:lpstr>
      <vt:lpstr>Matice IFE (Internal Forces Evaluation)</vt:lpstr>
      <vt:lpstr>Matice EFE (External Forces Evaluation)</vt:lpstr>
      <vt:lpstr>Příklad matice EFE</vt:lpstr>
      <vt:lpstr>Matice EFE (External Forces Evaluation)</vt:lpstr>
      <vt:lpstr>Matice IE</vt:lpstr>
      <vt:lpstr>Příklad matice IE</vt:lpstr>
      <vt:lpstr>SPACE analýza</vt:lpstr>
      <vt:lpstr>Ukazatelé SPACE analýzy</vt:lpstr>
      <vt:lpstr>Strategické směry SPACE analýzy</vt:lpstr>
      <vt:lpstr>Zobrazení SPACE analýzy</vt:lpstr>
      <vt:lpstr>Matice QSPM (Quantitative Strategic Plannning Matrix </vt:lpstr>
      <vt:lpstr>Matice QSPM - postup</vt:lpstr>
      <vt:lpstr>Příklad matice QSPM</vt:lpstr>
      <vt:lpstr>Dynamická strategická rozvaha</vt:lpstr>
      <vt:lpstr>Dynamická strategická rozvaha – podstata metody</vt:lpstr>
      <vt:lpstr>Dynamická strategická rozvaha - postup</vt:lpstr>
      <vt:lpstr>Zobrazení dynamické strategické rozvahy</vt:lpstr>
      <vt:lpstr>Dynamická strategická rozvaha – využitelné dílčí scénáře</vt:lpstr>
      <vt:lpstr>Dynamická strategická rozvaha – využitelné dílčí scénáře</vt:lpstr>
      <vt:lpstr>Dynamická strategická rozvaha – výhody</vt:lpstr>
      <vt:lpstr>Benchmarking</vt:lpstr>
      <vt:lpstr>Benchmarking - výhody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zap0046</cp:lastModifiedBy>
  <cp:revision>278</cp:revision>
  <dcterms:created xsi:type="dcterms:W3CDTF">2016-07-06T15:42:34Z</dcterms:created>
  <dcterms:modified xsi:type="dcterms:W3CDTF">2021-03-26T08:36:04Z</dcterms:modified>
</cp:coreProperties>
</file>