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256" r:id="rId2"/>
    <p:sldId id="269" r:id="rId3"/>
    <p:sldId id="277" r:id="rId4"/>
    <p:sldId id="286" r:id="rId5"/>
    <p:sldId id="322" r:id="rId6"/>
    <p:sldId id="288" r:id="rId7"/>
    <p:sldId id="289" r:id="rId8"/>
    <p:sldId id="292" r:id="rId9"/>
    <p:sldId id="307" r:id="rId10"/>
    <p:sldId id="306" r:id="rId11"/>
    <p:sldId id="293" r:id="rId12"/>
    <p:sldId id="310" r:id="rId13"/>
    <p:sldId id="296" r:id="rId14"/>
    <p:sldId id="311" r:id="rId15"/>
    <p:sldId id="309" r:id="rId16"/>
    <p:sldId id="297" r:id="rId17"/>
    <p:sldId id="313" r:id="rId18"/>
    <p:sldId id="312" r:id="rId19"/>
    <p:sldId id="294" r:id="rId20"/>
    <p:sldId id="315" r:id="rId21"/>
    <p:sldId id="316" r:id="rId22"/>
    <p:sldId id="317" r:id="rId23"/>
    <p:sldId id="314" r:id="rId24"/>
    <p:sldId id="298" r:id="rId25"/>
    <p:sldId id="295" r:id="rId26"/>
    <p:sldId id="299" r:id="rId27"/>
    <p:sldId id="300" r:id="rId28"/>
    <p:sldId id="318" r:id="rId29"/>
    <p:sldId id="321" r:id="rId30"/>
    <p:sldId id="320" r:id="rId31"/>
    <p:sldId id="259" r:id="rId32"/>
    <p:sldId id="281" r:id="rId33"/>
    <p:sldId id="273" r:id="rId3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90929"/>
  </p:normalViewPr>
  <p:slideViewPr>
    <p:cSldViewPr>
      <p:cViewPr varScale="1">
        <p:scale>
          <a:sx n="99" d="100"/>
          <a:sy n="99" d="100"/>
        </p:scale>
        <p:origin x="2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91D8B-BAFA-456B-AA53-A75059FA8C01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F01B4-509D-416C-B331-76FB1A37CC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1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9FF8A-261A-481B-B670-B4E5480C4703}" type="slidenum">
              <a:rPr lang="cs-CZ"/>
              <a:pPr/>
              <a:t>10</a:t>
            </a:fld>
            <a:endParaRPr lang="cs-CZ" dirty="0">
              <a:latin typeface="Times New Roman CE" charset="-1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507" y="4719140"/>
            <a:ext cx="4979488" cy="4465682"/>
          </a:xfrm>
          <a:solidFill>
            <a:srgbClr val="FFFFFF"/>
          </a:solidFill>
          <a:ln w="12700" cap="flat">
            <a:solidFill>
              <a:srgbClr val="000000"/>
            </a:solidFill>
          </a:ln>
        </p:spPr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102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09120"/>
            <a:ext cx="7772400" cy="15868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Hodnocení pracovníků</a:t>
            </a:r>
            <a:endParaRPr lang="cs-CZ" sz="2400" b="1" i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2643174" y="4714884"/>
            <a:ext cx="6215106" cy="201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>
              <a:defRPr/>
            </a:pPr>
            <a:r>
              <a:rPr lang="cs-CZ" sz="2450" b="1" u="sng" dirty="0">
                <a:solidFill>
                  <a:schemeClr val="bg2"/>
                </a:solidFill>
                <a:latin typeface="Times New Roman" pitchFamily="18" charset="0"/>
              </a:rPr>
              <a:t>důsledky a dosažený vliv výkonu jednotlivce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na 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výsledky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celého týmu, jednotky a v konečném 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důsledku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na funkci celé organizace. Jde o 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jejich vlastní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přínos, jenž je konečnou mírou efektivnosti jejich práce.</a:t>
            </a:r>
            <a:endParaRPr lang="cs-CZ" sz="2450" b="1" dirty="0">
              <a:solidFill>
                <a:schemeClr val="bg2"/>
              </a:solidFill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214282" y="1142985"/>
            <a:ext cx="2071703" cy="857256"/>
          </a:xfrm>
          <a:prstGeom prst="homePlate">
            <a:avLst>
              <a:gd name="adj" fmla="val 60562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cs-CZ" dirty="0">
              <a:latin typeface="Times New Roman" pitchFamily="18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428596" y="1285860"/>
            <a:ext cx="150019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200" dirty="0">
                <a:solidFill>
                  <a:schemeClr val="bg2"/>
                </a:solidFill>
                <a:latin typeface="Times New Roman" pitchFamily="18" charset="0"/>
              </a:rPr>
              <a:t>Vstupy</a:t>
            </a:r>
            <a:endParaRPr lang="cs-CZ" sz="3200" dirty="0">
              <a:solidFill>
                <a:schemeClr val="bg2"/>
              </a:solidFill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14282" y="2428868"/>
            <a:ext cx="2206625" cy="911225"/>
          </a:xfrm>
          <a:prstGeom prst="homePlate">
            <a:avLst>
              <a:gd name="adj" fmla="val 60562"/>
            </a:avLst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14282" y="3714752"/>
            <a:ext cx="2222531" cy="928693"/>
          </a:xfrm>
          <a:prstGeom prst="homePlate">
            <a:avLst>
              <a:gd name="adj" fmla="val 60562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2428860" y="1071546"/>
            <a:ext cx="6500858" cy="847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>
              <a:defRPr/>
            </a:pPr>
            <a:r>
              <a:rPr lang="cs-CZ" sz="2450" b="1" u="sng" dirty="0" smtClean="0">
                <a:solidFill>
                  <a:schemeClr val="bg2"/>
                </a:solidFill>
                <a:latin typeface="Times New Roman" pitchFamily="18" charset="0"/>
              </a:rPr>
              <a:t>Dovednosti</a:t>
            </a:r>
            <a:r>
              <a:rPr lang="cs-CZ" sz="2450" b="1" u="sng" dirty="0">
                <a:solidFill>
                  <a:schemeClr val="bg2"/>
                </a:solidFill>
                <a:latin typeface="Times New Roman" pitchFamily="18" charset="0"/>
              </a:rPr>
              <a:t>, znalosti a zkušenosti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, které 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jednotlivci vkládají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do své práce </a:t>
            </a:r>
            <a:r>
              <a:rPr lang="cs-CZ" sz="2450" dirty="0">
                <a:solidFill>
                  <a:schemeClr val="bg2"/>
                </a:solidFill>
                <a:latin typeface="Times New Roman" pitchFamily="18" charset="0"/>
              </a:rPr>
              <a:t>(jejich atributy)</a:t>
            </a:r>
            <a:endParaRPr lang="cs-CZ" sz="2450" dirty="0">
              <a:solidFill>
                <a:schemeClr val="bg2"/>
              </a:solidFill>
            </a:endParaRPr>
          </a:p>
        </p:txBody>
      </p:sp>
      <p:sp>
        <p:nvSpPr>
          <p:cNvPr id="168970" name="Rectangle 10"/>
          <p:cNvSpPr>
            <a:spLocks noChangeArrowheads="1"/>
          </p:cNvSpPr>
          <p:nvPr/>
        </p:nvSpPr>
        <p:spPr bwMode="auto">
          <a:xfrm>
            <a:off x="500034" y="2571744"/>
            <a:ext cx="176691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200" dirty="0" smtClean="0">
                <a:solidFill>
                  <a:schemeClr val="bg2"/>
                </a:solidFill>
                <a:latin typeface="Times New Roman" pitchFamily="18" charset="0"/>
              </a:rPr>
              <a:t>Procesy</a:t>
            </a:r>
            <a:endParaRPr lang="cs-CZ" sz="3200" dirty="0">
              <a:solidFill>
                <a:schemeClr val="bg2"/>
              </a:solidFill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2500298" y="2357430"/>
            <a:ext cx="6643702" cy="847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50" b="1" dirty="0" smtClean="0">
                <a:solidFill>
                  <a:schemeClr val="bg2"/>
                </a:solidFill>
              </a:rPr>
              <a:t>J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ak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se jednotlivci při výkonu své profese chovají </a:t>
            </a:r>
            <a:r>
              <a:rPr lang="cs-CZ" sz="2450" dirty="0">
                <a:solidFill>
                  <a:schemeClr val="bg2"/>
                </a:solidFill>
                <a:latin typeface="Times New Roman" pitchFamily="18" charset="0"/>
              </a:rPr>
              <a:t>- </a:t>
            </a:r>
            <a:r>
              <a:rPr lang="cs-CZ" sz="2450" u="sng" dirty="0">
                <a:solidFill>
                  <a:schemeClr val="bg2"/>
                </a:solidFill>
                <a:latin typeface="Times New Roman" pitchFamily="18" charset="0"/>
              </a:rPr>
              <a:t>způsoby chování</a:t>
            </a:r>
            <a:r>
              <a:rPr lang="cs-CZ" sz="2450" dirty="0">
                <a:solidFill>
                  <a:schemeClr val="bg2"/>
                </a:solidFill>
                <a:latin typeface="Times New Roman" pitchFamily="18" charset="0"/>
              </a:rPr>
              <a:t> při plnění svých zodpovědností.</a:t>
            </a:r>
            <a:endParaRPr lang="cs-CZ" sz="2450" dirty="0">
              <a:solidFill>
                <a:schemeClr val="bg2"/>
              </a:solidFill>
            </a:endParaRPr>
          </a:p>
        </p:txBody>
      </p:sp>
      <p:sp>
        <p:nvSpPr>
          <p:cNvPr id="168972" name="AutoShape 12"/>
          <p:cNvSpPr>
            <a:spLocks noChangeArrowheads="1"/>
          </p:cNvSpPr>
          <p:nvPr/>
        </p:nvSpPr>
        <p:spPr bwMode="auto">
          <a:xfrm>
            <a:off x="214282" y="5072074"/>
            <a:ext cx="2298731" cy="928694"/>
          </a:xfrm>
          <a:prstGeom prst="homePlate">
            <a:avLst>
              <a:gd name="adj" fmla="val 62654"/>
            </a:avLst>
          </a:prstGeom>
          <a:solidFill>
            <a:srgbClr val="5F5F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cs-CZ" sz="3200" dirty="0">
                <a:solidFill>
                  <a:srgbClr val="FFC000"/>
                </a:solidFill>
                <a:latin typeface="Times New Roman" pitchFamily="18" charset="0"/>
              </a:rPr>
              <a:t>Výsledky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357158" y="3857628"/>
            <a:ext cx="185738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200" dirty="0">
                <a:solidFill>
                  <a:srgbClr val="FFC000"/>
                </a:solidFill>
                <a:latin typeface="Times New Roman" pitchFamily="18" charset="0"/>
              </a:rPr>
              <a:t>Výstupy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168974" name="Rectangle 14"/>
          <p:cNvSpPr>
            <a:spLocks noChangeArrowheads="1"/>
          </p:cNvSpPr>
          <p:nvPr/>
        </p:nvSpPr>
        <p:spPr bwMode="auto">
          <a:xfrm>
            <a:off x="2571736" y="3714752"/>
            <a:ext cx="6357982" cy="86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cs-CZ" sz="2450" b="1" u="sng" dirty="0" smtClean="0">
                <a:solidFill>
                  <a:schemeClr val="bg2"/>
                </a:solidFill>
              </a:rPr>
              <a:t>M</a:t>
            </a:r>
            <a:r>
              <a:rPr lang="cs-CZ" sz="2450" b="1" u="sng" dirty="0" smtClean="0">
                <a:solidFill>
                  <a:schemeClr val="bg2"/>
                </a:solidFill>
                <a:latin typeface="Times New Roman" pitchFamily="18" charset="0"/>
              </a:rPr>
              <a:t>ěřitelné </a:t>
            </a:r>
            <a:r>
              <a:rPr lang="cs-CZ" sz="2450" b="1" u="sng" dirty="0">
                <a:solidFill>
                  <a:schemeClr val="bg2"/>
                </a:solidFill>
                <a:latin typeface="Times New Roman" pitchFamily="18" charset="0"/>
              </a:rPr>
              <a:t>výsledky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 dosahované jednotlivci podle </a:t>
            </a:r>
            <a:r>
              <a:rPr lang="cs-CZ" sz="2450" b="1" dirty="0" smtClean="0">
                <a:solidFill>
                  <a:schemeClr val="bg2"/>
                </a:solidFill>
                <a:latin typeface="Times New Roman" pitchFamily="18" charset="0"/>
              </a:rPr>
              <a:t>úrovně </a:t>
            </a:r>
            <a:r>
              <a:rPr lang="cs-CZ" sz="2450" b="1" dirty="0">
                <a:solidFill>
                  <a:schemeClr val="bg2"/>
                </a:solidFill>
                <a:latin typeface="Times New Roman" pitchFamily="18" charset="0"/>
              </a:rPr>
              <a:t>výkonu při plnění úkolu.</a:t>
            </a:r>
            <a:endParaRPr lang="cs-CZ" sz="2450" b="1" dirty="0">
              <a:solidFill>
                <a:schemeClr val="bg2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d"/>
    <p:sndAc>
      <p:stSnd>
        <p:snd r:embed="rId3" name="K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1472" y="609600"/>
            <a:ext cx="8321703" cy="803176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PRACOVNÍ VÝKON </a:t>
            </a:r>
            <a:r>
              <a:rPr lang="pt-BR" sz="3300" b="1" dirty="0" smtClean="0">
                <a:solidFill>
                  <a:schemeClr val="bg2"/>
                </a:solidFill>
                <a:effectLst/>
                <a:latin typeface="+mn-lt"/>
              </a:rPr>
              <a:t>a jeho </a:t>
            </a: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KRITÉRIA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484784"/>
            <a:ext cx="8391555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Při posuzování výkonu</a:t>
            </a:r>
            <a:r>
              <a:rPr lang="cs-CZ" sz="2800" dirty="0" smtClean="0">
                <a:solidFill>
                  <a:schemeClr val="bg2"/>
                </a:solidFill>
              </a:rPr>
              <a:t> pracovníka je </a:t>
            </a:r>
            <a:r>
              <a:rPr lang="cs-CZ" sz="2800" b="1" dirty="0" smtClean="0">
                <a:solidFill>
                  <a:schemeClr val="bg2"/>
                </a:solidFill>
              </a:rPr>
              <a:t>nezbytné zvážit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přiměřenost kritérií k dané práci</a:t>
            </a:r>
            <a:r>
              <a:rPr lang="cs-CZ" sz="2800" dirty="0" smtClean="0">
                <a:solidFill>
                  <a:schemeClr val="bg2"/>
                </a:solidFill>
              </a:rPr>
              <a:t>, dále jejich spolehlivost, citlivost na náhodné vlivy či rozdílné podmínky práce.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	Mezi </a:t>
            </a:r>
            <a:r>
              <a:rPr lang="cs-CZ" sz="2800" b="1" dirty="0" smtClean="0">
                <a:solidFill>
                  <a:schemeClr val="bg2"/>
                </a:solidFill>
              </a:rPr>
              <a:t>základní kritéria pracovního výkonu </a:t>
            </a:r>
            <a:r>
              <a:rPr lang="cs-CZ" sz="2800" dirty="0" smtClean="0">
                <a:solidFill>
                  <a:schemeClr val="bg2"/>
                </a:solidFill>
              </a:rPr>
              <a:t>patří:  </a:t>
            </a:r>
            <a:r>
              <a:rPr lang="cs-CZ" sz="2800" b="1" u="sng" dirty="0" smtClean="0">
                <a:solidFill>
                  <a:schemeClr val="bg2"/>
                </a:solidFill>
              </a:rPr>
              <a:t>kvalita</a:t>
            </a:r>
            <a:r>
              <a:rPr lang="cs-CZ" sz="2800" b="1" dirty="0" smtClean="0">
                <a:solidFill>
                  <a:schemeClr val="bg2"/>
                </a:solidFill>
              </a:rPr>
              <a:t>, </a:t>
            </a:r>
            <a:r>
              <a:rPr lang="cs-CZ" sz="2800" b="1" u="sng" dirty="0" smtClean="0">
                <a:solidFill>
                  <a:schemeClr val="bg2"/>
                </a:solidFill>
              </a:rPr>
              <a:t>kvantita</a:t>
            </a:r>
            <a:r>
              <a:rPr lang="cs-CZ" sz="2800" b="1" dirty="0" smtClean="0">
                <a:solidFill>
                  <a:schemeClr val="bg2"/>
                </a:solidFill>
              </a:rPr>
              <a:t> a </a:t>
            </a:r>
            <a:r>
              <a:rPr lang="cs-CZ" sz="2800" b="1" u="sng" dirty="0" smtClean="0">
                <a:solidFill>
                  <a:schemeClr val="bg2"/>
                </a:solidFill>
              </a:rPr>
              <a:t>včasnost plnění</a:t>
            </a:r>
            <a:r>
              <a:rPr lang="cs-CZ" sz="2800" b="1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10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Ve vztahu k hodnocení pracovníka rozlišujeme: 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1) Kritéria výsledků práce </a:t>
            </a:r>
            <a:r>
              <a:rPr lang="cs-CZ" sz="2400" u="sng" dirty="0" smtClean="0">
                <a:solidFill>
                  <a:schemeClr val="bg2"/>
                </a:solidFill>
              </a:rPr>
              <a:t>(výkon)</a:t>
            </a:r>
            <a:r>
              <a:rPr lang="cs-CZ" sz="2800" dirty="0" smtClean="0">
                <a:solidFill>
                  <a:schemeClr val="bg2"/>
                </a:solidFill>
              </a:rPr>
              <a:t> = množství vyrobených výrobků, kvalita výrobků, zmetkovitost, množství obsloužených pracovníků, počet reklamací atd.,</a:t>
            </a:r>
            <a:endParaRPr lang="cs-CZ" sz="3000" b="1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609600"/>
            <a:ext cx="8393141" cy="731168"/>
          </a:xfrm>
        </p:spPr>
        <p:txBody>
          <a:bodyPr/>
          <a:lstStyle/>
          <a:p>
            <a:pPr>
              <a:defRPr/>
            </a:pPr>
            <a:r>
              <a:rPr lang="pt-BR" sz="3300" b="1" dirty="0" smtClean="0">
                <a:solidFill>
                  <a:schemeClr val="bg2"/>
                </a:solidFill>
                <a:effectLst/>
                <a:latin typeface="+mn-lt"/>
              </a:rPr>
              <a:t>Pracovní výkon a jeho kritéria</a:t>
            </a:r>
            <a:endParaRPr lang="cs-CZ" sz="33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56792"/>
            <a:ext cx="8463314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Jedná se prioritně o kritéria: </a:t>
            </a:r>
          </a:p>
          <a:p>
            <a:pPr marL="533400" indent="-533400" algn="just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a) </a:t>
            </a:r>
            <a:r>
              <a:rPr lang="cs-CZ" sz="2800" b="1" i="1" dirty="0" smtClean="0">
                <a:solidFill>
                  <a:schemeClr val="bg2"/>
                </a:solidFill>
              </a:rPr>
              <a:t>odborná způsobilost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vyjadřuje, jak je hodnocený pracovník schopen </a:t>
            </a:r>
            <a:r>
              <a:rPr lang="cs-CZ" sz="2800" u="sng" dirty="0" smtClean="0">
                <a:solidFill>
                  <a:schemeClr val="bg2"/>
                </a:solidFill>
              </a:rPr>
              <a:t>aplikovat ve stanovených (zdaných) úkolech</a:t>
            </a:r>
            <a:r>
              <a:rPr lang="cs-CZ" sz="2800" dirty="0" smtClean="0">
                <a:solidFill>
                  <a:schemeClr val="bg2"/>
                </a:solidFill>
              </a:rPr>
              <a:t> nutné odborné teoretické znalosti a z praktických zkušeností nabyté dovednosti a poznatky.</a:t>
            </a:r>
          </a:p>
          <a:p>
            <a:pPr marL="533400" indent="-533400"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b) </a:t>
            </a:r>
            <a:r>
              <a:rPr lang="cs-CZ" sz="2800" b="1" i="1" dirty="0" smtClean="0">
                <a:solidFill>
                  <a:schemeClr val="bg2"/>
                </a:solidFill>
              </a:rPr>
              <a:t>dosahování zadaných cílů a požadovaných výsledků </a:t>
            </a:r>
            <a:r>
              <a:rPr lang="cs-CZ" sz="2800" i="1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např. na objem a kvalitu výroby, míru spokojenosti zákazníků, míru </a:t>
            </a:r>
            <a:r>
              <a:rPr lang="cs-CZ" sz="2800" dirty="0" err="1" smtClean="0">
                <a:solidFill>
                  <a:schemeClr val="bg2"/>
                </a:solidFill>
              </a:rPr>
              <a:t>odpadovosti</a:t>
            </a:r>
            <a:r>
              <a:rPr lang="cs-CZ" sz="2800" dirty="0" smtClean="0">
                <a:solidFill>
                  <a:schemeClr val="bg2"/>
                </a:solidFill>
              </a:rPr>
              <a:t> a zmetkovosti ve výrobě, údržbu a opravy zařízení apod.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None/>
            </a:pPr>
            <a:endParaRPr lang="cs-CZ" sz="3000" b="1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764704"/>
            <a:ext cx="8464579" cy="592594"/>
          </a:xfrm>
        </p:spPr>
        <p:txBody>
          <a:bodyPr/>
          <a:lstStyle/>
          <a:p>
            <a:pPr>
              <a:defRPr/>
            </a:pPr>
            <a:r>
              <a:rPr lang="pt-BR" sz="3300" b="1" dirty="0" smtClean="0">
                <a:solidFill>
                  <a:schemeClr val="bg2"/>
                </a:solidFill>
                <a:effectLst/>
                <a:latin typeface="+mn-lt"/>
                <a:ea typeface="+mj-ea"/>
                <a:cs typeface="+mj-cs"/>
              </a:rPr>
              <a:t>Pracovní výkon a jeho kritéria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85719" y="1556792"/>
            <a:ext cx="8462993" cy="504085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2) </a:t>
            </a:r>
            <a:r>
              <a:rPr lang="cs-CZ" sz="2900" b="1" u="sng" dirty="0" smtClean="0">
                <a:solidFill>
                  <a:schemeClr val="bg2"/>
                </a:solidFill>
              </a:rPr>
              <a:t>Kritéria pracovního chování</a:t>
            </a:r>
            <a:r>
              <a:rPr lang="cs-CZ" sz="2900" b="1" dirty="0" smtClean="0">
                <a:solidFill>
                  <a:schemeClr val="bg2"/>
                </a:solidFill>
              </a:rPr>
              <a:t> =</a:t>
            </a:r>
            <a:r>
              <a:rPr lang="cs-CZ" sz="2900" dirty="0" smtClean="0">
                <a:solidFill>
                  <a:schemeClr val="bg2"/>
                </a:solidFill>
              </a:rPr>
              <a:t> ochota přijímat úkoly a úsilí při jejich plnění, dodržování instrukcí a pravidel. 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Jedná se prioritně o kritéria: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a)</a:t>
            </a:r>
            <a:r>
              <a:rPr lang="cs-CZ" sz="2800" i="1" dirty="0" smtClean="0">
                <a:solidFill>
                  <a:schemeClr val="bg2"/>
                </a:solidFill>
              </a:rPr>
              <a:t>  </a:t>
            </a:r>
            <a:r>
              <a:rPr lang="cs-CZ" sz="2800" b="1" i="1" dirty="0" smtClean="0">
                <a:solidFill>
                  <a:schemeClr val="bg2"/>
                </a:solidFill>
              </a:rPr>
              <a:t>poměr k novým úkolům a situacím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vyjadřuje míra,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 jakou se pracovník zaměřuje na nové úkoly a situace a projevuje v tomto směru vlastní iniciativu,</a:t>
            </a:r>
            <a:endParaRPr lang="cs-CZ" sz="2800" b="1" i="1" dirty="0" smtClean="0">
              <a:solidFill>
                <a:schemeClr val="bg2"/>
              </a:solidFill>
            </a:endParaRPr>
          </a:p>
          <a:p>
            <a:pPr algn="just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b) </a:t>
            </a:r>
            <a:r>
              <a:rPr lang="cs-CZ" sz="2800" b="1" i="1" dirty="0" smtClean="0">
                <a:solidFill>
                  <a:schemeClr val="bg2"/>
                </a:solidFill>
              </a:rPr>
              <a:t>dispoziční schopnosti </a:t>
            </a:r>
            <a:r>
              <a:rPr lang="cs-CZ" sz="2800" i="1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znamená dispoziční schopnost pracovníka mj. plánovat provedení úkolů a racionálně je plnit v pořadí podle priority a důležitosti,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97639" cy="504056"/>
          </a:xfrm>
        </p:spPr>
        <p:txBody>
          <a:bodyPr/>
          <a:lstStyle/>
          <a:p>
            <a:pPr>
              <a:defRPr/>
            </a:pPr>
            <a:r>
              <a:rPr lang="pt-BR" sz="3300" b="1" dirty="0" smtClean="0">
                <a:solidFill>
                  <a:schemeClr val="bg2"/>
                </a:solidFill>
                <a:effectLst/>
                <a:latin typeface="+mn-lt"/>
                <a:ea typeface="+mj-ea"/>
                <a:cs typeface="+mj-cs"/>
              </a:rPr>
              <a:t>Pracovní výkon a jeho kritéria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783"/>
            <a:ext cx="8497888" cy="5112867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c) </a:t>
            </a:r>
            <a:r>
              <a:rPr lang="cs-CZ" sz="2800" b="1" i="1" dirty="0" smtClean="0">
                <a:solidFill>
                  <a:schemeClr val="bg2"/>
                </a:solidFill>
              </a:rPr>
              <a:t>rozhodovací vlastnosti a odpovědnost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udává připravenost a schopnost </a:t>
            </a:r>
            <a:r>
              <a:rPr lang="cs-CZ" sz="2500" dirty="0" smtClean="0">
                <a:solidFill>
                  <a:schemeClr val="bg2"/>
                </a:solidFill>
              </a:rPr>
              <a:t>(v rámci delegované pravomoci)</a:t>
            </a:r>
            <a:r>
              <a:rPr lang="cs-CZ" sz="2800" dirty="0" smtClean="0">
                <a:solidFill>
                  <a:schemeClr val="bg2"/>
                </a:solidFill>
              </a:rPr>
              <a:t> přijímat vyvážená rozhodnutí a nést za ně odpovědnost,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d) </a:t>
            </a:r>
            <a:r>
              <a:rPr lang="cs-CZ" sz="2800" b="1" i="1" dirty="0" smtClean="0">
                <a:solidFill>
                  <a:schemeClr val="bg2"/>
                </a:solidFill>
              </a:rPr>
              <a:t>hospodárné jednání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charakterizuje poměr mezi náklady a výnosy, který je dosahován na základě plnění stanovených úkolů pracovníkem.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15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3) </a:t>
            </a:r>
            <a:r>
              <a:rPr lang="cs-CZ" sz="2900" b="1" u="sng" dirty="0" smtClean="0">
                <a:solidFill>
                  <a:schemeClr val="bg2"/>
                </a:solidFill>
              </a:rPr>
              <a:t>Kritéria sociálního chování</a:t>
            </a:r>
            <a:r>
              <a:rPr lang="cs-CZ" sz="2900" b="1" dirty="0" smtClean="0">
                <a:solidFill>
                  <a:schemeClr val="bg2"/>
                </a:solidFill>
              </a:rPr>
              <a:t> =</a:t>
            </a:r>
            <a:r>
              <a:rPr lang="cs-CZ" sz="2900" dirty="0" smtClean="0">
                <a:solidFill>
                  <a:schemeClr val="bg2"/>
                </a:solidFill>
              </a:rPr>
              <a:t> ochota ke spolupráci, jednání s lidmi, vztah ke spolupracovníkům                  a zákazníkům, chování k nadřízeným a podřízeným, dodavatelům aj.,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7639" cy="720080"/>
          </a:xfrm>
        </p:spPr>
        <p:txBody>
          <a:bodyPr/>
          <a:lstStyle/>
          <a:p>
            <a:pPr>
              <a:defRPr/>
            </a:pPr>
            <a:r>
              <a:rPr lang="pt-BR" sz="3300" b="1" dirty="0" smtClean="0">
                <a:solidFill>
                  <a:schemeClr val="bg2"/>
                </a:solidFill>
                <a:effectLst/>
                <a:latin typeface="+mn-lt"/>
                <a:ea typeface="+mj-ea"/>
                <a:cs typeface="+mj-cs"/>
              </a:rPr>
              <a:t>Pracovní výkon a jeho kritéria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14422"/>
            <a:ext cx="8534431" cy="538322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především o kritéria: </a:t>
            </a:r>
          </a:p>
          <a:p>
            <a:pPr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a)  </a:t>
            </a:r>
            <a:r>
              <a:rPr lang="cs-CZ" sz="2750" b="1" i="1" dirty="0" smtClean="0">
                <a:solidFill>
                  <a:schemeClr val="bg2"/>
                </a:solidFill>
              </a:rPr>
              <a:t>spolupráce</a:t>
            </a:r>
            <a:r>
              <a:rPr lang="cs-CZ" sz="2750" dirty="0" smtClean="0">
                <a:solidFill>
                  <a:schemeClr val="bg2"/>
                </a:solidFill>
              </a:rPr>
              <a:t>,</a:t>
            </a:r>
            <a:endParaRPr lang="cs-CZ" sz="2750" b="1" i="1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i="1" dirty="0" smtClean="0">
                <a:solidFill>
                  <a:schemeClr val="bg2"/>
                </a:solidFill>
              </a:rPr>
              <a:t>b) </a:t>
            </a:r>
            <a:r>
              <a:rPr lang="cs-CZ" sz="2750" b="1" i="1" dirty="0" smtClean="0">
                <a:solidFill>
                  <a:schemeClr val="bg2"/>
                </a:solidFill>
              </a:rPr>
              <a:t>schopnost vedení lidí </a:t>
            </a:r>
            <a:r>
              <a:rPr lang="cs-CZ" sz="2750" i="1" dirty="0" smtClean="0">
                <a:solidFill>
                  <a:schemeClr val="bg2"/>
                </a:solidFill>
              </a:rPr>
              <a:t>– </a:t>
            </a:r>
            <a:r>
              <a:rPr lang="cs-CZ" sz="2750" dirty="0" smtClean="0">
                <a:solidFill>
                  <a:schemeClr val="bg2"/>
                </a:solidFill>
              </a:rPr>
              <a:t>schopnost získat si osobní a odbornou autoritu, vést spolupracovníky svým příkladem a přesvědčováním k plnění vytýčených podnikových cílů,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c) </a:t>
            </a:r>
            <a:r>
              <a:rPr lang="cs-CZ" sz="2750" b="1" i="1" dirty="0" smtClean="0">
                <a:solidFill>
                  <a:schemeClr val="bg2"/>
                </a:solidFill>
              </a:rPr>
              <a:t>pracovní spolehlivost a bezpečnost práce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naplnění tohoto kritéria záleží na tom, jak je hodnocený  pracovně spolehlivý, zda dbá na bezpečnost práce a jak sám aktivně přispívá ke zlepšení platných bezpečnostních pravidel a nařízení.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d) </a:t>
            </a:r>
            <a:r>
              <a:rPr lang="cs-CZ" sz="2750" b="1" i="1" dirty="0" smtClean="0">
                <a:solidFill>
                  <a:schemeClr val="bg2"/>
                </a:solidFill>
              </a:rPr>
              <a:t>vztah ke spolupracovníkům a zákazníkům</a:t>
            </a:r>
            <a:r>
              <a:rPr lang="cs-CZ" sz="2750" i="1" dirty="0" smtClean="0">
                <a:solidFill>
                  <a:schemeClr val="bg2"/>
                </a:solidFill>
              </a:rPr>
              <a:t>, chování </a:t>
            </a:r>
            <a:br>
              <a:rPr lang="cs-CZ" sz="2750" i="1" dirty="0" smtClean="0">
                <a:solidFill>
                  <a:schemeClr val="bg2"/>
                </a:solidFill>
              </a:rPr>
            </a:br>
            <a:r>
              <a:rPr lang="cs-CZ" sz="2750" b="1" i="1" dirty="0" smtClean="0">
                <a:solidFill>
                  <a:schemeClr val="bg2"/>
                </a:solidFill>
              </a:rPr>
              <a:t>k nadřízeným a podřízeným, dodavatelům </a:t>
            </a:r>
            <a:r>
              <a:rPr lang="cs-CZ" sz="2750" i="1" dirty="0" smtClean="0">
                <a:solidFill>
                  <a:schemeClr val="bg2"/>
                </a:solidFill>
              </a:rPr>
              <a:t>aj.,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    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158" y="620688"/>
            <a:ext cx="8536017" cy="736610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PROCES hodnocení pracovníků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556792"/>
            <a:ext cx="8572560" cy="504085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Je povětšinou členěn na 9 fází, které lze rozdělit do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tří časových období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Rozlišujeme: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I. Přípravné období </a:t>
            </a:r>
            <a:r>
              <a:rPr lang="cs-CZ" sz="2500" b="1" u="sng" dirty="0" smtClean="0">
                <a:solidFill>
                  <a:schemeClr val="bg2"/>
                </a:solidFill>
              </a:rPr>
              <a:t>(4 fáze):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 (1) První fáze: </a:t>
            </a:r>
            <a:r>
              <a:rPr lang="cs-CZ" sz="2800" dirty="0" smtClean="0">
                <a:solidFill>
                  <a:schemeClr val="bg2"/>
                </a:solidFill>
              </a:rPr>
              <a:t>Stanovení předmětu hodnocení, zásad, pravidel a postupu, analýza pracovních míst, formulování kritérií výkonu, volba metod hodnocení, informování pracovníků o připravovaném hodnocení,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(2) Druhá fáze: </a:t>
            </a:r>
            <a:r>
              <a:rPr lang="cs-CZ" sz="2800" dirty="0" smtClean="0">
                <a:solidFill>
                  <a:schemeClr val="bg2"/>
                </a:solidFill>
              </a:rPr>
              <a:t>Analýza pracovních míst </a:t>
            </a:r>
            <a:r>
              <a:rPr lang="cs-CZ" sz="2500" dirty="0" smtClean="0">
                <a:solidFill>
                  <a:schemeClr val="bg2"/>
                </a:solidFill>
              </a:rPr>
              <a:t>(APM), </a:t>
            </a:r>
            <a:r>
              <a:rPr lang="cs-CZ" sz="2800" dirty="0" smtClean="0">
                <a:solidFill>
                  <a:schemeClr val="bg2"/>
                </a:solidFill>
              </a:rPr>
              <a:t>popř. revize existujícího popisu a specifikace pracovních míst.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836712"/>
            <a:ext cx="8572560" cy="5760939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(3) Třetí fáze:</a:t>
            </a:r>
            <a:r>
              <a:rPr lang="cs-CZ" sz="2750" dirty="0" smtClean="0">
                <a:solidFill>
                  <a:schemeClr val="bg2"/>
                </a:solidFill>
              </a:rPr>
              <a:t> Formulování kritérií výkonu a jeho hodnocení, jejich výběr, stanovení norem pracovního výkonu, volba metod hodnocení a klasifikace (stupnic) pro rozlišování různé úrovně pracovního výkonu.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(4) Čtvrtá fáze:</a:t>
            </a:r>
            <a:r>
              <a:rPr lang="cs-CZ" sz="2750" dirty="0" smtClean="0"/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Informování pracovníků o připravovaném hodnocení a jeho účelu, zejména o kritériích hodnocení a normách pracovního výkonu, o tom, jaký výkon se od nich očekává.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II. Období získávání informací a podkladů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(5) Zjišťování informací </a:t>
            </a:r>
            <a:r>
              <a:rPr lang="cs-CZ" sz="2750" dirty="0" smtClean="0">
                <a:solidFill>
                  <a:schemeClr val="bg2"/>
                </a:solidFill>
              </a:rPr>
              <a:t>např. pozorováním pracovníků při práci nebo zkoumáním výsledků jejich práce je pro hodnocení pracovníků mimořádně důležitou fází.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(</a:t>
            </a:r>
            <a:r>
              <a:rPr lang="cs-CZ" sz="2750" b="1" dirty="0" smtClean="0">
                <a:solidFill>
                  <a:schemeClr val="bg2"/>
                </a:solidFill>
              </a:rPr>
              <a:t>6) Pořízení dokumentace o pracovním výkonu.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1500" b="1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836712"/>
            <a:ext cx="8643998" cy="576093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III. Období vyhodnocování informací o pracovním</a:t>
            </a:r>
            <a:br>
              <a:rPr lang="cs-CZ" sz="2800" b="1" u="sng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     </a:t>
            </a:r>
            <a:r>
              <a:rPr lang="cs-CZ" sz="2800" b="1" u="sng" dirty="0" smtClean="0">
                <a:solidFill>
                  <a:schemeClr val="bg2"/>
                </a:solidFill>
              </a:rPr>
              <a:t>výkonu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(7) Vyhodnocování pracovních výsledků</a:t>
            </a:r>
            <a:r>
              <a:rPr lang="cs-CZ" sz="2750" dirty="0" smtClean="0">
                <a:solidFill>
                  <a:schemeClr val="bg2"/>
                </a:solidFill>
              </a:rPr>
              <a:t>, pracovního chování, schopností a dalších vlastností pracovníků, které se musí provádět podle standardního postupu.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(8) Rozhovor s hodnoceným pracovníkem o výsledcích hodnocení</a:t>
            </a:r>
            <a:r>
              <a:rPr lang="cs-CZ" sz="2750" dirty="0" smtClean="0">
                <a:solidFill>
                  <a:schemeClr val="bg2"/>
                </a:solidFill>
              </a:rPr>
              <a:t>, o rozhodnutích z hodnocení vyplývajících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a o možných cestách řešení problémů souvisejících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s pracovním výkonem. Tato fáze je rozhodující pro zlepšování pracovního výkonu pracovníka.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(9) Následné pozorování pracovního výkonu pracovníka</a:t>
            </a:r>
            <a:r>
              <a:rPr lang="cs-CZ" sz="2750" dirty="0" smtClean="0">
                <a:solidFill>
                  <a:schemeClr val="bg2"/>
                </a:solidFill>
              </a:rPr>
              <a:t>, poskytování pomoci při zlepšování pracovního výkonu, zkoumání efektivnosti hodnocení.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9647" cy="659159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SUBJEKTY hodnocení pracovníků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40768"/>
            <a:ext cx="8678198" cy="5328591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Zcela kompetentní osobou pro hodnocení pracovníka je jeho </a:t>
            </a:r>
            <a:r>
              <a:rPr lang="cs-CZ" sz="2750" b="1" i="1" dirty="0" smtClean="0">
                <a:solidFill>
                  <a:schemeClr val="bg2"/>
                </a:solidFill>
              </a:rPr>
              <a:t>bezprostřední nadřízený</a:t>
            </a:r>
            <a:r>
              <a:rPr lang="cs-CZ" sz="2750" b="1" dirty="0" smtClean="0">
                <a:solidFill>
                  <a:schemeClr val="bg2"/>
                </a:solidFill>
              </a:rPr>
              <a:t>. </a:t>
            </a:r>
            <a:r>
              <a:rPr lang="cs-CZ" sz="2750" dirty="0" smtClean="0">
                <a:solidFill>
                  <a:schemeClr val="bg2"/>
                </a:solidFill>
              </a:rPr>
              <a:t>Ten také provádí závěrečné vyhodnocování všech podkladů hodnocení,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ať už je realizoval či předložil kdokoliv.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Činí z nich závěry, vede hodnotící rozhovor a navrhuje opatření vyplývající z hodnocení.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Nadřízený bezprostředního nadřízeného</a:t>
            </a:r>
            <a:r>
              <a:rPr lang="cs-CZ" sz="2400" b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(tj. o jeden stupeň vyšší nadřízený) </a:t>
            </a:r>
            <a:r>
              <a:rPr lang="cs-CZ" sz="2750" dirty="0" smtClean="0">
                <a:solidFill>
                  <a:schemeClr val="bg2"/>
                </a:solidFill>
              </a:rPr>
              <a:t>– může figurovat jako ověřovatel a schvalovatel hodnocení bezprostředního nadřízeného. Může hodnocení provádět i sám, zejména tehdy, jestliže hodnocení je východiskem pro povyšování nebo odměňování.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702550" cy="50482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800"/>
            <a:ext cx="8569325" cy="4895824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Role a význam hodnocení pracovníků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Význam a cíle hodnocení pracovníků 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Předmět a kritéria hodnocení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Proces hodnocení pracovníků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Subjekty hodnocení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Metody hodnocení pracovníků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Formy sdělování výsledků hodnocení pracovníkům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  <a:t>Problémy a chyby při hodnocení pracovníků</a:t>
            </a:r>
            <a:br>
              <a:rPr lang="cs-CZ" sz="2800" dirty="0" smtClean="0">
                <a:solidFill>
                  <a:schemeClr val="bg2"/>
                </a:solidFill>
                <a:ea typeface="Times New Roman"/>
                <a:cs typeface="Times New Roman"/>
              </a:rPr>
            </a:br>
            <a:endParaRPr lang="cs-CZ" sz="28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 marL="609600" indent="-609600" algn="just">
              <a:lnSpc>
                <a:spcPct val="80000"/>
              </a:lnSpc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marL="609600" indent="-609600" algn="just">
              <a:lnSpc>
                <a:spcPct val="80000"/>
              </a:lnSpc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764704"/>
            <a:ext cx="8643998" cy="5904655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Hodnocení</a:t>
            </a:r>
            <a:r>
              <a:rPr lang="cs-CZ" sz="2800" dirty="0" smtClean="0">
                <a:solidFill>
                  <a:schemeClr val="bg2"/>
                </a:solidFill>
              </a:rPr>
              <a:t> prováděné </a:t>
            </a:r>
            <a:r>
              <a:rPr lang="cs-CZ" sz="2800" b="1" i="1" dirty="0" smtClean="0">
                <a:solidFill>
                  <a:schemeClr val="bg2"/>
                </a:solidFill>
              </a:rPr>
              <a:t>pracovníkem personálního útvaru.</a:t>
            </a:r>
            <a:r>
              <a:rPr lang="cs-CZ" sz="2800" dirty="0" smtClean="0">
                <a:solidFill>
                  <a:schemeClr val="bg2"/>
                </a:solidFill>
              </a:rPr>
              <a:t> Tento způsob hodnocení se vyskytuje zřídka, např. při maticové organizační struktuře</a:t>
            </a:r>
            <a:r>
              <a:rPr lang="cs-CZ" sz="2400" dirty="0" smtClean="0">
                <a:solidFill>
                  <a:schemeClr val="bg2"/>
                </a:solidFill>
              </a:rPr>
              <a:t> (v </a:t>
            </a:r>
            <a:r>
              <a:rPr lang="cs-CZ" sz="2400" dirty="0" err="1" smtClean="0">
                <a:solidFill>
                  <a:schemeClr val="bg2"/>
                </a:solidFill>
              </a:rPr>
              <a:t>konzultanských</a:t>
            </a:r>
            <a:r>
              <a:rPr lang="cs-CZ" sz="2400" dirty="0" smtClean="0">
                <a:solidFill>
                  <a:schemeClr val="bg2"/>
                </a:solidFill>
              </a:rPr>
              <a:t> nebo právnických firmách).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Hodnocení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i="1" dirty="0" smtClean="0">
                <a:solidFill>
                  <a:schemeClr val="bg2"/>
                </a:solidFill>
              </a:rPr>
              <a:t>nezávislým externím hodnotitelem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(např. psychologem) </a:t>
            </a:r>
            <a:r>
              <a:rPr lang="cs-CZ" sz="2800" dirty="0" smtClean="0">
                <a:solidFill>
                  <a:schemeClr val="bg2"/>
                </a:solidFill>
              </a:rPr>
              <a:t>– je použitelné k hodnocení spíše jen některých aspektů pracovního výkonu nebo pracovního či rozvojového potenciálu pracovníka.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Hodnocení zákazníky </a:t>
            </a:r>
            <a:r>
              <a:rPr lang="cs-CZ" sz="2500" dirty="0" smtClean="0">
                <a:solidFill>
                  <a:schemeClr val="bg2"/>
                </a:solidFill>
              </a:rPr>
              <a:t>(zvnějšku nebo z organizace samé) </a:t>
            </a:r>
            <a:r>
              <a:rPr lang="cs-CZ" sz="2800" dirty="0" smtClean="0">
                <a:solidFill>
                  <a:schemeClr val="bg2"/>
                </a:solidFill>
              </a:rPr>
              <a:t>– se využívá v případech, kdy je daný pracovník bezprostředně v kontaktu se zákazníkem nebo kdy lze snadno identifikovat určitý výrobek nebo službu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 konkrétním pracovníkem. </a:t>
            </a:r>
            <a:endParaRPr lang="cs-CZ" sz="2800" u="sng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764704"/>
            <a:ext cx="8715436" cy="5904655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Hodnocení</a:t>
            </a:r>
            <a:r>
              <a:rPr lang="cs-CZ" sz="2750" dirty="0" smtClean="0">
                <a:solidFill>
                  <a:schemeClr val="bg2"/>
                </a:solidFill>
              </a:rPr>
              <a:t> prováděné </a:t>
            </a:r>
            <a:r>
              <a:rPr lang="cs-CZ" sz="2750" b="1" i="1" dirty="0" smtClean="0">
                <a:solidFill>
                  <a:schemeClr val="bg2"/>
                </a:solidFill>
              </a:rPr>
              <a:t>spolupracovníkem</a:t>
            </a:r>
            <a:r>
              <a:rPr lang="cs-CZ" sz="2750" b="1" dirty="0" smtClean="0">
                <a:solidFill>
                  <a:schemeClr val="bg2"/>
                </a:solidFill>
              </a:rPr>
              <a:t> či </a:t>
            </a:r>
            <a:r>
              <a:rPr lang="cs-CZ" sz="2750" b="1" i="1" dirty="0" smtClean="0">
                <a:solidFill>
                  <a:schemeClr val="bg2"/>
                </a:solidFill>
              </a:rPr>
              <a:t>skupinou spolupracovníků</a:t>
            </a:r>
            <a:r>
              <a:rPr lang="cs-CZ" sz="2750" dirty="0" smtClean="0">
                <a:solidFill>
                  <a:schemeClr val="bg2"/>
                </a:solidFill>
              </a:rPr>
              <a:t> –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bývá přijatelně spolehlivé.  </a:t>
            </a:r>
            <a:r>
              <a:rPr lang="cs-CZ" sz="2750" dirty="0" err="1" smtClean="0">
                <a:solidFill>
                  <a:schemeClr val="bg2"/>
                </a:solidFill>
              </a:rPr>
              <a:t>Spolupra</a:t>
            </a:r>
            <a:r>
              <a:rPr lang="cs-CZ" sz="2750" dirty="0" smtClean="0">
                <a:solidFill>
                  <a:schemeClr val="bg2"/>
                </a:solidFill>
              </a:rPr>
              <a:t>-</a:t>
            </a:r>
            <a:r>
              <a:rPr lang="cs-CZ" sz="2750" dirty="0" err="1" smtClean="0">
                <a:solidFill>
                  <a:schemeClr val="bg2"/>
                </a:solidFill>
              </a:rPr>
              <a:t>covníci</a:t>
            </a:r>
            <a:r>
              <a:rPr lang="cs-CZ" sz="2750" dirty="0" smtClean="0">
                <a:solidFill>
                  <a:schemeClr val="bg2"/>
                </a:solidFill>
              </a:rPr>
              <a:t> znají povahu práce i pracovníka a jeho výkon, jsou však málokdy ochotni se v hodnocení angažovat.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Hodnocení podřízeným pracovníkem </a:t>
            </a:r>
            <a:r>
              <a:rPr lang="cs-CZ" sz="2750" dirty="0" smtClean="0">
                <a:solidFill>
                  <a:schemeClr val="bg2"/>
                </a:solidFill>
              </a:rPr>
              <a:t>– nevyskytuje se až tak často. Vhodné je za situace, kdy podřízení znají povahu práce svého nadřízeného. Spíše se zaměřuje na pracovní chování nadřízeného.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Neustále vzrůstá význam a využívání </a:t>
            </a:r>
            <a:r>
              <a:rPr lang="cs-CZ" sz="2750" b="1" i="1" dirty="0" smtClean="0">
                <a:solidFill>
                  <a:schemeClr val="bg2"/>
                </a:solidFill>
              </a:rPr>
              <a:t>sebehodnocení</a:t>
            </a:r>
            <a:r>
              <a:rPr lang="cs-CZ" sz="2750" i="1" dirty="0" smtClean="0">
                <a:solidFill>
                  <a:schemeClr val="bg2"/>
                </a:solidFill>
              </a:rPr>
              <a:t>.    </a:t>
            </a:r>
            <a:r>
              <a:rPr lang="cs-CZ" sz="2750" dirty="0" smtClean="0">
                <a:solidFill>
                  <a:schemeClr val="bg2"/>
                </a:solidFill>
              </a:rPr>
              <a:t>Jeví se jako vhodná metoda – resp. </a:t>
            </a:r>
            <a:r>
              <a:rPr lang="cs-CZ" sz="2750" u="sng" dirty="0" smtClean="0">
                <a:solidFill>
                  <a:schemeClr val="bg2"/>
                </a:solidFill>
              </a:rPr>
              <a:t>příprava pracovníka na hodnotící rozhovor</a:t>
            </a:r>
            <a:r>
              <a:rPr lang="cs-CZ" sz="2750" dirty="0" smtClean="0">
                <a:solidFill>
                  <a:schemeClr val="bg2"/>
                </a:solidFill>
              </a:rPr>
              <a:t>, popř. jako jeden z několika pohledů, jež je možné navzájem srovnávat. Nejčastěji má formu zprávy o výsledcích práce či vyplnění formuláře.</a:t>
            </a: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857232"/>
            <a:ext cx="8572560" cy="5786478"/>
          </a:xfrm>
        </p:spPr>
        <p:txBody>
          <a:bodyPr/>
          <a:lstStyle/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Týmové hodnocení </a:t>
            </a:r>
            <a:r>
              <a:rPr lang="cs-CZ" sz="2800" dirty="0" smtClean="0">
                <a:solidFill>
                  <a:schemeClr val="bg2"/>
                </a:solidFill>
              </a:rPr>
              <a:t>se využívá k překonání úskalí jednostrannosti a subjektivity hodnocení.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Tým bývá složen z psychologa, z bezprostředně nadřízeného, spolupracovníků, popř. dalších osob.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err="1" smtClean="0">
                <a:solidFill>
                  <a:schemeClr val="bg2"/>
                </a:solidFill>
              </a:rPr>
              <a:t>Assessment</a:t>
            </a:r>
            <a:r>
              <a:rPr lang="cs-CZ" sz="2800" b="1" i="1" dirty="0" smtClean="0">
                <a:solidFill>
                  <a:schemeClr val="bg2"/>
                </a:solidFill>
              </a:rPr>
              <a:t> centre </a:t>
            </a:r>
            <a:r>
              <a:rPr lang="cs-CZ" sz="2800" dirty="0" smtClean="0">
                <a:solidFill>
                  <a:schemeClr val="bg2"/>
                </a:solidFill>
              </a:rPr>
              <a:t>představuje pokus o minimalizaci vlivu lidského faktoru na hodnocení pracovníků. Nelze jej využívat univerzálně. 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 Je vhodným způsobem hodnocení pro potřeby rozmisťování a vzdělávání vedoucích pracovníků.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9647" cy="676259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METODY hodnocení pracovníků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28736"/>
            <a:ext cx="8678198" cy="5240623"/>
          </a:xfrm>
        </p:spPr>
        <p:txBody>
          <a:bodyPr/>
          <a:lstStyle/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Pracovní pozice můžou mít specifické nároky na hodnocení. 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h</a:t>
            </a: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odnotící metody podle </a:t>
            </a:r>
            <a:r>
              <a:rPr lang="cs-CZ" sz="2750" b="1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používaných nástrojů</a:t>
            </a:r>
            <a:endParaRPr lang="cs-CZ" sz="2750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podle toho, </a:t>
            </a:r>
            <a:r>
              <a:rPr lang="cs-CZ" sz="2750" b="1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kdo hodnocení provádí</a:t>
            </a: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	</a:t>
            </a: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podle jejich </a:t>
            </a:r>
            <a:r>
              <a:rPr lang="cs-CZ" sz="2750" b="1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časového průběhu</a:t>
            </a:r>
            <a:endParaRPr lang="cs-CZ" sz="2750" b="1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1500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lnSpc>
                <a:spcPct val="80000"/>
              </a:lnSpc>
              <a:buNone/>
            </a:pPr>
            <a:endParaRPr lang="cs-CZ" sz="500" u="sng" dirty="0" smtClean="0">
              <a:solidFill>
                <a:schemeClr val="bg2"/>
              </a:solidFill>
            </a:endParaRPr>
          </a:p>
          <a:p>
            <a:pPr algn="ctr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Vybrané metody hodnocení pracovníků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Metody orientující se na MINULOST:</a:t>
            </a:r>
            <a:endParaRPr lang="cs-CZ" sz="2750" b="1" i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Hodnotící stupnice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hodnotí se jednotlivé aspekty zvlášť </a:t>
            </a:r>
            <a:r>
              <a:rPr lang="cs-CZ" sz="2500" dirty="0" smtClean="0">
                <a:solidFill>
                  <a:schemeClr val="bg2"/>
                </a:solidFill>
              </a:rPr>
              <a:t>(např. množství práce, kvalita práce, samostatnost, přesnost, ochota  ke spolupráci atd.). </a:t>
            </a:r>
            <a:r>
              <a:rPr lang="cs-CZ" sz="2750" dirty="0" smtClean="0">
                <a:solidFill>
                  <a:schemeClr val="bg2"/>
                </a:solidFill>
              </a:rPr>
              <a:t>Používají se 3 typy posuzovací stupnice – </a:t>
            </a:r>
            <a:r>
              <a:rPr lang="cs-CZ" sz="2750" u="sng" dirty="0" smtClean="0">
                <a:solidFill>
                  <a:schemeClr val="bg2"/>
                </a:solidFill>
              </a:rPr>
              <a:t>číselná, grafická, slovní.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						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836712"/>
            <a:ext cx="8462993" cy="576093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Dotazník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poskytuje hodnotiteli různé hodnotící soudy a přívlastky, které lze použít pro charakterizování pracovního chování zaměstnance.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Výhodami je </a:t>
            </a:r>
            <a:r>
              <a:rPr lang="cs-CZ" sz="2800" u="sng" dirty="0" smtClean="0">
                <a:solidFill>
                  <a:schemeClr val="bg2"/>
                </a:solidFill>
              </a:rPr>
              <a:t>úspornost, nenáročnost, minimální příprava</a:t>
            </a:r>
            <a:r>
              <a:rPr lang="cs-CZ" sz="2800" dirty="0" smtClean="0">
                <a:solidFill>
                  <a:schemeClr val="bg2"/>
                </a:solidFill>
              </a:rPr>
              <a:t>. Nevýhodami pak zkreslení, špatná interpretace, nahrazení pracovních kriterií osobními.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Metoda kritických případů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vyžaduje, aby hodnotící osoba zaznamenávala </a:t>
            </a:r>
            <a:r>
              <a:rPr lang="cs-CZ" sz="2800" u="sng" dirty="0" smtClean="0">
                <a:solidFill>
                  <a:schemeClr val="bg2"/>
                </a:solidFill>
              </a:rPr>
              <a:t>situace výjimečně dobrého nebo špatného chování pracovníka</a:t>
            </a:r>
            <a:r>
              <a:rPr lang="cs-CZ" sz="2800" dirty="0" smtClean="0">
                <a:solidFill>
                  <a:schemeClr val="bg2"/>
                </a:solidFill>
              </a:rPr>
              <a:t>, vztahujícího se k jeho zaměstnání.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Hodnocení na základě plnění norem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používá se nejčastěji </a:t>
            </a:r>
            <a:r>
              <a:rPr lang="cs-CZ" sz="2800" u="sng" dirty="0" smtClean="0">
                <a:solidFill>
                  <a:schemeClr val="bg2"/>
                </a:solidFill>
              </a:rPr>
              <a:t>pro hodnocení výrobních pracovníků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908720"/>
            <a:ext cx="8715436" cy="568893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None/>
            </a:pPr>
            <a:endParaRPr lang="cs-CZ" sz="5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Hodnotitelské zprávy </a:t>
            </a:r>
            <a:r>
              <a:rPr lang="cs-CZ" sz="2500" b="1" i="1" dirty="0" smtClean="0">
                <a:solidFill>
                  <a:schemeClr val="bg2"/>
                </a:solidFill>
              </a:rPr>
              <a:t>(posudek)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hodnotící pracovník popisuje výkon hodnoceného podle předem daného seznamu položek hodnocení.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Metody srovnávacího hodnocení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představují celou skupinu metod, které porovnávají pracovní výkony zaměstnance s výkony jeho kolegů </a:t>
            </a:r>
            <a:r>
              <a:rPr lang="cs-CZ" sz="2500" dirty="0" smtClean="0">
                <a:solidFill>
                  <a:schemeClr val="bg2"/>
                </a:solidFill>
              </a:rPr>
              <a:t>(střídavé porovnávání, párové porovnávání, povinné rozdělení).</a:t>
            </a:r>
          </a:p>
          <a:p>
            <a:pPr algn="just" eaLnBrk="1" hangingPunct="1">
              <a:spcBef>
                <a:spcPts val="12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  <a:endParaRPr lang="cs-CZ" sz="2800" u="sng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857232"/>
            <a:ext cx="8715436" cy="574041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Metody orientující se na BUDOUCNOST</a:t>
            </a:r>
            <a:r>
              <a:rPr lang="cs-CZ" sz="2800" dirty="0" smtClean="0">
                <a:solidFill>
                  <a:schemeClr val="bg2"/>
                </a:solidFill>
              </a:rPr>
              <a:t>: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zaměřují se na budoucí výkon, hodnotí pracovníkovy možnosti nebo stanoví budoucí úkoly.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Sebehodnocení</a:t>
            </a:r>
            <a:r>
              <a:rPr lang="cs-CZ" sz="2800" dirty="0" smtClean="0">
                <a:solidFill>
                  <a:schemeClr val="bg2"/>
                </a:solidFill>
              </a:rPr>
              <a:t> – cílem hodnocení by mělo být úsilí                     o samostatný rozvoj zaměstnance. Když zaměstnanci hodnotí sami sebe dochází méně k obranným reakcím. Naopak je pravděpodobné další sebezdokonalování.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</a:t>
            </a:r>
            <a:r>
              <a:rPr lang="cs-CZ" sz="2800" b="1" i="1" dirty="0" smtClean="0">
                <a:solidFill>
                  <a:schemeClr val="bg2"/>
                </a:solidFill>
              </a:rPr>
              <a:t>ytváření úkolů a srovnání se stanovenými cíli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pracovník spolupracuje s nadřízeným na vytváření jeho úkolů a stanovení cílů, na jejichž naplnění pak po určitou dobu pracuje. Jedinec pak má větší motivaci, protože se účastnili vytváření cílů.</a:t>
            </a:r>
          </a:p>
          <a:p>
            <a:pPr algn="just" eaLnBrk="1" hangingPunct="1">
              <a:spcBef>
                <a:spcPts val="12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857232"/>
            <a:ext cx="8389968" cy="574041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Psychologické hodnocení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skládá se z hloubkových pohovorů, psychologických testů, diskusí s </a:t>
            </a:r>
            <a:r>
              <a:rPr lang="cs-CZ" sz="2800" dirty="0" err="1" smtClean="0">
                <a:solidFill>
                  <a:schemeClr val="bg2"/>
                </a:solidFill>
              </a:rPr>
              <a:t>nadříze</a:t>
            </a:r>
            <a:r>
              <a:rPr lang="cs-CZ" sz="2800" dirty="0" smtClean="0">
                <a:solidFill>
                  <a:schemeClr val="bg2"/>
                </a:solidFill>
              </a:rPr>
              <a:t>-</a:t>
            </a:r>
            <a:r>
              <a:rPr lang="cs-CZ" sz="2800" dirty="0" err="1" smtClean="0">
                <a:solidFill>
                  <a:schemeClr val="bg2"/>
                </a:solidFill>
              </a:rPr>
              <a:t>nými</a:t>
            </a:r>
            <a:r>
              <a:rPr lang="cs-CZ" sz="2800" dirty="0" smtClean="0">
                <a:solidFill>
                  <a:schemeClr val="bg2"/>
                </a:solidFill>
              </a:rPr>
              <a:t> a studiem ostatních hodnocení.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Kvalifikovaní psychologové pak vypracují písemný posudek intelektu zaměstnance, jeho emocionality, motivace a ostatních vlastností, které mohou napovědět o jeho dalších pracovních výkonech.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Hodnotící střediska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metoda se využívá se nejen pro vzdělávání, ale též pro hodnocení pracovního výkonu, schopností a rozvojového potenciálu především manažerů a specialistů.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1224111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FORMY SDĚLOVÁNÍ </a:t>
            </a:r>
            <a:b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výsledků hodnocení pracovníkům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						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1988840"/>
            <a:ext cx="87154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Výsledky hodnocení musí</a:t>
            </a:r>
            <a:r>
              <a:rPr lang="cs-CZ" sz="2750" dirty="0" smtClean="0">
                <a:solidFill>
                  <a:schemeClr val="bg2"/>
                </a:solidFill>
              </a:rPr>
              <a:t> být jednotlivým pracovníků </a:t>
            </a:r>
            <a:r>
              <a:rPr lang="cs-CZ" sz="2750" b="1" dirty="0" smtClean="0">
                <a:solidFill>
                  <a:schemeClr val="bg2"/>
                </a:solidFill>
              </a:rPr>
              <a:t>sděleny</a:t>
            </a:r>
            <a:r>
              <a:rPr lang="cs-CZ" sz="2750" dirty="0" smtClean="0">
                <a:solidFill>
                  <a:schemeClr val="bg2"/>
                </a:solidFill>
              </a:rPr>
              <a:t> a musejí s nimi být projednány.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</a:pPr>
            <a:r>
              <a:rPr lang="cs-CZ" sz="2750" b="1" dirty="0" smtClean="0">
                <a:solidFill>
                  <a:schemeClr val="bg2"/>
                </a:solidFill>
              </a:rPr>
              <a:t>Pracovníci mají právo </a:t>
            </a:r>
            <a:r>
              <a:rPr lang="cs-CZ" sz="2750" dirty="0" smtClean="0">
                <a:solidFill>
                  <a:schemeClr val="bg2"/>
                </a:solidFill>
              </a:rPr>
              <a:t>se k výsledkům hodnocení </a:t>
            </a:r>
            <a:r>
              <a:rPr lang="cs-CZ" sz="2750" b="1" dirty="0" smtClean="0">
                <a:solidFill>
                  <a:schemeClr val="bg2"/>
                </a:solidFill>
              </a:rPr>
              <a:t>vyjádřit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</a:pPr>
            <a:r>
              <a:rPr lang="cs-CZ" sz="2750" dirty="0" smtClean="0">
                <a:solidFill>
                  <a:schemeClr val="bg2"/>
                </a:solidFill>
              </a:rPr>
              <a:t>– Jednou z forem sdělování výsledků je pravidelně realizovaný </a:t>
            </a:r>
            <a:r>
              <a:rPr lang="cs-CZ" sz="2750" b="1" i="1" u="sng" dirty="0" smtClean="0">
                <a:solidFill>
                  <a:schemeClr val="bg2"/>
                </a:solidFill>
              </a:rPr>
              <a:t>hodnotící rozhovor</a:t>
            </a:r>
            <a:r>
              <a:rPr lang="cs-CZ" sz="2750" b="1" i="1" dirty="0" smtClean="0">
                <a:solidFill>
                  <a:schemeClr val="bg2"/>
                </a:solidFill>
              </a:rPr>
              <a:t> (pohovor) s daným zaměstnancem. </a:t>
            </a:r>
            <a:r>
              <a:rPr lang="cs-CZ" sz="2750" dirty="0" smtClean="0">
                <a:solidFill>
                  <a:schemeClr val="bg2"/>
                </a:solidFill>
              </a:rPr>
              <a:t>Zpravidla jej vede s hodnoceným pracovníkem jeho bezprostřední nadřízený, jedná se o </a:t>
            </a:r>
            <a:r>
              <a:rPr lang="cs-CZ" sz="2750" u="sng" dirty="0" smtClean="0">
                <a:solidFill>
                  <a:schemeClr val="bg2"/>
                </a:solidFill>
              </a:rPr>
              <a:t>individuální rozhovor dvou osob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</a:pPr>
            <a:r>
              <a:rPr lang="cs-CZ" sz="2750" dirty="0" smtClean="0">
                <a:solidFill>
                  <a:schemeClr val="bg2"/>
                </a:solidFill>
              </a:rPr>
              <a:t>– Hodnotící rozhovor je oficiální, formální setkání; má předurčenu obsahovou strukturu a pevný časový plán.</a:t>
            </a:r>
            <a:endParaRPr lang="cs-CZ" sz="275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7" grpId="0" build="p" autoUpdateAnimBg="0" advAuto="30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104984" cy="52115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Zásady standardních pracovních vztahů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185321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Organizace má povinnost: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zpracovat písemné pokyny závazné pro hodnotitele</a:t>
            </a:r>
            <a:r>
              <a:rPr lang="cs-CZ" sz="2900" dirty="0" smtClean="0">
                <a:solidFill>
                  <a:schemeClr val="bg2"/>
                </a:solidFill>
              </a:rPr>
              <a:t> a odborně je proškolit.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			       – </a:t>
            </a:r>
            <a:r>
              <a:rPr lang="cs-CZ" sz="2900" u="sng" dirty="0" smtClean="0">
                <a:solidFill>
                  <a:schemeClr val="bg2"/>
                </a:solidFill>
              </a:rPr>
              <a:t>prověřit předmět, obsah kritérií a metod hodnocení</a:t>
            </a:r>
            <a:r>
              <a:rPr lang="cs-CZ" sz="2900" dirty="0" smtClean="0">
                <a:solidFill>
                  <a:schemeClr val="bg2"/>
                </a:solidFill>
              </a:rPr>
              <a:t>, aby byly v souladu             s platnými zákony a mezinárodními ujednáními.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Obsah hodnocení </a:t>
            </a:r>
            <a:r>
              <a:rPr lang="cs-CZ" sz="2900" dirty="0" smtClean="0">
                <a:solidFill>
                  <a:schemeClr val="bg2"/>
                </a:solidFill>
              </a:rPr>
              <a:t>musí být </a:t>
            </a:r>
            <a:r>
              <a:rPr lang="cs-CZ" sz="2900" u="sng" dirty="0" smtClean="0">
                <a:solidFill>
                  <a:schemeClr val="bg2"/>
                </a:solidFill>
              </a:rPr>
              <a:t>založen na pečlivé analýze pracovních míst.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Výsledky hodnocení </a:t>
            </a:r>
            <a:r>
              <a:rPr lang="cs-CZ" sz="2900" u="sng" dirty="0" smtClean="0">
                <a:solidFill>
                  <a:schemeClr val="bg2"/>
                </a:solidFill>
              </a:rPr>
              <a:t>musejí být předloženy hodnoceným k vyjádření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Pracovník má právo </a:t>
            </a:r>
            <a:r>
              <a:rPr lang="cs-CZ" sz="2900" dirty="0" smtClean="0">
                <a:solidFill>
                  <a:schemeClr val="bg2"/>
                </a:solidFill>
              </a:rPr>
              <a:t>domáhat se změny hodnocení prostřednictvím odborů či soudů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						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302942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V hodnocení je víra v možnosti </a:t>
            </a:r>
            <a:r>
              <a:rPr lang="cs-CZ" sz="2700" b="1" dirty="0" smtClean="0">
                <a:solidFill>
                  <a:schemeClr val="bg2"/>
                </a:solidFill>
              </a:rPr>
              <a:t>zlepšení se a rozvoje hodnoceného, ve sladění vzájemných očekávání hodnoceného a nadřízeného. </a:t>
            </a:r>
          </a:p>
          <a:p>
            <a:pPr marL="0"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b="1" dirty="0" smtClean="0">
                <a:solidFill>
                  <a:schemeClr val="bg2"/>
                </a:solidFill>
              </a:rPr>
              <a:t>Dobré hodnocení</a:t>
            </a:r>
            <a:r>
              <a:rPr lang="cs-CZ" sz="2700" dirty="0" smtClean="0">
                <a:solidFill>
                  <a:schemeClr val="bg2"/>
                </a:solidFill>
              </a:rPr>
              <a:t> posiluje jednak </a:t>
            </a:r>
            <a:r>
              <a:rPr lang="cs-CZ" sz="2700" dirty="0" err="1" smtClean="0">
                <a:solidFill>
                  <a:schemeClr val="bg2"/>
                </a:solidFill>
              </a:rPr>
              <a:t>sebeřízení</a:t>
            </a:r>
            <a:r>
              <a:rPr lang="cs-CZ" sz="2700" dirty="0" smtClean="0">
                <a:solidFill>
                  <a:schemeClr val="bg2"/>
                </a:solidFill>
              </a:rPr>
              <a:t> a seberealizaci, jednak dosažení firemních cílů. 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Hodnocení pracovníků se zabývá prioritně </a:t>
            </a:r>
            <a:r>
              <a:rPr lang="cs-CZ" sz="2700" u="sng" dirty="0" smtClean="0">
                <a:solidFill>
                  <a:schemeClr val="bg2"/>
                </a:solidFill>
              </a:rPr>
              <a:t>zjišťováním</a:t>
            </a:r>
            <a:r>
              <a:rPr lang="cs-CZ" sz="270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 – </a:t>
            </a:r>
            <a:r>
              <a:rPr lang="cs-CZ" sz="2700" b="1" dirty="0" smtClean="0">
                <a:solidFill>
                  <a:schemeClr val="bg2"/>
                </a:solidFill>
              </a:rPr>
              <a:t>jak pracovník vykonává svou práci</a:t>
            </a:r>
            <a:r>
              <a:rPr lang="cs-CZ" sz="270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 – </a:t>
            </a:r>
            <a:r>
              <a:rPr lang="cs-CZ" sz="2700" b="1" dirty="0" smtClean="0">
                <a:solidFill>
                  <a:schemeClr val="bg2"/>
                </a:solidFill>
              </a:rPr>
              <a:t>zda a na jaké úrovni </a:t>
            </a:r>
            <a:r>
              <a:rPr lang="cs-CZ" sz="2650" dirty="0" smtClean="0">
                <a:solidFill>
                  <a:schemeClr val="bg2"/>
                </a:solidFill>
              </a:rPr>
              <a:t>pracovník plní úkoly a požadavky stanovené v rámci identity s jeho pracovním místem, 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 – </a:t>
            </a:r>
            <a:r>
              <a:rPr lang="cs-CZ" sz="2700" b="1" dirty="0" smtClean="0">
                <a:solidFill>
                  <a:schemeClr val="bg2"/>
                </a:solidFill>
              </a:rPr>
              <a:t>jaké je jeho pracovní chování a jaké jsou jeho vztahy </a:t>
            </a:r>
            <a:r>
              <a:rPr lang="cs-CZ" sz="2700" dirty="0" smtClean="0">
                <a:solidFill>
                  <a:schemeClr val="bg2"/>
                </a:solidFill>
              </a:rPr>
              <a:t>ke spolupracovníkům, zákazníkům či dalším osobám, s nimiž přichází do kontaktu,</a:t>
            </a:r>
          </a:p>
          <a:p>
            <a:pPr algn="just">
              <a:buNone/>
            </a:pPr>
            <a:endParaRPr lang="cs-CZ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606760" cy="6591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ROLE a VÝZNAM hodnocení pracovník</a:t>
            </a: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ů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40768"/>
            <a:ext cx="8643998" cy="5517232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750" u="sng" dirty="0" smtClean="0">
                <a:solidFill>
                  <a:schemeClr val="bg2"/>
                </a:solidFill>
              </a:rPr>
              <a:t>Ke konstruktivnosti a efektivnosti hodnotícího pohovoru </a:t>
            </a:r>
            <a:r>
              <a:rPr lang="cs-CZ" sz="2750" dirty="0" smtClean="0">
                <a:solidFill>
                  <a:schemeClr val="bg2"/>
                </a:solidFill>
              </a:rPr>
              <a:t>přispěje, pokud bude hodnotitel: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analyzovat výkon a nikoliv osobnost </a:t>
            </a:r>
            <a:r>
              <a:rPr lang="cs-CZ" sz="2750" dirty="0" smtClean="0">
                <a:solidFill>
                  <a:schemeClr val="bg2"/>
                </a:solidFill>
              </a:rPr>
              <a:t>– soustřeďovat se na to, co hodnocený udělal, a nikoliv na to, jaký je to člověk,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hodnotit celé období</a:t>
            </a:r>
            <a:r>
              <a:rPr lang="cs-CZ" sz="2750" dirty="0" smtClean="0">
                <a:solidFill>
                  <a:schemeClr val="bg2"/>
                </a:solidFill>
              </a:rPr>
              <a:t> a nesoustřeďovat se na jednotlivé nebo poslední události,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používat přístup typu „žádné překvapení“ </a:t>
            </a:r>
            <a:r>
              <a:rPr lang="cs-CZ" sz="2750" dirty="0" smtClean="0">
                <a:solidFill>
                  <a:schemeClr val="bg2"/>
                </a:solidFill>
              </a:rPr>
              <a:t>– problémy pracovního výkonu by měly být rozpoznány a řešeny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v době, kdy se objevily,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uznávat a oceňovat úspěch pracovníka, </a:t>
            </a:r>
            <a:r>
              <a:rPr lang="cs-CZ" sz="2750" dirty="0" smtClean="0">
                <a:solidFill>
                  <a:schemeClr val="bg2"/>
                </a:solidFill>
              </a:rPr>
              <a:t>upevňovat a posilovat silné stránky hodnoceného.</a:t>
            </a:r>
            <a:endParaRPr lang="cs-CZ" sz="275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					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TextovéPole 8"/>
          <p:cNvSpPr txBox="1">
            <a:spLocks noChangeArrowheads="1"/>
          </p:cNvSpPr>
          <p:nvPr/>
        </p:nvSpPr>
        <p:spPr bwMode="auto">
          <a:xfrm>
            <a:off x="0" y="620713"/>
            <a:ext cx="9144000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cs-CZ" sz="3000" b="1" dirty="0" smtClean="0">
                <a:solidFill>
                  <a:schemeClr val="bg2"/>
                </a:solidFill>
              </a:rPr>
              <a:t>FORMY SDĚLOVÁNÍ výsledků </a:t>
            </a:r>
            <a:r>
              <a:rPr lang="cs-CZ" sz="3000" dirty="0" smtClean="0">
                <a:solidFill>
                  <a:schemeClr val="bg2"/>
                </a:solidFill>
              </a:rPr>
              <a:t>– </a:t>
            </a:r>
            <a:r>
              <a:rPr lang="cs-CZ" sz="3000" b="1" dirty="0" smtClean="0">
                <a:solidFill>
                  <a:schemeClr val="bg2"/>
                </a:solidFill>
              </a:rPr>
              <a:t>hodnotící pohovor</a:t>
            </a:r>
            <a:endParaRPr lang="cs-CZ" sz="3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64704"/>
            <a:ext cx="8320117" cy="949784"/>
          </a:xfrm>
        </p:spPr>
        <p:txBody>
          <a:bodyPr/>
          <a:lstStyle/>
          <a:p>
            <a:pPr eaLnBrk="1" hangingPunct="1"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Nejčastější  CHYBY při HODNOCENÍ pracovníků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8596" y="1916832"/>
            <a:ext cx="831986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</a:pPr>
            <a:r>
              <a:rPr lang="cs-CZ" sz="2800" dirty="0" smtClean="0">
                <a:solidFill>
                  <a:schemeClr val="bg2"/>
                </a:solidFill>
              </a:rPr>
              <a:t>–  přílišná shovívavost / přísnost hodnotitele,</a:t>
            </a:r>
          </a:p>
          <a:p>
            <a:pPr algn="just" eaLnBrk="1" hangingPunct="1">
              <a:spcBef>
                <a:spcPts val="600"/>
              </a:spcBef>
            </a:pPr>
            <a:r>
              <a:rPr lang="cs-CZ" sz="2800" dirty="0" smtClean="0">
                <a:solidFill>
                  <a:schemeClr val="bg2"/>
                </a:solidFill>
              </a:rPr>
              <a:t>– tendence </a:t>
            </a:r>
            <a:r>
              <a:rPr lang="cs-CZ" sz="2800" u="sng" dirty="0" smtClean="0">
                <a:solidFill>
                  <a:schemeClr val="bg2"/>
                </a:solidFill>
              </a:rPr>
              <a:t>hodnotit</a:t>
            </a:r>
            <a:r>
              <a:rPr lang="cs-CZ" sz="2800" dirty="0" smtClean="0">
                <a:solidFill>
                  <a:schemeClr val="bg2"/>
                </a:solidFill>
              </a:rPr>
              <a:t> pracovníky hodnotami </a:t>
            </a:r>
            <a:r>
              <a:rPr lang="cs-CZ" sz="2800" u="sng" dirty="0" smtClean="0">
                <a:solidFill>
                  <a:schemeClr val="bg2"/>
                </a:solidFill>
              </a:rPr>
              <a:t>ze středu stupnice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600"/>
              </a:spcBef>
            </a:pPr>
            <a:r>
              <a:rPr lang="cs-CZ" sz="2800" dirty="0" smtClean="0">
                <a:solidFill>
                  <a:schemeClr val="bg2"/>
                </a:solidFill>
              </a:rPr>
              <a:t>– nesprávná interpretace a uplatnění kvalitativního a kvantitativního hodnocení,</a:t>
            </a:r>
          </a:p>
          <a:p>
            <a:pPr algn="just" eaLnBrk="1" hangingPunct="1">
              <a:spcBef>
                <a:spcPts val="600"/>
              </a:spcBef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tendence nechat se ovlivnit</a:t>
            </a:r>
            <a:r>
              <a:rPr lang="cs-CZ" sz="2800" dirty="0" smtClean="0">
                <a:solidFill>
                  <a:schemeClr val="bg2"/>
                </a:solidFill>
              </a:rPr>
              <a:t> osobními sympatiemi, antipatiemi, předsudky,</a:t>
            </a:r>
          </a:p>
          <a:p>
            <a:pPr algn="just" eaLnBrk="1" hangingPunct="1">
              <a:spcBef>
                <a:spcPts val="600"/>
              </a:spcBef>
            </a:pPr>
            <a:r>
              <a:rPr lang="cs-CZ" sz="2800" dirty="0" smtClean="0">
                <a:solidFill>
                  <a:schemeClr val="bg2"/>
                </a:solidFill>
              </a:rPr>
              <a:t>– tendence hodnotitele hodnotit podle svých vlastních měřítek (</a:t>
            </a:r>
            <a:r>
              <a:rPr lang="cs-CZ" sz="2800" u="sng" dirty="0" smtClean="0">
                <a:solidFill>
                  <a:schemeClr val="bg2"/>
                </a:solidFill>
              </a:rPr>
              <a:t>subjektivní hledisko hodnocení</a:t>
            </a:r>
            <a:r>
              <a:rPr lang="cs-CZ" sz="2800" dirty="0" smtClean="0">
                <a:solidFill>
                  <a:schemeClr val="bg2"/>
                </a:solidFill>
              </a:rPr>
              <a:t>),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Tzv. „halo efekt“,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 eaLnBrk="0" hangingPunct="0"/>
            <a:endParaRPr lang="cs-CZ" sz="31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7" grpId="0" build="p" autoUpdateAnimBg="0" advAuto="30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785794"/>
            <a:ext cx="8501122" cy="585791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zaujatost</a:t>
            </a:r>
            <a:r>
              <a:rPr lang="cs-CZ" sz="2800" dirty="0" smtClean="0">
                <a:solidFill>
                  <a:schemeClr val="bg2"/>
                </a:solidFill>
              </a:rPr>
              <a:t> k sociálnímu postavení, sociální příslušnosti, příbuzenství, známostem, etnickým či rasovým znakům,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absence</a:t>
            </a:r>
            <a:r>
              <a:rPr lang="cs-CZ" sz="2800" dirty="0" smtClean="0">
                <a:solidFill>
                  <a:schemeClr val="bg2"/>
                </a:solidFill>
              </a:rPr>
              <a:t> důkladného </a:t>
            </a:r>
            <a:r>
              <a:rPr lang="cs-CZ" sz="2800" u="sng" dirty="0" smtClean="0">
                <a:solidFill>
                  <a:schemeClr val="bg2"/>
                </a:solidFill>
              </a:rPr>
              <a:t>propracování a výběru kritérií a metod</a:t>
            </a:r>
            <a:r>
              <a:rPr lang="cs-CZ" sz="2800" dirty="0" smtClean="0">
                <a:solidFill>
                  <a:schemeClr val="bg2"/>
                </a:solidFill>
              </a:rPr>
              <a:t> hodnocení,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u="sng" dirty="0" smtClean="0">
                <a:solidFill>
                  <a:schemeClr val="bg2"/>
                </a:solidFill>
              </a:rPr>
              <a:t>absence vypracování objektivního plánu hodnocení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u="sng" dirty="0" smtClean="0">
                <a:solidFill>
                  <a:schemeClr val="bg2"/>
                </a:solidFill>
              </a:rPr>
              <a:t>neodborné proškolení</a:t>
            </a:r>
            <a:r>
              <a:rPr lang="cs-CZ" sz="2800" dirty="0" smtClean="0">
                <a:solidFill>
                  <a:schemeClr val="bg2"/>
                </a:solidFill>
              </a:rPr>
              <a:t> pracovníků,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opomíjení pečlivého zpracování a přípravy </a:t>
            </a:r>
            <a:r>
              <a:rPr lang="cs-CZ" sz="2800" u="sng" dirty="0" err="1" smtClean="0">
                <a:solidFill>
                  <a:schemeClr val="bg2"/>
                </a:solidFill>
              </a:rPr>
              <a:t>dokumen</a:t>
            </a:r>
            <a:r>
              <a:rPr lang="cs-CZ" sz="2800" u="sng" dirty="0" smtClean="0">
                <a:solidFill>
                  <a:schemeClr val="bg2"/>
                </a:solidFill>
              </a:rPr>
              <a:t>-tace</a:t>
            </a:r>
            <a:r>
              <a:rPr lang="cs-CZ" sz="2800" dirty="0" smtClean="0">
                <a:solidFill>
                  <a:schemeClr val="bg2"/>
                </a:solidFill>
              </a:rPr>
              <a:t> k hodnocení; absence samotného hodnocení a </a:t>
            </a:r>
            <a:r>
              <a:rPr lang="cs-CZ" sz="2800" dirty="0" err="1" smtClean="0">
                <a:solidFill>
                  <a:schemeClr val="bg2"/>
                </a:solidFill>
              </a:rPr>
              <a:t>nerealizace</a:t>
            </a:r>
            <a:r>
              <a:rPr lang="cs-CZ" sz="2800" dirty="0" smtClean="0">
                <a:solidFill>
                  <a:schemeClr val="bg2"/>
                </a:solidFill>
              </a:rPr>
              <a:t> rozhovorů s pracovníky,</a:t>
            </a:r>
          </a:p>
          <a:p>
            <a:pPr algn="just" eaLnBrk="1" hangingPunct="1">
              <a:spcBef>
                <a:spcPts val="10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nízká informovanost</a:t>
            </a:r>
            <a:r>
              <a:rPr lang="cs-CZ" sz="2800" dirty="0" smtClean="0">
                <a:solidFill>
                  <a:schemeClr val="bg2"/>
                </a:solidFill>
              </a:rPr>
              <a:t> (či žádná) pracovníků o smyslu, cílech, kritériích, použitých normách a metodách apod.</a:t>
            </a:r>
          </a:p>
          <a:p>
            <a:pPr algn="just" eaLnBrk="1" hangingPunct="1"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 advAuto="300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340768"/>
            <a:ext cx="5903987" cy="129614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 smtClean="0">
                <a:solidFill>
                  <a:schemeClr val="bg2"/>
                </a:solidFill>
              </a:rPr>
              <a:t>	Děkuji vám za pozornost a přeji příjemný zbytek dne.</a:t>
            </a:r>
            <a:r>
              <a:rPr lang="cs-CZ" sz="3500" dirty="0" smtClean="0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cs-CZ" sz="3500" dirty="0" smtClean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 smtClean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479" y="3068960"/>
            <a:ext cx="3159896" cy="2447603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7" y="609601"/>
            <a:ext cx="8569647" cy="659160"/>
          </a:xfrm>
        </p:spPr>
        <p:txBody>
          <a:bodyPr/>
          <a:lstStyle/>
          <a:p>
            <a:pPr algn="l">
              <a:defRPr/>
            </a:pPr>
            <a:r>
              <a:rPr lang="cs-CZ" sz="2900" dirty="0" smtClean="0">
                <a:solidFill>
                  <a:schemeClr val="bg2"/>
                </a:solidFill>
                <a:effectLst/>
                <a:latin typeface="+mn-lt"/>
              </a:rPr>
              <a:t>Dále se hodnocení pracovníků zabývá: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40768"/>
            <a:ext cx="8606190" cy="525688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sdělováním výsledků zjišťování</a:t>
            </a:r>
            <a:r>
              <a:rPr lang="cs-CZ" sz="2700" dirty="0" smtClean="0">
                <a:solidFill>
                  <a:schemeClr val="bg2"/>
                </a:solidFill>
              </a:rPr>
              <a:t> a </a:t>
            </a:r>
            <a:r>
              <a:rPr lang="cs-CZ" sz="2700" u="sng" dirty="0" smtClean="0">
                <a:solidFill>
                  <a:schemeClr val="bg2"/>
                </a:solidFill>
              </a:rPr>
              <a:t>projednáváním</a:t>
            </a:r>
            <a:r>
              <a:rPr lang="cs-CZ" sz="2700" dirty="0" smtClean="0">
                <a:solidFill>
                  <a:schemeClr val="bg2"/>
                </a:solidFill>
              </a:rPr>
              <a:t> těchto výsledků s konkrétním pracovníkem,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hledáním cest ke zlepšení pracovního výkonu</a:t>
            </a:r>
            <a:r>
              <a:rPr lang="cs-CZ" sz="2700" dirty="0" smtClean="0">
                <a:solidFill>
                  <a:schemeClr val="bg2"/>
                </a:solidFill>
              </a:rPr>
              <a:t> a realizací nápomocných opatření.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10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V případě plnohodnotné a kvalitní implementace systému hodnocení v rámci personálních procesů se jedná o </a:t>
            </a:r>
            <a:r>
              <a:rPr lang="cs-CZ" sz="2700" b="1" u="sng" dirty="0" smtClean="0">
                <a:solidFill>
                  <a:schemeClr val="bg2"/>
                </a:solidFill>
              </a:rPr>
              <a:t>účinný nástroj</a:t>
            </a:r>
            <a:r>
              <a:rPr lang="cs-CZ" sz="2700" b="1" dirty="0" smtClean="0">
                <a:solidFill>
                  <a:schemeClr val="bg2"/>
                </a:solidFill>
              </a:rPr>
              <a:t> kontroly, usměrňování a motivování pracovníků.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Hodnocení pracovníka, resp. </a:t>
            </a:r>
            <a:r>
              <a:rPr lang="cs-CZ" sz="2800" b="1" dirty="0" smtClean="0">
                <a:solidFill>
                  <a:schemeClr val="bg2"/>
                </a:solidFill>
              </a:rPr>
              <a:t>propracovaný systém hodnocení</a:t>
            </a:r>
            <a:r>
              <a:rPr lang="cs-CZ" sz="2800" dirty="0" smtClean="0">
                <a:solidFill>
                  <a:schemeClr val="bg2"/>
                </a:solidFill>
              </a:rPr>
              <a:t> je třeba mít nastaven </a:t>
            </a:r>
            <a:r>
              <a:rPr lang="cs-CZ" sz="2800" b="1" dirty="0" smtClean="0">
                <a:solidFill>
                  <a:schemeClr val="bg2"/>
                </a:solidFill>
              </a:rPr>
              <a:t>v úzké souvislosti a propojenosti se systémem odměňování.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08656"/>
            <a:ext cx="9001156" cy="669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3"/>
          <p:cNvSpPr txBox="1">
            <a:spLocks/>
          </p:cNvSpPr>
          <p:nvPr/>
        </p:nvSpPr>
        <p:spPr bwMode="auto">
          <a:xfrm>
            <a:off x="285720" y="764704"/>
            <a:ext cx="8607455" cy="44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CÍLE hodnocení pracovníků</a:t>
            </a:r>
            <a:endParaRPr kumimoji="0" lang="cs-CZ" sz="3200" b="1" i="0" u="sng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9" y="1484784"/>
            <a:ext cx="839187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50" b="0" i="0" u="sng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rozpoznat stávající úroveň pracovního výkonu 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pracovníka a stanovit, do jaké míry stačí nároky svého místa,</a:t>
            </a:r>
          </a:p>
          <a:p>
            <a:pPr marL="342900" lvl="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rozpoznat </a:t>
            </a:r>
            <a:r>
              <a:rPr kumimoji="0" lang="cs-CZ" sz="2850" b="0" i="0" u="sng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silné a slabé stránky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pracovníka,</a:t>
            </a:r>
          </a:p>
          <a:p>
            <a:pPr marL="342900" lvl="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cs-CZ" sz="2850" b="0" i="0" u="sng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motivovat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pracovníka,</a:t>
            </a:r>
          </a:p>
          <a:p>
            <a:pPr marL="342900" lvl="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50" b="0" i="0" u="sng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rozpoznat potřeby vzdělávání a rozvoje</a:t>
            </a:r>
            <a:r>
              <a:rPr kumimoji="0" lang="cs-CZ" sz="28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daného pracovníka,</a:t>
            </a:r>
          </a:p>
          <a:p>
            <a:pPr marL="34290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  </a:t>
            </a:r>
            <a:r>
              <a:rPr lang="cs-CZ" sz="2850" u="sng" dirty="0" smtClean="0">
                <a:solidFill>
                  <a:schemeClr val="bg2"/>
                </a:solidFill>
              </a:rPr>
              <a:t>umožnit jedinci zlepšit jeho pracovní výkon</a:t>
            </a:r>
            <a:r>
              <a:rPr lang="cs-CZ" sz="2850" dirty="0" smtClean="0">
                <a:solidFill>
                  <a:schemeClr val="bg2"/>
                </a:solidFill>
              </a:rPr>
              <a:t>,</a:t>
            </a:r>
          </a:p>
          <a:p>
            <a:pPr marL="34290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u="sng" dirty="0" smtClean="0">
                <a:solidFill>
                  <a:schemeClr val="bg2"/>
                </a:solidFill>
              </a:rPr>
              <a:t>rozpoznat potenciál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(rezervy a hranice) </a:t>
            </a:r>
            <a:r>
              <a:rPr lang="cs-CZ" sz="2850" dirty="0" smtClean="0">
                <a:solidFill>
                  <a:schemeClr val="bg2"/>
                </a:solidFill>
              </a:rPr>
              <a:t>pracovního výkonu jedince,</a:t>
            </a:r>
          </a:p>
          <a:p>
            <a:pPr marL="34290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endParaRPr lang="cs-CZ" sz="2900" dirty="0" smtClean="0">
              <a:solidFill>
                <a:schemeClr val="bg2"/>
              </a:solidFill>
            </a:endParaRPr>
          </a:p>
          <a:p>
            <a:pPr marL="342900" lvl="0" indent="-342900" algn="just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endParaRPr kumimoji="0" lang="cs-CZ" sz="3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0825" y="764704"/>
            <a:ext cx="8642350" cy="521156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Cíle hodnocení pracovníků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283" y="1628800"/>
            <a:ext cx="8572560" cy="496885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3000" dirty="0" smtClean="0">
                <a:solidFill>
                  <a:schemeClr val="bg2"/>
                </a:solidFill>
              </a:rPr>
              <a:t> </a:t>
            </a:r>
            <a:r>
              <a:rPr lang="cs-CZ" sz="3000" u="sng" dirty="0" smtClean="0">
                <a:solidFill>
                  <a:schemeClr val="bg2"/>
                </a:solidFill>
              </a:rPr>
              <a:t>vytvořit základnu pro odměňování</a:t>
            </a:r>
            <a:r>
              <a:rPr lang="cs-CZ" sz="3000" dirty="0" smtClean="0">
                <a:solidFill>
                  <a:schemeClr val="bg2"/>
                </a:solidFill>
              </a:rPr>
              <a:t> pracovníka podle jeho přispění k dosažení cílů organizace,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3000" dirty="0" smtClean="0">
                <a:solidFill>
                  <a:schemeClr val="bg2"/>
                </a:solidFill>
              </a:rPr>
              <a:t>  </a:t>
            </a:r>
            <a:r>
              <a:rPr lang="cs-CZ" sz="2800" dirty="0" smtClean="0">
                <a:solidFill>
                  <a:schemeClr val="bg2"/>
                </a:solidFill>
              </a:rPr>
              <a:t>vytvořit podklady pro: 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  </a:t>
            </a:r>
            <a:r>
              <a:rPr lang="cs-CZ" sz="2800" u="sng" dirty="0" smtClean="0">
                <a:solidFill>
                  <a:schemeClr val="bg2"/>
                </a:solidFill>
              </a:rPr>
              <a:t>plánování následnictví a kariéry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posuzování efektivnosti vzdělávání</a:t>
            </a:r>
            <a:r>
              <a:rPr lang="cs-CZ" sz="2800" dirty="0" smtClean="0">
                <a:solidFill>
                  <a:schemeClr val="bg2"/>
                </a:solidFill>
              </a:rPr>
              <a:t> a účinnosti 	vzdělávacích programů,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stanovování budoucích pracovních úkolů subjektu.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9647" cy="747698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PŘEDMĚT hodnocení pracovníků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71612"/>
            <a:ext cx="8643998" cy="5026038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U pracovní výkonu</a:t>
            </a:r>
            <a:r>
              <a:rPr lang="cs-CZ" sz="2800" dirty="0" smtClean="0">
                <a:solidFill>
                  <a:schemeClr val="bg2"/>
                </a:solidFill>
              </a:rPr>
              <a:t> se jedná o spojení: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</a:t>
            </a:r>
            <a:r>
              <a:rPr lang="cs-CZ" sz="2800" b="1" i="1" dirty="0" smtClean="0">
                <a:solidFill>
                  <a:schemeClr val="bg2"/>
                </a:solidFill>
              </a:rPr>
              <a:t>úsilí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(odraz motivace a týká se množství energie vynaložené pracovníkem při plnění úkolu), 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i="1" dirty="0" smtClean="0">
                <a:solidFill>
                  <a:schemeClr val="bg2"/>
                </a:solidFill>
              </a:rPr>
              <a:t>		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r>
              <a:rPr lang="cs-CZ" sz="2800" b="1" i="1" dirty="0" smtClean="0">
                <a:solidFill>
                  <a:schemeClr val="bg2"/>
                </a:solidFill>
              </a:rPr>
              <a:t>schopností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(jsou osobní charakteristiky pracovníka používané při vykonávání práce a potřebné k úspěšnému vykonávání této práce) 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</a:t>
            </a:r>
            <a:r>
              <a:rPr lang="cs-CZ" sz="2800" b="1" i="1" dirty="0" smtClean="0">
                <a:solidFill>
                  <a:schemeClr val="bg2"/>
                </a:solidFill>
              </a:rPr>
              <a:t>vnímání role či úkolů</a:t>
            </a:r>
            <a:r>
              <a:rPr lang="cs-CZ" sz="2450" i="1" dirty="0" smtClean="0">
                <a:solidFill>
                  <a:schemeClr val="bg2"/>
                </a:solidFill>
              </a:rPr>
              <a:t> (</a:t>
            </a:r>
            <a:r>
              <a:rPr lang="cs-CZ" sz="2450" dirty="0" smtClean="0">
                <a:solidFill>
                  <a:schemeClr val="bg2"/>
                </a:solidFill>
              </a:rPr>
              <a:t>míra pochopení role či úkolu).</a:t>
            </a:r>
          </a:p>
          <a:p>
            <a:pPr marL="0" indent="0"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Pracovní výkon je vyjádřen </a:t>
            </a:r>
            <a:r>
              <a:rPr lang="cs-CZ" sz="2800" u="sng" dirty="0" smtClean="0">
                <a:solidFill>
                  <a:schemeClr val="bg2"/>
                </a:solidFill>
              </a:rPr>
              <a:t>odbornou způsobilostí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dosahováním zadaných cílů</a:t>
            </a:r>
            <a:r>
              <a:rPr lang="cs-CZ" sz="2800" dirty="0" smtClean="0">
                <a:solidFill>
                  <a:schemeClr val="bg2"/>
                </a:solidFill>
              </a:rPr>
              <a:t> a </a:t>
            </a:r>
            <a:r>
              <a:rPr lang="cs-CZ" sz="2800" u="sng" dirty="0" smtClean="0">
                <a:solidFill>
                  <a:schemeClr val="bg2"/>
                </a:solidFill>
              </a:rPr>
              <a:t>požadovaných výsledků pracovníka.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400" i="1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9647" cy="803176"/>
          </a:xfrm>
        </p:spPr>
        <p:txBody>
          <a:bodyPr/>
          <a:lstStyle/>
          <a:p>
            <a:pPr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Předmětem hodnocení pracovníků je dále…</a:t>
            </a:r>
            <a:endParaRPr lang="cs-CZ" sz="3300" b="1" u="sng" dirty="0" smtClean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56792"/>
            <a:ext cx="8643998" cy="504085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u="sng" dirty="0" smtClean="0">
                <a:solidFill>
                  <a:schemeClr val="bg2"/>
                </a:solidFill>
              </a:rPr>
              <a:t>pracovní chování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dirty="0" smtClean="0">
                <a:solidFill>
                  <a:schemeClr val="bg2"/>
                </a:solidFill>
              </a:rPr>
              <a:t>– je vyjádřeno poměrem k novým výkonům a situacím </a:t>
            </a:r>
            <a:r>
              <a:rPr lang="cs-CZ" sz="2500" dirty="0" smtClean="0">
                <a:solidFill>
                  <a:schemeClr val="bg2"/>
                </a:solidFill>
              </a:rPr>
              <a:t>(jakou mírou se na nové úkoly pracovník zaměřuje), </a:t>
            </a:r>
            <a:r>
              <a:rPr lang="cs-CZ" sz="2900" dirty="0" smtClean="0">
                <a:solidFill>
                  <a:schemeClr val="bg2"/>
                </a:solidFill>
              </a:rPr>
              <a:t>dispozičními schopnostmi, rozhodovacími vlastnostmi a odpovědností, hospodár-ným </a:t>
            </a:r>
            <a:r>
              <a:rPr lang="cs-CZ" sz="2500" dirty="0" smtClean="0">
                <a:solidFill>
                  <a:schemeClr val="bg2"/>
                </a:solidFill>
              </a:rPr>
              <a:t>jednáním (poměr mezi náklady a výnosy),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u="sng" dirty="0" smtClean="0">
                <a:solidFill>
                  <a:schemeClr val="bg2"/>
                </a:solidFill>
              </a:rPr>
              <a:t>sociální chování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je vyjádřeno spoluprácí, schopností vedení lidí, pracovní spolehlivostí a bezpečností práce,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400" i="1" dirty="0" smtClean="0">
              <a:solidFill>
                <a:schemeClr val="bg2"/>
              </a:solidFill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cs-CZ" sz="2800" b="1" dirty="0" smtClean="0">
                <a:solidFill>
                  <a:schemeClr val="bg2"/>
                </a:solidFill>
                <a:latin typeface="Times New Roman" pitchFamily="18" charset="0"/>
              </a:rPr>
              <a:t>…přičemž můžeme konstatovat, 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cs-CZ" sz="2800" b="1" dirty="0" smtClean="0">
                <a:solidFill>
                  <a:schemeClr val="bg2"/>
                </a:solidFill>
                <a:latin typeface="Times New Roman" pitchFamily="18" charset="0"/>
              </a:rPr>
              <a:t>že oblasti hodnocení jsou vymezeny: 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400" i="1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None/>
            </a:pPr>
            <a:endParaRPr lang="cs-CZ" sz="3000" dirty="0" smtClean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2353</TotalTime>
  <Words>1564</Words>
  <Application>Microsoft Office PowerPoint</Application>
  <PresentationFormat>Předvádění na obrazovce (4:3)</PresentationFormat>
  <Paragraphs>224</Paragraphs>
  <Slides>33</Slides>
  <Notes>1</Notes>
  <HiddenSlides>4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Times New Roman CE</vt:lpstr>
      <vt:lpstr>Wingdings</vt:lpstr>
      <vt:lpstr>Vzletný</vt:lpstr>
      <vt:lpstr>Prezentace aplikace PowerPoint</vt:lpstr>
      <vt:lpstr>Tematické zaměření dnešní přednášky</vt:lpstr>
      <vt:lpstr>ROLE a VÝZNAM hodnocení pracovníků</vt:lpstr>
      <vt:lpstr>Dále se hodnocení pracovníků zabývá:</vt:lpstr>
      <vt:lpstr>Prezentace aplikace PowerPoint</vt:lpstr>
      <vt:lpstr>Prezentace aplikace PowerPoint</vt:lpstr>
      <vt:lpstr>Cíle hodnocení pracovníků</vt:lpstr>
      <vt:lpstr>PŘEDMĚT hodnocení pracovníků</vt:lpstr>
      <vt:lpstr>Předmětem hodnocení pracovníků je dále…</vt:lpstr>
      <vt:lpstr>Prezentace aplikace PowerPoint</vt:lpstr>
      <vt:lpstr>PRACOVNÍ VÝKON a jeho KRITÉRIA</vt:lpstr>
      <vt:lpstr>Pracovní výkon a jeho kritéria</vt:lpstr>
      <vt:lpstr>Pracovní výkon a jeho kritéria</vt:lpstr>
      <vt:lpstr>Pracovní výkon a jeho kritéria</vt:lpstr>
      <vt:lpstr>Pracovní výkon a jeho kritéria</vt:lpstr>
      <vt:lpstr>PROCES hodnocení pracovníků</vt:lpstr>
      <vt:lpstr>Prezentace aplikace PowerPoint</vt:lpstr>
      <vt:lpstr>Prezentace aplikace PowerPoint</vt:lpstr>
      <vt:lpstr>SUBJEKTY hodnocení pracovníků</vt:lpstr>
      <vt:lpstr>Prezentace aplikace PowerPoint</vt:lpstr>
      <vt:lpstr>Prezentace aplikace PowerPoint</vt:lpstr>
      <vt:lpstr>Prezentace aplikace PowerPoint</vt:lpstr>
      <vt:lpstr>METODY hodnocení pracovníků</vt:lpstr>
      <vt:lpstr>Prezentace aplikace PowerPoint</vt:lpstr>
      <vt:lpstr>Prezentace aplikace PowerPoint</vt:lpstr>
      <vt:lpstr>Prezentace aplikace PowerPoint</vt:lpstr>
      <vt:lpstr>Prezentace aplikace PowerPoint</vt:lpstr>
      <vt:lpstr>FORMY SDĚLOVÁNÍ  výsledků hodnocení pracovníkům</vt:lpstr>
      <vt:lpstr>Zásady standardních pracovních vztahů</vt:lpstr>
      <vt:lpstr>Prezentace aplikace PowerPoint</vt:lpstr>
      <vt:lpstr>Nejčastější  CHYBY při HODNOCENÍ pracovníků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120</cp:revision>
  <cp:lastPrinted>1601-01-01T00:00:00Z</cp:lastPrinted>
  <dcterms:created xsi:type="dcterms:W3CDTF">2005-09-23T13:42:26Z</dcterms:created>
  <dcterms:modified xsi:type="dcterms:W3CDTF">2017-10-04T10:19:28Z</dcterms:modified>
</cp:coreProperties>
</file>