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sldIdLst>
    <p:sldId id="256" r:id="rId2"/>
    <p:sldId id="269" r:id="rId3"/>
    <p:sldId id="277" r:id="rId4"/>
    <p:sldId id="359" r:id="rId5"/>
    <p:sldId id="361" r:id="rId6"/>
    <p:sldId id="329" r:id="rId7"/>
    <p:sldId id="341" r:id="rId8"/>
    <p:sldId id="328" r:id="rId9"/>
    <p:sldId id="333" r:id="rId10"/>
    <p:sldId id="360" r:id="rId11"/>
    <p:sldId id="362" r:id="rId12"/>
    <p:sldId id="334" r:id="rId13"/>
    <p:sldId id="335" r:id="rId14"/>
    <p:sldId id="336" r:id="rId15"/>
    <p:sldId id="332" r:id="rId16"/>
    <p:sldId id="363" r:id="rId17"/>
    <p:sldId id="338" r:id="rId18"/>
    <p:sldId id="364" r:id="rId19"/>
    <p:sldId id="365" r:id="rId20"/>
    <p:sldId id="366" r:id="rId21"/>
    <p:sldId id="368" r:id="rId22"/>
    <p:sldId id="369" r:id="rId23"/>
    <p:sldId id="370" r:id="rId24"/>
    <p:sldId id="371" r:id="rId25"/>
    <p:sldId id="372" r:id="rId26"/>
    <p:sldId id="374" r:id="rId27"/>
    <p:sldId id="376" r:id="rId28"/>
    <p:sldId id="377" r:id="rId29"/>
    <p:sldId id="375" r:id="rId30"/>
    <p:sldId id="367" r:id="rId31"/>
    <p:sldId id="273" r:id="rId3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1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29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Podnikové vzdělávání pracovníků </a:t>
            </a:r>
            <a:br>
              <a:rPr lang="cs-CZ" sz="3500" b="1" dirty="0" smtClean="0">
                <a:solidFill>
                  <a:schemeClr val="bg2"/>
                </a:solidFill>
              </a:rPr>
            </a:br>
            <a:r>
              <a:rPr lang="cs-CZ" sz="3500" b="1" dirty="0" smtClean="0">
                <a:solidFill>
                  <a:schemeClr val="bg2"/>
                </a:solidFill>
              </a:rPr>
              <a:t>a rozvoj manažerů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30620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715436" cy="4929222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Rozbor vzdělávacích potřeb by měl probíhat s ohledem na charakter délky období – </a:t>
            </a:r>
            <a:r>
              <a:rPr lang="cs-CZ" sz="2700" u="sng" dirty="0" smtClean="0">
                <a:solidFill>
                  <a:schemeClr val="bg2"/>
                </a:solidFill>
              </a:rPr>
              <a:t>dlouhodobé</a:t>
            </a:r>
            <a:r>
              <a:rPr lang="cs-CZ" sz="2700" dirty="0" smtClean="0">
                <a:solidFill>
                  <a:schemeClr val="bg2"/>
                </a:solidFill>
              </a:rPr>
              <a:t> a </a:t>
            </a:r>
            <a:r>
              <a:rPr lang="cs-CZ" sz="2700" u="sng" dirty="0" smtClean="0">
                <a:solidFill>
                  <a:schemeClr val="bg2"/>
                </a:solidFill>
              </a:rPr>
              <a:t>krátkodobé</a:t>
            </a:r>
            <a:r>
              <a:rPr lang="cs-CZ" sz="2700" dirty="0" smtClean="0">
                <a:solidFill>
                  <a:schemeClr val="bg2"/>
                </a:solidFill>
              </a:rPr>
              <a:t> určení:</a:t>
            </a:r>
          </a:p>
          <a:p>
            <a:pPr algn="ctr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Rozbor vzdělávacích potřeb a jejich potřeby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z DLOUHODOBÉHO</a:t>
            </a:r>
            <a:r>
              <a:rPr lang="cs-CZ" sz="2800" b="1" dirty="0" smtClean="0">
                <a:solidFill>
                  <a:schemeClr val="bg2"/>
                </a:solidFill>
              </a:rPr>
              <a:t>  hlediska: 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se zaměřuje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b="1" dirty="0" smtClean="0">
                <a:solidFill>
                  <a:schemeClr val="bg2"/>
                </a:solidFill>
              </a:rPr>
              <a:t>na budoucí či očekávané kvalifikační požadavky</a:t>
            </a:r>
            <a:r>
              <a:rPr lang="cs-CZ" sz="2700" dirty="0" smtClean="0">
                <a:solidFill>
                  <a:schemeClr val="bg2"/>
                </a:solidFill>
              </a:rPr>
              <a:t> jednotlivých kategorií zaměstnanců nezbytné k uchování nebo zvýšení podnikové konkurence-schopnosti;</a:t>
            </a: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stanovení dlouhodobých vzdělávacích potřeb organizace </a:t>
            </a:r>
            <a:r>
              <a:rPr lang="cs-CZ" sz="2700" u="sng" dirty="0" smtClean="0">
                <a:solidFill>
                  <a:schemeClr val="bg2"/>
                </a:solidFill>
              </a:rPr>
              <a:t>se opírá</a:t>
            </a:r>
            <a:r>
              <a:rPr lang="cs-CZ" sz="2700" b="1" dirty="0" smtClean="0">
                <a:solidFill>
                  <a:schemeClr val="bg2"/>
                </a:solidFill>
              </a:rPr>
              <a:t> o analýzu vnějších faktorů ovlivňujících vývoj podniku a o změny jeho strategie</a:t>
            </a:r>
            <a:r>
              <a:rPr lang="cs-CZ" sz="2700" dirty="0" smtClean="0">
                <a:solidFill>
                  <a:schemeClr val="bg2"/>
                </a:solidFill>
              </a:rPr>
              <a:t>;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857256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rgbClr val="000000"/>
                </a:solidFill>
                <a:effectLst/>
                <a:latin typeface="Times New Roman"/>
              </a:rPr>
              <a:t>IDENTIFIKACE POTŘEBY a PLÁNOVÁNÍ podnikového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857364"/>
            <a:ext cx="8606760" cy="4786346"/>
          </a:xfrm>
        </p:spPr>
        <p:txBody>
          <a:bodyPr/>
          <a:lstStyle/>
          <a:p>
            <a:pPr algn="just">
              <a:buNone/>
            </a:pPr>
            <a:r>
              <a:rPr lang="cs-CZ" sz="2700" u="sng" dirty="0" smtClean="0">
                <a:solidFill>
                  <a:schemeClr val="bg2"/>
                </a:solidFill>
              </a:rPr>
              <a:t>Vychází z</a:t>
            </a:r>
            <a:r>
              <a:rPr lang="cs-CZ" sz="27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900"/>
              </a:spcBef>
              <a:buNone/>
              <a:tabLst>
                <a:tab pos="71120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 		– </a:t>
            </a:r>
            <a:r>
              <a:rPr lang="cs-CZ" sz="2700" b="1" dirty="0" smtClean="0">
                <a:solidFill>
                  <a:schemeClr val="bg2"/>
                </a:solidFill>
              </a:rPr>
              <a:t> technologických a tržních změn měnících náplň 	      		  pracovních míst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900"/>
              </a:spcBef>
              <a:buNone/>
              <a:tabLst>
                <a:tab pos="71120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	–  dlouhodobějších </a:t>
            </a:r>
            <a:r>
              <a:rPr lang="cs-CZ" sz="2700" b="1" dirty="0" smtClean="0">
                <a:solidFill>
                  <a:schemeClr val="bg2"/>
                </a:solidFill>
              </a:rPr>
              <a:t>plánů prodeje, výroby a investic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900"/>
              </a:spcBef>
              <a:buNone/>
              <a:tabLst>
                <a:tab pos="987425" algn="l"/>
                <a:tab pos="1074738" algn="l"/>
                <a:tab pos="1160463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    –  </a:t>
            </a:r>
            <a:r>
              <a:rPr lang="cs-CZ" sz="2700" b="1" dirty="0" smtClean="0">
                <a:solidFill>
                  <a:schemeClr val="bg2"/>
                </a:solidFill>
              </a:rPr>
              <a:t>racionalizace, produktové diverzifikace, 		   	organizačních změn</a:t>
            </a:r>
            <a:r>
              <a:rPr lang="cs-CZ" sz="2700" dirty="0" smtClean="0">
                <a:solidFill>
                  <a:schemeClr val="bg2"/>
                </a:solidFill>
              </a:rPr>
              <a:t> apod. dopadajících na 	kvalifikační požadavky jednotlivých pracovních míst. </a:t>
            </a:r>
          </a:p>
          <a:p>
            <a:pPr algn="just">
              <a:spcBef>
                <a:spcPts val="900"/>
              </a:spcBef>
              <a:buNone/>
              <a:tabLst>
                <a:tab pos="987425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	   – </a:t>
            </a:r>
            <a:r>
              <a:rPr lang="cs-CZ" sz="2700" b="1" dirty="0" smtClean="0">
                <a:solidFill>
                  <a:schemeClr val="bg2"/>
                </a:solidFill>
              </a:rPr>
              <a:t>výsledkem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u="sng" dirty="0" smtClean="0">
                <a:solidFill>
                  <a:schemeClr val="bg2"/>
                </a:solidFill>
              </a:rPr>
              <a:t>dlouhodobých</a:t>
            </a:r>
            <a:r>
              <a:rPr lang="cs-CZ" sz="2700" dirty="0" smtClean="0">
                <a:solidFill>
                  <a:schemeClr val="bg2"/>
                </a:solidFill>
              </a:rPr>
              <a:t> vzdělávacích potřeb by 	měly být </a:t>
            </a:r>
            <a:r>
              <a:rPr lang="cs-CZ" sz="2700" b="1" dirty="0" smtClean="0">
                <a:solidFill>
                  <a:schemeClr val="bg2"/>
                </a:solidFill>
              </a:rPr>
              <a:t>rozvojové požadavky jednotlivých 	</a:t>
            </a:r>
            <a:r>
              <a:rPr lang="cs-CZ" sz="2700" b="1" u="sng" dirty="0" smtClean="0">
                <a:solidFill>
                  <a:schemeClr val="bg2"/>
                </a:solidFill>
              </a:rPr>
              <a:t>pracovních míst</a:t>
            </a:r>
            <a:r>
              <a:rPr lang="cs-CZ" sz="2700" dirty="0" smtClean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836712"/>
            <a:ext cx="8606760" cy="864096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rgbClr val="000000"/>
                </a:solidFill>
                <a:effectLst/>
                <a:latin typeface="Times New Roman"/>
              </a:rPr>
              <a:t>IDENTIFIKACE POTŘEBY a PLÁNOVÁNÍ podnikového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571480"/>
            <a:ext cx="8715436" cy="6072230"/>
          </a:xfrm>
        </p:spPr>
        <p:txBody>
          <a:bodyPr/>
          <a:lstStyle/>
          <a:p>
            <a:pPr algn="ctr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Rozbor vzdělávacích potřeb a jejich potřeby </a:t>
            </a:r>
            <a:br>
              <a:rPr lang="cs-CZ" sz="2800" b="1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z KRÁTKODOBÉHO hlediska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Krátkodobá analýza vzdělávacích potřeb: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se věnuje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aktuálním nedostatkům ve schopnostech jednotlivých zaměstnanců</a:t>
            </a:r>
            <a:r>
              <a:rPr lang="cs-CZ" sz="2800" dirty="0" smtClean="0">
                <a:solidFill>
                  <a:schemeClr val="bg2"/>
                </a:solidFill>
              </a:rPr>
              <a:t> či jejich skupin, které jim znemožňují dosáhnout požadovaného výkonu;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se opírá</a:t>
            </a:r>
            <a:r>
              <a:rPr lang="cs-CZ" sz="2800" dirty="0" smtClean="0">
                <a:solidFill>
                  <a:schemeClr val="bg2"/>
                </a:solidFill>
              </a:rPr>
              <a:t> především </a:t>
            </a:r>
            <a:r>
              <a:rPr lang="cs-CZ" sz="2800" b="1" dirty="0" smtClean="0">
                <a:solidFill>
                  <a:schemeClr val="bg2"/>
                </a:solidFill>
              </a:rPr>
              <a:t>o průběžná a pravidelně prováděná hodnocení výkonu zaměstnanců </a:t>
            </a:r>
            <a:r>
              <a:rPr lang="cs-CZ" sz="2800" dirty="0" smtClean="0">
                <a:solidFill>
                  <a:schemeClr val="bg2"/>
                </a:solidFill>
              </a:rPr>
              <a:t>ze strany nadřízeného, ale i jejich spolupracovníků a zákazníků, za využití specializovaných brainstormingů či </a:t>
            </a:r>
            <a:r>
              <a:rPr lang="cs-CZ" sz="2800" dirty="0" err="1" smtClean="0">
                <a:solidFill>
                  <a:schemeClr val="bg2"/>
                </a:solidFill>
              </a:rPr>
              <a:t>development</a:t>
            </a:r>
            <a:r>
              <a:rPr lang="cs-CZ" sz="2800" dirty="0" smtClean="0">
                <a:solidFill>
                  <a:schemeClr val="bg2"/>
                </a:solidFill>
              </a:rPr>
              <a:t> center, či dotazníkových průzkumů mezi zaměstnanci.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výsledkem analýzy</a:t>
            </a:r>
            <a:r>
              <a:rPr lang="cs-CZ" sz="2800" dirty="0" smtClean="0">
                <a:solidFill>
                  <a:schemeClr val="bg2"/>
                </a:solidFill>
              </a:rPr>
              <a:t> jsou </a:t>
            </a:r>
            <a:r>
              <a:rPr lang="cs-CZ" sz="2800" b="1" dirty="0" smtClean="0">
                <a:solidFill>
                  <a:schemeClr val="bg2"/>
                </a:solidFill>
              </a:rPr>
              <a:t>individuální rozvojové plány jednotlivých zaměstnanců. 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78198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750" u="sng" dirty="0" smtClean="0">
                <a:solidFill>
                  <a:schemeClr val="bg2"/>
                </a:solidFill>
              </a:rPr>
              <a:t>Při realizaci těchto aktivit je podstatné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750" b="1" dirty="0" smtClean="0">
                <a:solidFill>
                  <a:schemeClr val="bg2"/>
                </a:solidFill>
              </a:rPr>
              <a:t>využít také spoluúčasti zaměstnanců</a:t>
            </a:r>
            <a:r>
              <a:rPr lang="cs-CZ" sz="2750" dirty="0" smtClean="0">
                <a:solidFill>
                  <a:schemeClr val="bg2"/>
                </a:solidFill>
              </a:rPr>
              <a:t> na stanovení těchto potřeb.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Přímá účast zaměstnance jej mj. </a:t>
            </a:r>
            <a:r>
              <a:rPr lang="cs-CZ" sz="2750" b="1" dirty="0" smtClean="0">
                <a:solidFill>
                  <a:schemeClr val="bg2"/>
                </a:solidFill>
              </a:rPr>
              <a:t>motivuje</a:t>
            </a:r>
            <a:r>
              <a:rPr lang="cs-CZ" sz="2750" dirty="0" smtClean="0">
                <a:solidFill>
                  <a:schemeClr val="bg2"/>
                </a:solidFill>
              </a:rPr>
              <a:t> ke vzdělávání,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tj. </a:t>
            </a:r>
            <a:r>
              <a:rPr lang="cs-CZ" sz="2750" b="1" dirty="0" smtClean="0">
                <a:solidFill>
                  <a:schemeClr val="bg2"/>
                </a:solidFill>
              </a:rPr>
              <a:t>k zájmu a ochotě se na svém rozvoji aktivně podílet.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750" u="sng" dirty="0" smtClean="0">
                <a:solidFill>
                  <a:schemeClr val="bg2"/>
                </a:solidFill>
              </a:rPr>
              <a:t>Východiskem</a:t>
            </a:r>
            <a:r>
              <a:rPr lang="cs-CZ" sz="2750" dirty="0" smtClean="0">
                <a:solidFill>
                  <a:schemeClr val="bg2"/>
                </a:solidFill>
              </a:rPr>
              <a:t> ke </a:t>
            </a:r>
            <a:r>
              <a:rPr lang="cs-CZ" sz="2750" b="1" dirty="0" smtClean="0">
                <a:solidFill>
                  <a:schemeClr val="bg2"/>
                </a:solidFill>
              </a:rPr>
              <a:t>zvýšení účinnosti </a:t>
            </a:r>
            <a:r>
              <a:rPr lang="cs-CZ" sz="2750" dirty="0" smtClean="0">
                <a:solidFill>
                  <a:schemeClr val="bg2"/>
                </a:solidFill>
              </a:rPr>
              <a:t>podnikového. vzdělávání jsou tři zásady: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stanovení </a:t>
            </a:r>
            <a:r>
              <a:rPr lang="cs-CZ" sz="2750" b="1" dirty="0" smtClean="0">
                <a:solidFill>
                  <a:schemeClr val="bg2"/>
                </a:solidFill>
              </a:rPr>
              <a:t>konkrétních cílů </a:t>
            </a:r>
            <a:r>
              <a:rPr lang="cs-CZ" sz="2750" dirty="0" smtClean="0">
                <a:solidFill>
                  <a:schemeClr val="bg2"/>
                </a:solidFill>
              </a:rPr>
              <a:t>vzdělávání i </a:t>
            </a:r>
          </a:p>
          <a:p>
            <a:pPr algn="just">
              <a:spcBef>
                <a:spcPts val="0"/>
              </a:spcBef>
              <a:buNone/>
              <a:tabLst>
                <a:tab pos="1160463" algn="l"/>
              </a:tabLst>
            </a:pPr>
            <a:r>
              <a:rPr lang="cs-CZ" sz="2750" b="1" dirty="0" smtClean="0">
                <a:solidFill>
                  <a:schemeClr val="bg2"/>
                </a:solidFill>
              </a:rPr>
              <a:t>		jednotlivých vzdělávacích akcí</a:t>
            </a:r>
            <a:r>
              <a:rPr lang="cs-CZ" sz="2750" dirty="0" smtClean="0">
                <a:solidFill>
                  <a:schemeClr val="bg2"/>
                </a:solidFill>
              </a:rPr>
              <a:t>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dirty="0" smtClean="0">
                <a:solidFill>
                  <a:schemeClr val="bg2"/>
                </a:solidFill>
              </a:rPr>
              <a:t>určení správných </a:t>
            </a:r>
            <a:r>
              <a:rPr lang="cs-CZ" sz="2750" dirty="0" smtClean="0">
                <a:solidFill>
                  <a:schemeClr val="bg2"/>
                </a:solidFill>
              </a:rPr>
              <a:t>vzdělávacích metod,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dirty="0" smtClean="0">
                <a:solidFill>
                  <a:schemeClr val="bg2"/>
                </a:solidFill>
              </a:rPr>
              <a:t>kontrola dodržování </a:t>
            </a:r>
            <a:r>
              <a:rPr lang="cs-CZ" sz="2750" dirty="0" smtClean="0">
                <a:solidFill>
                  <a:schemeClr val="bg2"/>
                </a:solidFill>
              </a:rPr>
              <a:t>vzdělávacích metod,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dirty="0" smtClean="0">
                <a:solidFill>
                  <a:schemeClr val="bg2"/>
                </a:solidFill>
              </a:rPr>
              <a:t>hodnocení a analýza výsledků </a:t>
            </a:r>
            <a:r>
              <a:rPr lang="cs-CZ" sz="2750" dirty="0" smtClean="0">
                <a:solidFill>
                  <a:schemeClr val="bg2"/>
                </a:solidFill>
              </a:rPr>
              <a:t>vzdělávání.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64704"/>
            <a:ext cx="8463884" cy="504056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Identifikace a plánování vzdělávacích potřeb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Metody vzdělávání </a:t>
            </a:r>
            <a:r>
              <a:rPr lang="cs-CZ" sz="2750" b="1" u="sng" dirty="0" smtClean="0">
                <a:solidFill>
                  <a:schemeClr val="bg2"/>
                </a:solidFill>
              </a:rPr>
              <a:t>při výkonu práce</a:t>
            </a:r>
            <a:r>
              <a:rPr lang="cs-CZ" sz="2400" b="1" dirty="0" smtClean="0">
                <a:solidFill>
                  <a:schemeClr val="bg2"/>
                </a:solidFill>
              </a:rPr>
              <a:t> (na pracovišti):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Demonstrování</a:t>
            </a:r>
            <a:r>
              <a:rPr lang="cs-CZ" sz="2750" i="1" dirty="0" smtClean="0">
                <a:solidFill>
                  <a:schemeClr val="bg2"/>
                </a:solidFill>
              </a:rPr>
              <a:t> – </a:t>
            </a:r>
            <a:r>
              <a:rPr lang="cs-CZ" sz="2750" dirty="0" smtClean="0">
                <a:solidFill>
                  <a:schemeClr val="bg2"/>
                </a:solidFill>
              </a:rPr>
              <a:t>metoda, při níž se lidem říká a </a:t>
            </a:r>
            <a:r>
              <a:rPr lang="cs-CZ" sz="2750" u="sng" dirty="0" smtClean="0">
                <a:solidFill>
                  <a:schemeClr val="bg2"/>
                </a:solidFill>
              </a:rPr>
              <a:t>názorně ukazuje</a:t>
            </a:r>
            <a:r>
              <a:rPr lang="cs-CZ" sz="2750" dirty="0" smtClean="0">
                <a:solidFill>
                  <a:schemeClr val="bg2"/>
                </a:solidFill>
              </a:rPr>
              <a:t> (demonstruje), jak mají dělat svou práci.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</a:t>
            </a:r>
            <a:r>
              <a:rPr lang="cs-CZ" sz="2750" b="1" i="1" dirty="0" smtClean="0">
                <a:solidFill>
                  <a:schemeClr val="bg2"/>
                </a:solidFill>
              </a:rPr>
              <a:t> Koučování</a:t>
            </a:r>
            <a:r>
              <a:rPr lang="cs-CZ" sz="2750" dirty="0" smtClean="0">
                <a:solidFill>
                  <a:schemeClr val="bg2"/>
                </a:solidFill>
              </a:rPr>
              <a:t> – používá </a:t>
            </a:r>
            <a:r>
              <a:rPr lang="cs-CZ" sz="2750" u="sng" dirty="0" smtClean="0">
                <a:solidFill>
                  <a:schemeClr val="bg2"/>
                </a:solidFill>
              </a:rPr>
              <a:t>se k rozvoji individuálních dovedností, znalostí a postojů</a:t>
            </a:r>
            <a:r>
              <a:rPr lang="cs-CZ" sz="2750" dirty="0" smtClean="0">
                <a:solidFill>
                  <a:schemeClr val="bg2"/>
                </a:solidFill>
              </a:rPr>
              <a:t>. Jedná se metodu založenou na vztahu dvou lidí – pracovníka a </a:t>
            </a:r>
            <a:r>
              <a:rPr lang="cs-CZ" sz="2750" dirty="0" err="1" smtClean="0">
                <a:solidFill>
                  <a:schemeClr val="bg2"/>
                </a:solidFill>
              </a:rPr>
              <a:t>kouče</a:t>
            </a:r>
            <a:r>
              <a:rPr lang="cs-CZ" sz="2750" dirty="0" smtClean="0">
                <a:solidFill>
                  <a:schemeClr val="bg2"/>
                </a:solidFill>
              </a:rPr>
              <a:t>, který </a:t>
            </a:r>
            <a:r>
              <a:rPr lang="cs-CZ" sz="2750" dirty="0" smtClean="0">
                <a:solidFill>
                  <a:schemeClr val="bg2"/>
                </a:solidFill>
                <a:cs typeface="Times New Roman" pitchFamily="18" charset="0"/>
              </a:rPr>
              <a:t>není součástí hierarchie dané organizac</a:t>
            </a:r>
            <a:r>
              <a:rPr lang="cs-CZ" sz="2750" dirty="0" smtClean="0">
                <a:solidFill>
                  <a:schemeClr val="bg2"/>
                </a:solidFill>
              </a:rPr>
              <a:t>e.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</a:t>
            </a:r>
            <a:r>
              <a:rPr lang="cs-CZ" sz="2750" b="1" i="1" dirty="0" smtClean="0">
                <a:solidFill>
                  <a:schemeClr val="bg2"/>
                </a:solidFill>
              </a:rPr>
              <a:t> Metoda </a:t>
            </a:r>
            <a:r>
              <a:rPr lang="cs-CZ" sz="2750" b="1" i="1" dirty="0" err="1" smtClean="0">
                <a:solidFill>
                  <a:schemeClr val="bg2"/>
                </a:solidFill>
              </a:rPr>
              <a:t>mentoringu</a:t>
            </a:r>
            <a:r>
              <a:rPr lang="cs-CZ" sz="2750" i="1" dirty="0" smtClean="0">
                <a:solidFill>
                  <a:schemeClr val="bg2"/>
                </a:solidFill>
              </a:rPr>
              <a:t> – </a:t>
            </a:r>
            <a:r>
              <a:rPr lang="cs-CZ" sz="2750" dirty="0" smtClean="0">
                <a:solidFill>
                  <a:schemeClr val="bg2"/>
                </a:solidFill>
              </a:rPr>
              <a:t>využívá </a:t>
            </a:r>
            <a:r>
              <a:rPr lang="cs-CZ" sz="2750" u="sng" dirty="0" smtClean="0">
                <a:solidFill>
                  <a:schemeClr val="bg2"/>
                </a:solidFill>
              </a:rPr>
              <a:t>speciálně školenou osobu(y), která působí v dané organizaci, je úspěšná, má zkušenosti, přičemž tato vede a radí pracovníkům. </a:t>
            </a:r>
            <a:r>
              <a:rPr lang="cs-CZ" sz="2750" dirty="0" smtClean="0">
                <a:solidFill>
                  <a:schemeClr val="bg2"/>
                </a:solidFill>
              </a:rPr>
              <a:t>Pomáhá tak rozvíjet kariéru svých „chráněnců“, kteří jí jsou přiděleni.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731168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METODY vzdělávání a možnosti jejich aplikace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err="1" smtClean="0">
                <a:solidFill>
                  <a:schemeClr val="bg2"/>
                </a:solidFill>
              </a:rPr>
              <a:t>Counselling</a:t>
            </a:r>
            <a:r>
              <a:rPr lang="cs-CZ" sz="2750" b="1" i="1" dirty="0" smtClean="0">
                <a:solidFill>
                  <a:schemeClr val="bg2"/>
                </a:solidFill>
              </a:rPr>
              <a:t> </a:t>
            </a:r>
            <a:r>
              <a:rPr lang="cs-CZ" sz="2750" i="1" dirty="0" smtClean="0">
                <a:solidFill>
                  <a:schemeClr val="bg2"/>
                </a:solidFill>
              </a:rPr>
              <a:t>– </a:t>
            </a:r>
            <a:r>
              <a:rPr lang="cs-CZ" sz="2750" dirty="0" smtClean="0">
                <a:solidFill>
                  <a:schemeClr val="bg2"/>
                </a:solidFill>
              </a:rPr>
              <a:t>metoda spočívá ve vzájemné konzultaci a vzájemném ovlivňování, které překonává jednosměrnost vztahu mezi školitelem a školeným; nadřízeným a podřízeným.</a:t>
            </a:r>
            <a:endParaRPr lang="cs-CZ" sz="2750" b="1" i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Metody vzdělávání </a:t>
            </a:r>
            <a:r>
              <a:rPr lang="cs-CZ" sz="2750" b="1" u="sng" dirty="0" smtClean="0">
                <a:solidFill>
                  <a:schemeClr val="bg2"/>
                </a:solidFill>
              </a:rPr>
              <a:t>mimo pracoviště</a:t>
            </a:r>
            <a:r>
              <a:rPr lang="cs-CZ" sz="2750" b="1" dirty="0" smtClean="0">
                <a:solidFill>
                  <a:schemeClr val="bg2"/>
                </a:solidFill>
              </a:rPr>
              <a:t>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Přednáška </a:t>
            </a:r>
            <a:r>
              <a:rPr lang="cs-CZ" sz="2750" dirty="0" smtClean="0">
                <a:solidFill>
                  <a:schemeClr val="bg2"/>
                </a:solidFill>
              </a:rPr>
              <a:t>– metoda </a:t>
            </a:r>
            <a:r>
              <a:rPr lang="cs-CZ" sz="2750" u="sng" dirty="0" smtClean="0">
                <a:solidFill>
                  <a:schemeClr val="bg2"/>
                </a:solidFill>
              </a:rPr>
              <a:t>monologického výkladu </a:t>
            </a:r>
            <a:r>
              <a:rPr lang="cs-CZ" sz="2750" u="sng" dirty="0" err="1" smtClean="0">
                <a:solidFill>
                  <a:schemeClr val="bg2"/>
                </a:solidFill>
              </a:rPr>
              <a:t>problema</a:t>
            </a:r>
            <a:r>
              <a:rPr lang="cs-CZ" sz="2750" u="sng" dirty="0" smtClean="0">
                <a:solidFill>
                  <a:schemeClr val="bg2"/>
                </a:solidFill>
              </a:rPr>
              <a:t>-tiky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(ze strany přednášejícího směrem k posluchačům).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i="1" dirty="0" smtClean="0">
                <a:solidFill>
                  <a:schemeClr val="bg2"/>
                </a:solidFill>
              </a:rPr>
              <a:t>Diskuse</a:t>
            </a: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u="sng" dirty="0" smtClean="0">
                <a:solidFill>
                  <a:schemeClr val="bg2"/>
                </a:solidFill>
              </a:rPr>
              <a:t>účelem diskuse je</a:t>
            </a:r>
            <a:r>
              <a:rPr lang="cs-CZ" sz="2750" dirty="0" smtClean="0">
                <a:solidFill>
                  <a:schemeClr val="bg2"/>
                </a:solidFill>
              </a:rPr>
              <a:t> přimět posluchače, aby se </a:t>
            </a:r>
            <a:r>
              <a:rPr lang="cs-CZ" sz="2750" u="sng" dirty="0" smtClean="0">
                <a:solidFill>
                  <a:schemeClr val="bg2"/>
                </a:solidFill>
              </a:rPr>
              <a:t>aktivně zapojil do učení</a:t>
            </a:r>
            <a:r>
              <a:rPr lang="cs-CZ" sz="2750" dirty="0" smtClean="0">
                <a:solidFill>
                  <a:schemeClr val="bg2"/>
                </a:solidFill>
              </a:rPr>
              <a:t>, poskytnout lidem možnost učit se ze zkušeností ostatních, aby pochopili jiné názory a současně rozvíjet schopnosti </a:t>
            </a:r>
            <a:r>
              <a:rPr lang="cs-CZ" sz="2750" dirty="0" err="1" smtClean="0">
                <a:solidFill>
                  <a:schemeClr val="bg2"/>
                </a:solidFill>
              </a:rPr>
              <a:t>sebevyjadřování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Metody vzdělávání, aplikace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64704"/>
            <a:ext cx="8715436" cy="587900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Případové studie </a:t>
            </a:r>
            <a:r>
              <a:rPr lang="cs-CZ" sz="2500" i="1" dirty="0" smtClean="0">
                <a:solidFill>
                  <a:schemeClr val="bg2"/>
                </a:solidFill>
              </a:rPr>
              <a:t>(pro manažery a vedoucí týmů)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metoda spočívá </a:t>
            </a:r>
            <a:r>
              <a:rPr lang="cs-CZ" sz="2800" u="sng" dirty="0" smtClean="0">
                <a:solidFill>
                  <a:schemeClr val="bg2"/>
                </a:solidFill>
              </a:rPr>
              <a:t>v analyzování historie či popsané události</a:t>
            </a:r>
            <a:r>
              <a:rPr lang="cs-CZ" sz="2800" dirty="0" smtClean="0">
                <a:solidFill>
                  <a:schemeClr val="bg2"/>
                </a:solidFill>
              </a:rPr>
              <a:t>, příp. řady okolností se strany vzdělávajících se osob </a:t>
            </a:r>
            <a:r>
              <a:rPr lang="cs-CZ" sz="2800" u="sng" dirty="0" smtClean="0">
                <a:solidFill>
                  <a:schemeClr val="bg2"/>
                </a:solidFill>
              </a:rPr>
              <a:t>za účelem odhalení příčiny problému a následného vypracování jeho řešení.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H</a:t>
            </a:r>
            <a:r>
              <a:rPr lang="cs-CZ" sz="2800" b="1" i="1" dirty="0" smtClean="0">
                <a:solidFill>
                  <a:schemeClr val="bg2"/>
                </a:solidFill>
              </a:rPr>
              <a:t>raní rolí </a:t>
            </a: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účastníci předvádějí nějakou situaci a berou na sebe role postav zapojených do této situace. Metoda </a:t>
            </a:r>
            <a:r>
              <a:rPr lang="cs-CZ" sz="2800" u="sng" dirty="0" smtClean="0">
                <a:solidFill>
                  <a:schemeClr val="bg2"/>
                </a:solidFill>
              </a:rPr>
              <a:t>umožňuje účastníkům získat od vzdělavatele a svých kolegů odbornou radu a konstruktivní kritiku</a:t>
            </a:r>
            <a:r>
              <a:rPr lang="cs-CZ" sz="2800" dirty="0" smtClean="0">
                <a:solidFill>
                  <a:schemeClr val="bg2"/>
                </a:solidFill>
              </a:rPr>
              <a:t>, a to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bezpečných podmínkách vzdělávání, bez rizika újmy.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Učení se hrou </a:t>
            </a:r>
            <a:r>
              <a:rPr lang="cs-CZ" sz="2800" i="1" dirty="0" smtClean="0">
                <a:solidFill>
                  <a:schemeClr val="bg2"/>
                </a:solidFill>
              </a:rPr>
              <a:t>(</a:t>
            </a:r>
            <a:r>
              <a:rPr lang="cs-CZ" sz="2800" i="1" dirty="0" err="1" smtClean="0">
                <a:solidFill>
                  <a:schemeClr val="bg2"/>
                </a:solidFill>
              </a:rPr>
              <a:t>outdoor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i="1" dirty="0" err="1" smtClean="0">
                <a:solidFill>
                  <a:schemeClr val="bg2"/>
                </a:solidFill>
              </a:rPr>
              <a:t>learning</a:t>
            </a:r>
            <a:r>
              <a:rPr lang="cs-CZ" sz="2800" i="1" dirty="0" smtClean="0">
                <a:solidFill>
                  <a:schemeClr val="bg2"/>
                </a:solidFill>
              </a:rPr>
              <a:t>) – </a:t>
            </a:r>
            <a:r>
              <a:rPr lang="cs-CZ" sz="2800" dirty="0" smtClean="0">
                <a:solidFill>
                  <a:schemeClr val="bg2"/>
                </a:solidFill>
              </a:rPr>
              <a:t>probíhá </a:t>
            </a:r>
            <a:r>
              <a:rPr lang="cs-CZ" sz="2800" u="sng" dirty="0" smtClean="0">
                <a:solidFill>
                  <a:schemeClr val="bg2"/>
                </a:solidFill>
              </a:rPr>
              <a:t>pomocí nejrůznějších typů prožitých pohybových aktivit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i="1" dirty="0" smtClean="0">
                <a:solidFill>
                  <a:schemeClr val="bg2"/>
                </a:solidFill>
              </a:rPr>
              <a:t>– </a:t>
            </a:r>
            <a:r>
              <a:rPr lang="cs-CZ" sz="2800" dirty="0" smtClean="0">
                <a:solidFill>
                  <a:schemeClr val="bg2"/>
                </a:solidFill>
              </a:rPr>
              <a:t>plavby na plachetnici, slézání skal, kanoistiky atd.</a:t>
            </a:r>
            <a:endParaRPr lang="cs-CZ" sz="2800" i="1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400" i="1" dirty="0" smtClean="0">
              <a:solidFill>
                <a:srgbClr val="FFC000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606760" cy="451085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Výsledky vzdělávacích aktivit, </a:t>
            </a:r>
            <a:r>
              <a:rPr lang="cs-CZ" sz="2800" b="1" dirty="0" smtClean="0">
                <a:solidFill>
                  <a:schemeClr val="bg2"/>
                </a:solidFill>
              </a:rPr>
              <a:t>především těch, od kterých očekáváme zvýšení výkonu nebo změnu chování účastníků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je třeba vždy hodnotit, a to především ve vztahu k jejich předem stanoveným cílům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spcBef>
                <a:spcPts val="12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Význam tohoto hodnocení nespočívá jen v ověření a rozboru účinnosti jeho metod či způsobu provedení, ale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b="1" dirty="0" smtClean="0">
                <a:solidFill>
                  <a:schemeClr val="bg2"/>
                </a:solidFill>
              </a:rPr>
              <a:t>i v posílení motivace jeho účastníků k dosažení očekávaných výsledků. 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606760" cy="1379240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VYHODNOCOVÁNÍ VÝSLEDKŮ vzdělávání 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a ÚČINNOSTI vzdělávacího programu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na základě </a:t>
            </a:r>
            <a:r>
              <a:rPr lang="cs-CZ" sz="2800" b="1" dirty="0" smtClean="0">
                <a:solidFill>
                  <a:schemeClr val="bg2"/>
                </a:solidFill>
              </a:rPr>
              <a:t>ověření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(lektorem, přítomným nadřízeným, příp. personalistou), </a:t>
            </a:r>
            <a:r>
              <a:rPr lang="cs-CZ" sz="2800" dirty="0" smtClean="0">
                <a:solidFill>
                  <a:schemeClr val="bg2"/>
                </a:solidFill>
              </a:rPr>
              <a:t>zda </a:t>
            </a:r>
            <a:r>
              <a:rPr lang="cs-CZ" sz="2800" b="1" dirty="0" smtClean="0">
                <a:solidFill>
                  <a:schemeClr val="bg2"/>
                </a:solidFill>
              </a:rPr>
              <a:t>účastníci získali nové schopnosti </a:t>
            </a:r>
            <a:r>
              <a:rPr lang="cs-CZ" sz="2800" dirty="0" smtClean="0">
                <a:solidFill>
                  <a:schemeClr val="bg2"/>
                </a:solidFill>
              </a:rPr>
              <a:t>– a to </a:t>
            </a:r>
            <a:r>
              <a:rPr lang="cs-CZ" sz="2800" u="sng" dirty="0" smtClean="0">
                <a:solidFill>
                  <a:schemeClr val="bg2"/>
                </a:solidFill>
              </a:rPr>
              <a:t>hned po jeho ukončení vzdělávací aktivity,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na základě </a:t>
            </a:r>
            <a:r>
              <a:rPr lang="cs-CZ" sz="2800" b="1" dirty="0" smtClean="0">
                <a:solidFill>
                  <a:schemeClr val="bg2"/>
                </a:solidFill>
              </a:rPr>
              <a:t>posouzení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po určité době</a:t>
            </a:r>
            <a:r>
              <a:rPr lang="cs-CZ" sz="2500" dirty="0" smtClean="0">
                <a:solidFill>
                  <a:schemeClr val="bg2"/>
                </a:solidFill>
              </a:rPr>
              <a:t> (předem stanovené)</a:t>
            </a:r>
            <a:r>
              <a:rPr lang="cs-CZ" sz="2800" dirty="0" smtClean="0">
                <a:solidFill>
                  <a:schemeClr val="bg2"/>
                </a:solidFill>
              </a:rPr>
              <a:t>, zda (ne)došlo ke </a:t>
            </a:r>
            <a:r>
              <a:rPr lang="cs-CZ" sz="2800" b="1" dirty="0" smtClean="0">
                <a:solidFill>
                  <a:schemeClr val="bg2"/>
                </a:solidFill>
              </a:rPr>
              <a:t>změně pracovního chování účastníků</a:t>
            </a:r>
            <a:r>
              <a:rPr lang="cs-CZ" sz="2800" dirty="0" smtClean="0">
                <a:solidFill>
                  <a:schemeClr val="bg2"/>
                </a:solidFill>
              </a:rPr>
              <a:t>, tj. k využívání nově vytvořené schopnosti v praxi,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na základě </a:t>
            </a:r>
            <a:r>
              <a:rPr lang="cs-CZ" sz="2800" b="1" dirty="0" smtClean="0">
                <a:solidFill>
                  <a:schemeClr val="bg2"/>
                </a:solidFill>
              </a:rPr>
              <a:t>hodnocení</a:t>
            </a:r>
            <a:r>
              <a:rPr lang="cs-CZ" sz="2800" dirty="0" smtClean="0">
                <a:solidFill>
                  <a:schemeClr val="bg2"/>
                </a:solidFill>
              </a:rPr>
              <a:t> pracovních výsledků </a:t>
            </a:r>
            <a:r>
              <a:rPr lang="cs-CZ" sz="2800" b="1" dirty="0" smtClean="0">
                <a:solidFill>
                  <a:schemeClr val="bg2"/>
                </a:solidFill>
              </a:rPr>
              <a:t>měřených určitými výkonovými ukazateli</a:t>
            </a:r>
            <a:r>
              <a:rPr lang="cs-CZ" sz="2500" dirty="0" smtClean="0">
                <a:solidFill>
                  <a:schemeClr val="bg2"/>
                </a:solidFill>
              </a:rPr>
              <a:t>. (produktivita práce, kvalita produkce, objem produkce).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0586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Výsledky vzdělávání lze ověřovat a vyhodnocovat: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28800"/>
            <a:ext cx="8715436" cy="501491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Velmi </a:t>
            </a:r>
            <a:r>
              <a:rPr lang="cs-CZ" sz="2800" u="sng" dirty="0" smtClean="0">
                <a:solidFill>
                  <a:schemeClr val="bg2"/>
                </a:solidFill>
              </a:rPr>
              <a:t>podstatné a určující je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posouzení finanční rentability vzdělávacích akcí </a:t>
            </a:r>
            <a:r>
              <a:rPr lang="cs-CZ" sz="2800" dirty="0" smtClean="0">
                <a:solidFill>
                  <a:schemeClr val="bg2"/>
                </a:solidFill>
              </a:rPr>
              <a:t>– tedy vyhodnocení poměru </a:t>
            </a:r>
            <a:r>
              <a:rPr lang="cs-CZ" sz="2800" u="sng" dirty="0" smtClean="0">
                <a:solidFill>
                  <a:schemeClr val="bg2"/>
                </a:solidFill>
              </a:rPr>
              <a:t>zlepšení výkonových ukazatelů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(ve finančním vyjádření)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/ </a:t>
            </a:r>
            <a:r>
              <a:rPr lang="cs-CZ" sz="2800" dirty="0" smtClean="0">
                <a:solidFill>
                  <a:schemeClr val="bg2"/>
                </a:solidFill>
              </a:rPr>
              <a:t>výdaje na školení.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Kritérium </a:t>
            </a:r>
            <a:r>
              <a:rPr lang="cs-CZ" sz="2800" dirty="0" smtClean="0">
                <a:solidFill>
                  <a:schemeClr val="bg2"/>
                </a:solidFill>
              </a:rPr>
              <a:t>„míry </a:t>
            </a:r>
            <a:r>
              <a:rPr lang="cs-CZ" sz="2800" b="1" dirty="0" smtClean="0">
                <a:solidFill>
                  <a:schemeClr val="bg2"/>
                </a:solidFill>
              </a:rPr>
              <a:t>spokojenosti účastníků </a:t>
            </a:r>
            <a:r>
              <a:rPr lang="cs-CZ" sz="2800" dirty="0" smtClean="0">
                <a:solidFill>
                  <a:schemeClr val="bg2"/>
                </a:solidFill>
              </a:rPr>
              <a:t>vzdělávacích akcí“ by nemělo být </a:t>
            </a:r>
            <a:r>
              <a:rPr lang="cs-CZ" sz="2800" dirty="0" err="1" smtClean="0">
                <a:solidFill>
                  <a:schemeClr val="bg2"/>
                </a:solidFill>
              </a:rPr>
              <a:t>prvořadě</a:t>
            </a:r>
            <a:r>
              <a:rPr lang="cs-CZ" sz="2800" dirty="0" smtClean="0">
                <a:solidFill>
                  <a:schemeClr val="bg2"/>
                </a:solidFill>
              </a:rPr>
              <a:t> směrodatným </a:t>
            </a:r>
            <a:r>
              <a:rPr lang="cs-CZ" sz="2400" dirty="0" smtClean="0">
                <a:solidFill>
                  <a:schemeClr val="bg2"/>
                </a:solidFill>
              </a:rPr>
              <a:t>(nadsazováno). </a:t>
            </a: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76064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Výsledky vzdělávání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69857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800"/>
            <a:ext cx="8535893" cy="4895824"/>
          </a:xfrm>
        </p:spPr>
        <p:txBody>
          <a:bodyPr/>
          <a:lstStyle/>
          <a:p>
            <a:pPr algn="just"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800" dirty="0" smtClean="0">
                <a:solidFill>
                  <a:schemeClr val="bg2"/>
                </a:solidFill>
              </a:rPr>
              <a:t>Místo a význam podnikového vzdělávání v systému 	řízení lidských zdrojů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Systém podnikového vzdělávání pracovníků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Identifikace potřeby vzdělávání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Plánování podnikového vzdělávání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Metody vzdělávání a možnosti jejich aplikace</a:t>
            </a:r>
          </a:p>
          <a:p>
            <a:pPr>
              <a:buNone/>
              <a:tabLst>
                <a:tab pos="623888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Vyhodnocování výsledků vzdělávání a účinnosti 	vzdělávacího programu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Rozvoj manažerů – možnosti a omezení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Kariérové plány</a:t>
            </a:r>
          </a:p>
          <a:p>
            <a:pPr algn="just">
              <a:spcBef>
                <a:spcPts val="1200"/>
              </a:spcBef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u="sng" dirty="0" smtClean="0">
                <a:solidFill>
                  <a:schemeClr val="bg2"/>
                </a:solidFill>
              </a:rPr>
              <a:t>Rozvoj lidských zdrojů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představuje </a:t>
            </a:r>
            <a:r>
              <a:rPr lang="cs-CZ" sz="2850" b="1" dirty="0" smtClean="0">
                <a:solidFill>
                  <a:schemeClr val="bg2"/>
                </a:solidFill>
              </a:rPr>
              <a:t>nový pohled a novou koncepci vzdělávání a rozvoje v organizaci. </a:t>
            </a:r>
            <a:br>
              <a:rPr lang="cs-CZ" sz="2850" b="1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Je orientován </a:t>
            </a:r>
            <a:r>
              <a:rPr lang="cs-CZ" sz="2850" u="sng" dirty="0" smtClean="0">
                <a:solidFill>
                  <a:schemeClr val="bg2"/>
                </a:solidFill>
              </a:rPr>
              <a:t>na rozvoj pracovní schopnosti organizace</a:t>
            </a:r>
            <a:r>
              <a:rPr lang="cs-CZ" sz="2850" dirty="0" smtClean="0">
                <a:solidFill>
                  <a:schemeClr val="bg2"/>
                </a:solidFill>
              </a:rPr>
              <a:t> jako celku a </a:t>
            </a:r>
            <a:r>
              <a:rPr lang="cs-CZ" sz="2850" u="sng" dirty="0" smtClean="0">
                <a:solidFill>
                  <a:schemeClr val="bg2"/>
                </a:solidFill>
              </a:rPr>
              <a:t>na rozvoj pracovních schopností týmů</a:t>
            </a:r>
            <a:r>
              <a:rPr lang="cs-CZ" sz="2850" dirty="0" smtClean="0">
                <a:solidFill>
                  <a:schemeClr val="bg2"/>
                </a:solidFill>
              </a:rPr>
              <a:t>, na vytváření potřebné a dynamické struktury znalostí a dovedností v organizaci, s cílem zvýšení výkonnosti celé organizace a efektivnosti jednotlivých týmů.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Obecným </a:t>
            </a:r>
            <a:r>
              <a:rPr lang="cs-CZ" sz="2850" b="1" dirty="0" smtClean="0">
                <a:solidFill>
                  <a:schemeClr val="bg2"/>
                </a:solidFill>
              </a:rPr>
              <a:t>cílem rozvoje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b="1" dirty="0" smtClean="0">
                <a:solidFill>
                  <a:schemeClr val="bg2"/>
                </a:solidFill>
              </a:rPr>
              <a:t>lidských zdrojů</a:t>
            </a:r>
            <a:r>
              <a:rPr lang="cs-CZ" sz="2850" dirty="0" smtClean="0">
                <a:solidFill>
                  <a:schemeClr val="bg2"/>
                </a:solidFill>
              </a:rPr>
              <a:t> v podniku je </a:t>
            </a:r>
            <a:r>
              <a:rPr lang="cs-CZ" sz="2850" u="sng" dirty="0" smtClean="0">
                <a:solidFill>
                  <a:schemeClr val="bg2"/>
                </a:solidFill>
              </a:rPr>
              <a:t>zabezpečit požadovanou strukturu pracovníků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a rozvoj</a:t>
            </a:r>
            <a:r>
              <a:rPr lang="cs-CZ" sz="2850" dirty="0" smtClean="0">
                <a:solidFill>
                  <a:schemeClr val="bg2"/>
                </a:solidFill>
              </a:rPr>
              <a:t> způsobem, který bude </a:t>
            </a:r>
            <a:r>
              <a:rPr lang="cs-CZ" sz="2850" u="sng" dirty="0" smtClean="0">
                <a:solidFill>
                  <a:schemeClr val="bg2"/>
                </a:solidFill>
              </a:rPr>
              <a:t>maximalizovat jejich potenciá</a:t>
            </a:r>
            <a:r>
              <a:rPr lang="cs-CZ" sz="2850" dirty="0" smtClean="0">
                <a:solidFill>
                  <a:schemeClr val="bg2"/>
                </a:solidFill>
              </a:rPr>
              <a:t>l pro růst a kariérní růst.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Font typeface="Wingdings" pitchFamily="2" charset="2"/>
              <a:buChar char="Ø"/>
            </a:pP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ROZVOJ lidských zdrojů v podniku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678768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Rozvoj lidských zdrojů </a:t>
            </a:r>
            <a:r>
              <a:rPr lang="cs-CZ" sz="2500" dirty="0" smtClean="0">
                <a:solidFill>
                  <a:schemeClr val="bg2"/>
                </a:solidFill>
              </a:rPr>
              <a:t>(pracovníků) </a:t>
            </a:r>
            <a:r>
              <a:rPr lang="cs-CZ" sz="2850" dirty="0" smtClean="0">
                <a:solidFill>
                  <a:schemeClr val="bg2"/>
                </a:solidFill>
              </a:rPr>
              <a:t>se týká: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poskytování příležitostí </a:t>
            </a:r>
            <a:r>
              <a:rPr lang="cs-CZ" sz="2850" dirty="0" smtClean="0">
                <a:solidFill>
                  <a:schemeClr val="bg2"/>
                </a:solidFill>
              </a:rPr>
              <a:t>k učení, rozvoji a odbornému vzdělávání (výcviku),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vlastního </a:t>
            </a:r>
            <a:r>
              <a:rPr lang="cs-CZ" sz="2850" b="1" dirty="0" smtClean="0">
                <a:solidFill>
                  <a:schemeClr val="bg2"/>
                </a:solidFill>
              </a:rPr>
              <a:t>plánování</a:t>
            </a:r>
            <a:r>
              <a:rPr lang="cs-CZ" sz="2850" dirty="0" smtClean="0">
                <a:solidFill>
                  <a:schemeClr val="bg2"/>
                </a:solidFill>
              </a:rPr>
              <a:t>, </a:t>
            </a:r>
            <a:r>
              <a:rPr lang="cs-CZ" sz="2850" b="1" dirty="0" smtClean="0">
                <a:solidFill>
                  <a:schemeClr val="bg2"/>
                </a:solidFill>
              </a:rPr>
              <a:t>realizace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b="1" dirty="0" smtClean="0">
                <a:solidFill>
                  <a:schemeClr val="bg2"/>
                </a:solidFill>
              </a:rPr>
              <a:t>vyhodnocování</a:t>
            </a:r>
            <a:r>
              <a:rPr lang="cs-CZ" sz="2850" dirty="0" smtClean="0">
                <a:solidFill>
                  <a:schemeClr val="bg2"/>
                </a:solidFill>
              </a:rPr>
              <a:t> vzdělávacích akcí a programů za účelem zlepšování individuálního, týmového a podnikového výkonu.</a:t>
            </a:r>
          </a:p>
          <a:p>
            <a:pPr algn="just" eaLnBrk="1" hangingPunct="1">
              <a:buClr>
                <a:schemeClr val="bg2"/>
              </a:buClr>
              <a:buFont typeface="Wingdings" pitchFamily="2" charset="2"/>
              <a:buChar char="Ø"/>
            </a:pP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ROZVOJ lidských zdrojů v podniku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06760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Rozvoj manažerů: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u="sng" dirty="0" smtClean="0">
                <a:solidFill>
                  <a:schemeClr val="bg2"/>
                </a:solidFill>
              </a:rPr>
              <a:t>se týká zlepšování výkonu manažerů</a:t>
            </a:r>
            <a:r>
              <a:rPr lang="cs-CZ" sz="2850" dirty="0" smtClean="0">
                <a:solidFill>
                  <a:schemeClr val="bg2"/>
                </a:solidFill>
              </a:rPr>
              <a:t> v jejich současných rolích a jejich přípravy na vyšší funkce a vyšší míru odpovědnosti v budoucnu;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u="sng" dirty="0" smtClean="0">
                <a:solidFill>
                  <a:schemeClr val="bg2"/>
                </a:solidFill>
              </a:rPr>
              <a:t>přispívá k úspěšnosti podniku</a:t>
            </a:r>
            <a:r>
              <a:rPr lang="cs-CZ" sz="2850" dirty="0" smtClean="0">
                <a:solidFill>
                  <a:schemeClr val="bg2"/>
                </a:solidFill>
              </a:rPr>
              <a:t> tím, že pomáhá organizaci rozvíjet manažery, které potřebuje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k uspokojení svých současných a budoucích potřeb;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u="sng" dirty="0" smtClean="0">
                <a:solidFill>
                  <a:schemeClr val="bg2"/>
                </a:solidFill>
              </a:rPr>
              <a:t>zlepšuje výkon manažerů</a:t>
            </a:r>
            <a:r>
              <a:rPr lang="cs-CZ" sz="2850" dirty="0" smtClean="0">
                <a:solidFill>
                  <a:schemeClr val="bg2"/>
                </a:solidFill>
              </a:rPr>
              <a:t>, má pozitivní vliv na úspěšný proces následnictví ve funkcích.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8892480" cy="449148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357298"/>
            <a:ext cx="8678768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V úlohách manažerů dochází ke změnám </a:t>
            </a:r>
            <a:r>
              <a:rPr lang="cs-CZ" sz="2800" dirty="0" smtClean="0">
                <a:solidFill>
                  <a:schemeClr val="bg2"/>
                </a:solidFill>
              </a:rPr>
              <a:t>ve smyslu toho, že </a:t>
            </a:r>
            <a:r>
              <a:rPr lang="cs-CZ" sz="2800" b="1" dirty="0" smtClean="0">
                <a:solidFill>
                  <a:schemeClr val="bg2"/>
                </a:solidFill>
              </a:rPr>
              <a:t>manažeři se stávají </a:t>
            </a:r>
            <a:r>
              <a:rPr lang="cs-CZ" sz="2800" dirty="0" smtClean="0">
                <a:solidFill>
                  <a:schemeClr val="bg2"/>
                </a:solidFill>
              </a:rPr>
              <a:t>vedle své řídící úlohy </a:t>
            </a:r>
            <a:r>
              <a:rPr lang="cs-CZ" sz="2800" b="1" dirty="0" smtClean="0">
                <a:solidFill>
                  <a:schemeClr val="bg2"/>
                </a:solidFill>
              </a:rPr>
              <a:t>taktéž vzdělavateli, školiteli a motivátory svých podřízených.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Tímto směrem je také nutné směřovat i rozvoj manažerů, přičemž proces vzdělávání a rozvoje však musí být prioritně odvislý od následujících aktivit: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b="1" u="sng" dirty="0" smtClean="0">
                <a:solidFill>
                  <a:schemeClr val="bg2"/>
                </a:solidFill>
              </a:rPr>
              <a:t>Nezbytné aktivity ROZVOJE MANAŽERŮ: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analýza současné a budoucí potřeby daného manažera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v podniku,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8892480" cy="659160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678768" cy="5230934"/>
          </a:xfrm>
        </p:spPr>
        <p:txBody>
          <a:bodyPr/>
          <a:lstStyle/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vyhodnocení existujících a potenciálních dovedností a efektivity manažera z hlediska potřeby uvedené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předchozím bodu,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vytváření strategií a plánů směřujících k zabezpečení této potřeby. 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Osoby, které mohou manažerům přispět v procesu rozvoje: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na pracovišti:</a:t>
            </a:r>
            <a:r>
              <a:rPr lang="cs-CZ" sz="2800" i="1" dirty="0" smtClean="0">
                <a:solidFill>
                  <a:schemeClr val="bg2"/>
                </a:solidFill>
              </a:rPr>
              <a:t> n</a:t>
            </a:r>
            <a:r>
              <a:rPr lang="cs-CZ" sz="2800" dirty="0" smtClean="0">
                <a:solidFill>
                  <a:schemeClr val="bg2"/>
                </a:solidFill>
              </a:rPr>
              <a:t>adřízení, interní a externí profesionální poradci, kolegové či kompetentní podřízení.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mimo pracoviště: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vzdělavatelé </a:t>
            </a:r>
            <a:r>
              <a:rPr lang="cs-CZ" sz="2500" dirty="0" smtClean="0">
                <a:solidFill>
                  <a:schemeClr val="bg2"/>
                </a:solidFill>
              </a:rPr>
              <a:t>(poradci), </a:t>
            </a:r>
            <a:r>
              <a:rPr lang="cs-CZ" sz="2800" dirty="0" smtClean="0">
                <a:solidFill>
                  <a:schemeClr val="bg2"/>
                </a:solidFill>
              </a:rPr>
              <a:t>autoři odborných studií a publikací, členové rodiny, známí, obchodní partneři, příp. i konkurenti.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15144"/>
          </a:xfrm>
        </p:spPr>
        <p:txBody>
          <a:bodyPr/>
          <a:lstStyle/>
          <a:p>
            <a:pPr>
              <a:defRPr/>
            </a:pPr>
            <a:r>
              <a:rPr lang="cs-CZ" sz="3100" b="1" dirty="0" smtClean="0">
                <a:solidFill>
                  <a:schemeClr val="bg2"/>
                </a:solidFill>
                <a:effectLst/>
                <a:latin typeface="+mn-lt"/>
              </a:rPr>
              <a:t>Rozvoj manažerů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606760" cy="5085184"/>
          </a:xfrm>
        </p:spPr>
        <p:txBody>
          <a:bodyPr/>
          <a:lstStyle/>
          <a:p>
            <a:pPr marL="0" indent="0" algn="just" eaLnBrk="1" hangingPunct="1"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Se vzděláváním a rozvojem lidských zdrojů v podniku úzce souvisí také </a:t>
            </a:r>
            <a:r>
              <a:rPr lang="cs-CZ" sz="2700" b="1" dirty="0" smtClean="0">
                <a:solidFill>
                  <a:schemeClr val="bg2"/>
                </a:solidFill>
              </a:rPr>
              <a:t>kariérové plánování, resp. podnikové plány osobní kariéry. </a:t>
            </a:r>
          </a:p>
          <a:p>
            <a:pPr marL="0" indent="0" algn="just" eaLnBrk="1" hangingPunct="1"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Součástí plánu osobní kariéry jsou </a:t>
            </a:r>
            <a:r>
              <a:rPr lang="cs-CZ" sz="2700" u="sng" dirty="0" smtClean="0">
                <a:solidFill>
                  <a:schemeClr val="bg2"/>
                </a:solidFill>
              </a:rPr>
              <a:t>individuální plány vzdělávání a rozvoje pracovníka</a:t>
            </a:r>
            <a:r>
              <a:rPr lang="cs-CZ" sz="27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Samotné kariérové plánování: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souvisí s procesem vnitřního náboru a výběru pracovníků</a:t>
            </a:r>
            <a:r>
              <a:rPr lang="cs-CZ" sz="2700" dirty="0" smtClean="0">
                <a:solidFill>
                  <a:schemeClr val="bg2"/>
                </a:solidFill>
              </a:rPr>
              <a:t>, jejich </a:t>
            </a:r>
            <a:r>
              <a:rPr lang="cs-CZ" sz="2700" u="sng" dirty="0" smtClean="0">
                <a:solidFill>
                  <a:schemeClr val="bg2"/>
                </a:solidFill>
              </a:rPr>
              <a:t>vzdělávání</a:t>
            </a:r>
            <a:r>
              <a:rPr lang="cs-CZ" sz="2700" dirty="0" smtClean="0">
                <a:solidFill>
                  <a:schemeClr val="bg2"/>
                </a:solidFill>
              </a:rPr>
              <a:t>, </a:t>
            </a:r>
            <a:r>
              <a:rPr lang="cs-CZ" sz="2700" u="sng" dirty="0" smtClean="0">
                <a:solidFill>
                  <a:schemeClr val="bg2"/>
                </a:solidFill>
              </a:rPr>
              <a:t>motivace</a:t>
            </a:r>
            <a:r>
              <a:rPr lang="cs-CZ" sz="2700" dirty="0" smtClean="0">
                <a:solidFill>
                  <a:schemeClr val="bg2"/>
                </a:solidFill>
              </a:rPr>
              <a:t> a </a:t>
            </a:r>
            <a:r>
              <a:rPr lang="cs-CZ" sz="2700" u="sng" dirty="0" smtClean="0">
                <a:solidFill>
                  <a:schemeClr val="bg2"/>
                </a:solidFill>
              </a:rPr>
              <a:t>stabilizace;</a:t>
            </a:r>
            <a:endParaRPr lang="cs-CZ" sz="27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u="sng" dirty="0" smtClean="0">
                <a:solidFill>
                  <a:schemeClr val="bg2"/>
                </a:solidFill>
              </a:rPr>
              <a:t>se stává nezbytnou součástí profesního života jednotlivce </a:t>
            </a:r>
            <a:r>
              <a:rPr lang="cs-CZ" sz="2700" dirty="0" smtClean="0">
                <a:solidFill>
                  <a:schemeClr val="bg2"/>
                </a:solidFill>
              </a:rPr>
              <a:t>a součástí dílčích personálních činností realizovaných zaměstnavatelem;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08112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KARIÉROVÉ plánování, podnikové PLÁNY </a:t>
            </a:r>
            <a:b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000" b="1" dirty="0" smtClean="0">
                <a:solidFill>
                  <a:schemeClr val="bg2"/>
                </a:solidFill>
                <a:effectLst/>
                <a:latin typeface="+mn-lt"/>
              </a:rPr>
              <a:t>OSOBNÍ KARIÉRY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715436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umožňuje</a:t>
            </a:r>
            <a:r>
              <a:rPr lang="cs-CZ" sz="2800" dirty="0" smtClean="0">
                <a:solidFill>
                  <a:schemeClr val="bg2"/>
                </a:solidFill>
              </a:rPr>
              <a:t> zaměstnavatelům lépe </a:t>
            </a:r>
            <a:r>
              <a:rPr lang="cs-CZ" sz="2800" u="sng" dirty="0" smtClean="0">
                <a:solidFill>
                  <a:schemeClr val="bg2"/>
                </a:solidFill>
              </a:rPr>
              <a:t>sladit osobní ambice pracovníků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s potřebami organizace</a:t>
            </a:r>
            <a:r>
              <a:rPr lang="cs-CZ" sz="2800" dirty="0" smtClean="0">
                <a:solidFill>
                  <a:schemeClr val="bg2"/>
                </a:solidFill>
              </a:rPr>
              <a:t> – tj. zajistit, stabilizovat a rozvíjet kvalifikovanou pracovní sílu nezbytnou k dosažení strategických cílů společnosti.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pracovníkovi jsou poskytovány příležitosti k osobnímu rozvoji a postupu v organizační hierarchii</a:t>
            </a:r>
            <a:r>
              <a:rPr lang="cs-CZ" sz="2800" dirty="0" smtClean="0">
                <a:solidFill>
                  <a:schemeClr val="bg2"/>
                </a:solidFill>
              </a:rPr>
              <a:t> tak, aby byl naplněn jeho osobní potenciál v souladu s možnostmi a záměry zaměstnavatele a ten si tak stabilizoval a rozvíjel své pracovníky. 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521156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Kariérové plánování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34752" cy="5230934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K základním </a:t>
            </a:r>
            <a:r>
              <a:rPr lang="cs-CZ" sz="2750" b="1" dirty="0" smtClean="0">
                <a:solidFill>
                  <a:schemeClr val="bg2"/>
                </a:solidFill>
              </a:rPr>
              <a:t>aspektům řízení kariéry</a:t>
            </a:r>
            <a:r>
              <a:rPr lang="cs-CZ" sz="2750" dirty="0" smtClean="0">
                <a:solidFill>
                  <a:schemeClr val="bg2"/>
                </a:solidFill>
              </a:rPr>
              <a:t> patří: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rozhodnutí o strategii </a:t>
            </a:r>
            <a:r>
              <a:rPr lang="cs-CZ" sz="2750" u="sng" dirty="0" smtClean="0">
                <a:solidFill>
                  <a:schemeClr val="bg2"/>
                </a:solidFill>
              </a:rPr>
              <a:t>získávání klíčových pracovníků </a:t>
            </a:r>
            <a:r>
              <a:rPr lang="cs-CZ" sz="2500" dirty="0" smtClean="0">
                <a:solidFill>
                  <a:schemeClr val="bg2"/>
                </a:solidFill>
              </a:rPr>
              <a:t>(vnitřní nebo vnější nábor);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predikce budoucích </a:t>
            </a:r>
            <a:r>
              <a:rPr lang="cs-CZ" sz="2750" u="sng" dirty="0" smtClean="0">
                <a:solidFill>
                  <a:schemeClr val="bg2"/>
                </a:solidFill>
              </a:rPr>
              <a:t>personálních </a:t>
            </a:r>
            <a:r>
              <a:rPr lang="cs-CZ" sz="2750" b="1" u="sng" dirty="0" smtClean="0">
                <a:solidFill>
                  <a:schemeClr val="bg2"/>
                </a:solidFill>
              </a:rPr>
              <a:t>potřeb</a:t>
            </a:r>
            <a:r>
              <a:rPr lang="cs-CZ" sz="2750" u="sng" dirty="0" smtClean="0">
                <a:solidFill>
                  <a:schemeClr val="bg2"/>
                </a:solidFill>
              </a:rPr>
              <a:t> organizace</a:t>
            </a:r>
            <a:r>
              <a:rPr lang="cs-CZ" sz="2750" dirty="0" smtClean="0">
                <a:solidFill>
                  <a:schemeClr val="bg2"/>
                </a:solidFill>
              </a:rPr>
              <a:t> vyplývající ze strategických plánů;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výběr klíčových pracovníků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a perspektivních pracovníků </a:t>
            </a:r>
            <a:r>
              <a:rPr lang="cs-CZ" sz="2750" u="sng" dirty="0" smtClean="0">
                <a:solidFill>
                  <a:schemeClr val="bg2"/>
                </a:solidFill>
              </a:rPr>
              <a:t>jako tzv. personálních rezerv;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plánování následnictví </a:t>
            </a:r>
            <a:r>
              <a:rPr lang="cs-CZ" sz="2750" dirty="0" smtClean="0">
                <a:solidFill>
                  <a:schemeClr val="bg2"/>
                </a:solidFill>
              </a:rPr>
              <a:t>v klíčových pozicích ve firmě;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specifický přístup ke klíčovým pracovníkům a personálním rezervám</a:t>
            </a:r>
            <a:r>
              <a:rPr lang="cs-CZ" sz="2750" dirty="0" smtClean="0">
                <a:solidFill>
                  <a:schemeClr val="bg2"/>
                </a:solidFill>
              </a:rPr>
              <a:t> s cílem jejich stabilizace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a přípravy na budoucí kariérovou dráhu.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8892480" cy="731168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Kariérové plánování, řízení kariéry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Specifický </a:t>
            </a:r>
            <a:r>
              <a:rPr lang="cs-CZ" sz="2750" dirty="0" smtClean="0">
                <a:solidFill>
                  <a:schemeClr val="bg2"/>
                </a:solidFill>
              </a:rPr>
              <a:t>přístup ke </a:t>
            </a:r>
            <a:r>
              <a:rPr lang="cs-CZ" sz="2750" u="sng" dirty="0" smtClean="0">
                <a:solidFill>
                  <a:schemeClr val="bg2"/>
                </a:solidFill>
              </a:rPr>
              <a:t>klíčovým pracovníkům</a:t>
            </a:r>
            <a:r>
              <a:rPr lang="cs-CZ" sz="2750" dirty="0" smtClean="0">
                <a:solidFill>
                  <a:schemeClr val="bg2"/>
                </a:solidFill>
              </a:rPr>
              <a:t> a personálním rezervám </a:t>
            </a:r>
            <a:r>
              <a:rPr lang="cs-CZ" sz="2750" b="1" dirty="0" smtClean="0">
                <a:solidFill>
                  <a:schemeClr val="bg2"/>
                </a:solidFill>
              </a:rPr>
              <a:t>by měl spočívat především v: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intenzívní </a:t>
            </a:r>
            <a:r>
              <a:rPr lang="cs-CZ" sz="2750" u="sng" dirty="0" smtClean="0">
                <a:solidFill>
                  <a:schemeClr val="bg2"/>
                </a:solidFill>
              </a:rPr>
              <a:t>komunikaci</a:t>
            </a:r>
            <a:r>
              <a:rPr lang="cs-CZ" sz="2750" dirty="0" smtClean="0">
                <a:solidFill>
                  <a:schemeClr val="bg2"/>
                </a:solidFill>
              </a:rPr>
              <a:t> o osobních ambicích pracovníka 	a jejich </a:t>
            </a:r>
            <a:r>
              <a:rPr lang="cs-CZ" sz="2750" dirty="0" err="1" smtClean="0">
                <a:solidFill>
                  <a:schemeClr val="bg2"/>
                </a:solidFill>
              </a:rPr>
              <a:t>sladitelnosti</a:t>
            </a:r>
            <a:r>
              <a:rPr lang="cs-CZ" sz="2750" dirty="0" smtClean="0">
                <a:solidFill>
                  <a:schemeClr val="bg2"/>
                </a:solidFill>
              </a:rPr>
              <a:t> s potřebami zaměstnavatele;</a:t>
            </a:r>
          </a:p>
          <a:p>
            <a:pPr lvl="0" algn="just">
              <a:spcBef>
                <a:spcPts val="400"/>
              </a:spcBef>
              <a:buNone/>
              <a:tabLst>
                <a:tab pos="711200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u="sng" dirty="0" smtClean="0">
                <a:solidFill>
                  <a:schemeClr val="bg2"/>
                </a:solidFill>
              </a:rPr>
              <a:t>zpracování kariérových plánů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(plánů osobního rozvoje) 	</a:t>
            </a:r>
            <a:r>
              <a:rPr lang="cs-CZ" sz="2750" dirty="0" smtClean="0">
                <a:solidFill>
                  <a:schemeClr val="bg2"/>
                </a:solidFill>
              </a:rPr>
              <a:t>jako deklarace vzájemných úmluv a závazků;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přípravě a realizaci programů osobního rozvoje a 	vzdělávání;</a:t>
            </a:r>
          </a:p>
          <a:p>
            <a:pPr lvl="0"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 podpoře jejich uplatnění;</a:t>
            </a:r>
          </a:p>
          <a:p>
            <a:pPr lvl="0" algn="just">
              <a:spcBef>
                <a:spcPts val="400"/>
              </a:spcBef>
              <a:buNone/>
              <a:tabLst>
                <a:tab pos="62388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v uplatňování vhodných motivačních nástrojů, ve 	vhodné zvýhodnění v rámci mzdových systémů, 	systému péče o pracovníky.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8892480" cy="449718"/>
          </a:xfrm>
        </p:spPr>
        <p:txBody>
          <a:bodyPr/>
          <a:lstStyle/>
          <a:p>
            <a:pPr>
              <a:defRPr/>
            </a:pPr>
            <a:r>
              <a:rPr lang="cs-CZ" sz="3000" b="1" dirty="0" smtClean="0">
                <a:solidFill>
                  <a:srgbClr val="000000"/>
                </a:solidFill>
                <a:effectLst/>
                <a:latin typeface="Times New Roman"/>
              </a:rPr>
              <a:t>Podnikové PLÁNY OSOBNÍ kariéry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se využívají především </a:t>
            </a:r>
            <a:r>
              <a:rPr lang="cs-CZ" sz="2800" b="1" dirty="0" smtClean="0">
                <a:solidFill>
                  <a:schemeClr val="bg2"/>
                </a:solidFill>
              </a:rPr>
              <a:t>u vysoce specializovaných kategorií pracovníků </a:t>
            </a:r>
            <a:r>
              <a:rPr lang="cs-CZ" sz="2800" dirty="0" smtClean="0">
                <a:solidFill>
                  <a:schemeClr val="bg2"/>
                </a:solidFill>
              </a:rPr>
              <a:t>a </a:t>
            </a:r>
            <a:r>
              <a:rPr lang="cs-CZ" sz="2800" b="1" dirty="0" smtClean="0">
                <a:solidFill>
                  <a:schemeClr val="bg2"/>
                </a:solidFill>
              </a:rPr>
              <a:t>manažerů</a:t>
            </a:r>
            <a:r>
              <a:rPr lang="cs-CZ" sz="2800" dirty="0" smtClean="0">
                <a:solidFill>
                  <a:schemeClr val="bg2"/>
                </a:solidFill>
              </a:rPr>
              <a:t>. Zpracování probíhá ve čtyřech krocích: 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1) </a:t>
            </a:r>
            <a:r>
              <a:rPr lang="cs-CZ" sz="2800" u="sng" dirty="0" smtClean="0">
                <a:solidFill>
                  <a:schemeClr val="bg2"/>
                </a:solidFill>
              </a:rPr>
              <a:t>hodnocení osobní kariérové kotvy a stanovení vlastních cílů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2) </a:t>
            </a:r>
            <a:r>
              <a:rPr lang="cs-CZ" sz="2800" u="sng" dirty="0" smtClean="0">
                <a:solidFill>
                  <a:schemeClr val="bg2"/>
                </a:solidFill>
              </a:rPr>
              <a:t>hodnocení organizací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3) </a:t>
            </a:r>
            <a:r>
              <a:rPr lang="cs-CZ" sz="2800" u="sng" dirty="0" smtClean="0">
                <a:solidFill>
                  <a:schemeClr val="bg2"/>
                </a:solidFill>
              </a:rPr>
              <a:t>informování pracovníka o jeho možnostech</a:t>
            </a:r>
            <a:r>
              <a:rPr lang="cs-CZ" sz="2800" dirty="0" smtClean="0">
                <a:solidFill>
                  <a:schemeClr val="bg2"/>
                </a:solidFill>
              </a:rPr>
              <a:t> v rámci podniku;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4) „</a:t>
            </a:r>
            <a:r>
              <a:rPr lang="cs-CZ" sz="2800" u="sng" dirty="0" smtClean="0">
                <a:solidFill>
                  <a:schemeClr val="bg2"/>
                </a:solidFill>
              </a:rPr>
              <a:t>dohoda </a:t>
            </a:r>
            <a:r>
              <a:rPr lang="cs-CZ" sz="2500" u="sng" dirty="0" smtClean="0">
                <a:solidFill>
                  <a:schemeClr val="bg2"/>
                </a:solidFill>
              </a:rPr>
              <a:t>(plán)“ </a:t>
            </a:r>
            <a:r>
              <a:rPr lang="cs-CZ" sz="2800" u="sng" dirty="0" smtClean="0">
                <a:solidFill>
                  <a:schemeClr val="bg2"/>
                </a:solidFill>
              </a:rPr>
              <a:t>o stanovení cílů kariéry a cesty k jejich dosažení</a:t>
            </a:r>
            <a:r>
              <a:rPr lang="cs-CZ" sz="2800" dirty="0" smtClean="0">
                <a:solidFill>
                  <a:schemeClr val="bg2"/>
                </a:solidFill>
              </a:rPr>
              <a:t> – tzv. startovací krok – provádí personalista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 daným pracovníkem a jeho liniovým vedoucím.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i="1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8892480" cy="521726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Podnikové plány osobní kariéry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8929718" cy="4798886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Nedílnou součástí ŘLZ je </a:t>
            </a:r>
            <a:r>
              <a:rPr lang="cs-CZ" sz="2700" b="1" dirty="0" smtClean="0">
                <a:solidFill>
                  <a:schemeClr val="bg2"/>
                </a:solidFill>
              </a:rPr>
              <a:t>potřeba přizpůsobování pracovních schopností pracovníků měnícím se požadavkům pracovního místa</a:t>
            </a:r>
            <a:r>
              <a:rPr lang="cs-CZ" sz="27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   Jde jednak o </a:t>
            </a:r>
            <a:r>
              <a:rPr lang="cs-CZ" sz="2700" b="1" u="sng" dirty="0" smtClean="0">
                <a:solidFill>
                  <a:schemeClr val="bg2"/>
                </a:solidFill>
              </a:rPr>
              <a:t>prohlubování pracovních schopností</a:t>
            </a:r>
            <a:r>
              <a:rPr lang="cs-CZ" sz="2700" b="1" dirty="0" smtClean="0">
                <a:solidFill>
                  <a:schemeClr val="bg2"/>
                </a:solidFill>
              </a:rPr>
              <a:t> </a:t>
            </a:r>
            <a:r>
              <a:rPr lang="cs-CZ" sz="2700" dirty="0" smtClean="0">
                <a:solidFill>
                  <a:schemeClr val="bg2"/>
                </a:solidFill>
              </a:rPr>
              <a:t>a o zvyšování využitelnosti pracovníků = </a:t>
            </a:r>
            <a:r>
              <a:rPr lang="cs-CZ" sz="2700" b="1" u="sng" dirty="0" smtClean="0">
                <a:solidFill>
                  <a:schemeClr val="bg2"/>
                </a:solidFill>
              </a:rPr>
              <a:t>rozšiřování jejich pracovních schopností</a:t>
            </a:r>
            <a:r>
              <a:rPr lang="cs-CZ" sz="2700" dirty="0" smtClean="0">
                <a:solidFill>
                  <a:schemeClr val="bg2"/>
                </a:solidFill>
              </a:rPr>
              <a:t> tak, aby zvládali znalosti a dovednosti potřebné k vykonávání dalších, jiných pracovních míst.</a:t>
            </a:r>
            <a:r>
              <a:rPr lang="cs-CZ" sz="2700" b="1" i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pl-PL" sz="2700" b="1" dirty="0" smtClean="0">
                <a:solidFill>
                  <a:schemeClr val="bg2"/>
                </a:solidFill>
              </a:rPr>
              <a:t>  Obecným </a:t>
            </a:r>
            <a:r>
              <a:rPr lang="pl-PL" sz="2700" b="1" u="sng" dirty="0" smtClean="0">
                <a:solidFill>
                  <a:schemeClr val="bg2"/>
                </a:solidFill>
              </a:rPr>
              <a:t>cílem rozvoje lidských zdrojů</a:t>
            </a:r>
            <a:r>
              <a:rPr lang="pl-PL" sz="2700" b="1" dirty="0" smtClean="0">
                <a:solidFill>
                  <a:schemeClr val="bg2"/>
                </a:solidFill>
              </a:rPr>
              <a:t> </a:t>
            </a:r>
            <a:r>
              <a:rPr lang="pl-PL" sz="2700" dirty="0" smtClean="0">
                <a:solidFill>
                  <a:schemeClr val="bg2"/>
                </a:solidFill>
              </a:rPr>
              <a:t>je </a:t>
            </a:r>
            <a:r>
              <a:rPr lang="pl-PL" sz="2700" u="sng" dirty="0" smtClean="0">
                <a:solidFill>
                  <a:schemeClr val="bg2"/>
                </a:solidFill>
              </a:rPr>
              <a:t>zajistit v pod- niku takovou </a:t>
            </a:r>
            <a:r>
              <a:rPr lang="cs-CZ" sz="2700" u="sng" dirty="0" smtClean="0">
                <a:solidFill>
                  <a:schemeClr val="bg2"/>
                </a:solidFill>
              </a:rPr>
              <a:t>kvalitu personálu</a:t>
            </a:r>
            <a:r>
              <a:rPr lang="cs-CZ" sz="2700" dirty="0" smtClean="0">
                <a:solidFill>
                  <a:schemeClr val="bg2"/>
                </a:solidFill>
              </a:rPr>
              <a:t>, jakou potřebuje </a:t>
            </a:r>
            <a:r>
              <a:rPr lang="cs-CZ" sz="2700" u="sng" dirty="0" smtClean="0">
                <a:solidFill>
                  <a:schemeClr val="bg2"/>
                </a:solidFill>
              </a:rPr>
              <a:t>k dosažení svých cílů</a:t>
            </a:r>
            <a:r>
              <a:rPr lang="cs-CZ" sz="2700" dirty="0" smtClean="0">
                <a:solidFill>
                  <a:schemeClr val="bg2"/>
                </a:solidFill>
              </a:rPr>
              <a:t> v oblasti zlepšování výkonu a svého růstu.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857256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MÍSTO A VÝZNAM podnikového VZDĚLÁVÁNÍ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v systému řízení lidských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14910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Ve vztahu k podnikovému </a:t>
            </a:r>
            <a:r>
              <a:rPr lang="cs-CZ" sz="2850" b="1" dirty="0" smtClean="0">
                <a:solidFill>
                  <a:schemeClr val="bg2"/>
                </a:solidFill>
              </a:rPr>
              <a:t>vzdělávání a rozvoji </a:t>
            </a:r>
            <a:r>
              <a:rPr lang="cs-CZ" sz="2850" dirty="0" smtClean="0">
                <a:solidFill>
                  <a:schemeClr val="bg2"/>
                </a:solidFill>
              </a:rPr>
              <a:t>lidských zdrojů je uvědomělé sdílet trend „učící se organizace“</a:t>
            </a:r>
          </a:p>
          <a:p>
            <a:pPr marL="0" indent="0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Podle D. A. </a:t>
            </a:r>
            <a:r>
              <a:rPr lang="cs-CZ" sz="2850" dirty="0" err="1" smtClean="0">
                <a:solidFill>
                  <a:schemeClr val="bg2"/>
                </a:solidFill>
              </a:rPr>
              <a:t>Garvina</a:t>
            </a:r>
            <a:r>
              <a:rPr lang="cs-CZ" sz="2850" dirty="0" smtClean="0">
                <a:solidFill>
                  <a:schemeClr val="bg2"/>
                </a:solidFill>
              </a:rPr>
              <a:t> učící se organizace projevuje dovednost v pěti hlavních činnostech:</a:t>
            </a:r>
          </a:p>
          <a:p>
            <a:pPr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 –   v systematické řešení problémů,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–   v experimentování,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–   v učení se z dosavadních zkušeností,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–   v učení se od ostatních,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 –   v rychlém a účinném přenosu znalostí do celé 	organizace.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i="1" dirty="0" smtClean="0">
              <a:solidFill>
                <a:schemeClr val="bg2"/>
              </a:solidFill>
            </a:endParaRPr>
          </a:p>
          <a:p>
            <a:pPr algn="just" eaLnBrk="1" hangingPunct="1"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8892480" cy="642942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bg2"/>
                </a:solidFill>
                <a:effectLst/>
                <a:latin typeface="+mn-lt"/>
              </a:rPr>
              <a:t>Nový trend – „učící se organizace“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57232"/>
            <a:ext cx="7715272" cy="3500462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V zájmu každého zaměstnavatele, racionálně řídícího lidské zdroje, by mělo být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umožnit pracovníkovi zvýšit intenzitu učení,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poskytnout mu znalosti a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určitý soubor přenositelných dovedností,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které mu pomohou s osobním růstem 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a vývojem kariéry.</a:t>
            </a:r>
          </a:p>
          <a:p>
            <a:pPr eaLnBrk="1" hangingPunct="1">
              <a:buFont typeface="Wingdings" pitchFamily="2" charset="2"/>
              <a:buNone/>
            </a:pPr>
            <a:endParaRPr lang="cs-CZ" sz="2700" dirty="0" smtClean="0">
              <a:solidFill>
                <a:schemeClr val="bg2"/>
              </a:solidFill>
            </a:endParaRP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89436" y="3429000"/>
            <a:ext cx="2725968" cy="2960637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4797152"/>
            <a:ext cx="5357850" cy="14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3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kumimoji="0" lang="cs-CZ" sz="33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33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přeji příjemný zbytek dne.</a:t>
            </a:r>
            <a:r>
              <a:rPr kumimoji="0" lang="cs-CZ" sz="33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3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  <p:bldP spid="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836712"/>
            <a:ext cx="8572560" cy="580699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V systému vzdělávání pracovníků </a:t>
            </a:r>
            <a:r>
              <a:rPr lang="cs-CZ" sz="2800" dirty="0" smtClean="0">
                <a:solidFill>
                  <a:schemeClr val="bg2"/>
                </a:solidFill>
              </a:rPr>
              <a:t>organizace</a:t>
            </a:r>
            <a:r>
              <a:rPr lang="cs-CZ" sz="2800" b="1" dirty="0" smtClean="0">
                <a:solidFill>
                  <a:schemeClr val="bg2"/>
                </a:solidFill>
              </a:rPr>
              <a:t> se angažuje </a:t>
            </a:r>
            <a:r>
              <a:rPr lang="cs-CZ" sz="2800" u="sng" dirty="0" smtClean="0">
                <a:solidFill>
                  <a:schemeClr val="bg2"/>
                </a:solidFill>
              </a:rPr>
              <a:t>nejen personální útvar</a:t>
            </a:r>
            <a:r>
              <a:rPr lang="cs-CZ" sz="2800" dirty="0" smtClean="0">
                <a:solidFill>
                  <a:schemeClr val="bg2"/>
                </a:solidFill>
              </a:rPr>
              <a:t>, resp. jeho oddělení vzdělávání pracovníků, či zvláštní útvar vzdělávání pracovníků, </a:t>
            </a:r>
            <a:r>
              <a:rPr lang="cs-CZ" sz="2800" b="1" dirty="0" smtClean="0">
                <a:solidFill>
                  <a:schemeClr val="bg2"/>
                </a:solidFill>
              </a:rPr>
              <a:t>ale také všichni vedoucí pracovníci </a:t>
            </a:r>
            <a:r>
              <a:rPr lang="cs-CZ" sz="2800" dirty="0" smtClean="0">
                <a:solidFill>
                  <a:schemeClr val="bg2"/>
                </a:solidFill>
              </a:rPr>
              <a:t>a </a:t>
            </a:r>
            <a:r>
              <a:rPr lang="cs-CZ" sz="2800" b="1" dirty="0" smtClean="0">
                <a:solidFill>
                  <a:schemeClr val="bg2"/>
                </a:solidFill>
              </a:rPr>
              <a:t>odbory</a:t>
            </a:r>
            <a:r>
              <a:rPr lang="cs-CZ" sz="2800" dirty="0" smtClean="0">
                <a:solidFill>
                  <a:schemeClr val="bg2"/>
                </a:solidFill>
              </a:rPr>
              <a:t> a jiná </a:t>
            </a:r>
            <a:r>
              <a:rPr lang="cs-CZ" sz="2800" b="1" dirty="0" smtClean="0">
                <a:solidFill>
                  <a:schemeClr val="bg2"/>
                </a:solidFill>
              </a:rPr>
              <a:t>sdružení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marL="533400" indent="-53340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VÝZNAM podnikového vzdělávání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tkví mj. ve snaze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o </a:t>
            </a:r>
            <a:r>
              <a:rPr lang="cs-CZ" sz="2800" b="1" dirty="0" smtClean="0">
                <a:solidFill>
                  <a:schemeClr val="bg2"/>
                </a:solidFill>
              </a:rPr>
              <a:t>dosažení flexibility a připravenosti na změny </a:t>
            </a:r>
            <a:r>
              <a:rPr lang="cs-CZ" sz="2800" dirty="0" smtClean="0">
                <a:solidFill>
                  <a:schemeClr val="bg2"/>
                </a:solidFill>
              </a:rPr>
              <a:t>přístupem cílevědomého formování pracovních schopností jedinců v daném podniku.</a:t>
            </a:r>
          </a:p>
          <a:p>
            <a:pPr algn="just">
              <a:buNone/>
            </a:pPr>
            <a:r>
              <a:rPr lang="pl-PL" sz="2800" b="1" u="sng" dirty="0" smtClean="0">
                <a:solidFill>
                  <a:schemeClr val="bg2"/>
                </a:solidFill>
              </a:rPr>
              <a:t>Základním cílem podnikového vzdělávání</a:t>
            </a:r>
            <a:r>
              <a:rPr lang="cs-CZ" sz="2800" dirty="0" smtClean="0">
                <a:solidFill>
                  <a:schemeClr val="bg2"/>
                </a:solidFill>
              </a:rPr>
              <a:t> je pomoci organizaci </a:t>
            </a:r>
            <a:r>
              <a:rPr lang="cs-CZ" sz="2800" b="1" dirty="0" smtClean="0">
                <a:solidFill>
                  <a:schemeClr val="bg2"/>
                </a:solidFill>
              </a:rPr>
              <a:t>dosáhnout stanovených cílů prostřed-</a:t>
            </a:r>
            <a:r>
              <a:rPr lang="cs-CZ" sz="2800" b="1" dirty="0" err="1" smtClean="0">
                <a:solidFill>
                  <a:schemeClr val="bg2"/>
                </a:solidFill>
              </a:rPr>
              <a:t>nictvím</a:t>
            </a:r>
            <a:r>
              <a:rPr lang="cs-CZ" sz="2800" b="1" dirty="0" smtClean="0">
                <a:solidFill>
                  <a:schemeClr val="bg2"/>
                </a:solidFill>
              </a:rPr>
              <a:t> zhodnocení a využití potenciálu svých zaměstnanců.</a:t>
            </a: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715436" cy="5929354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Potřeba adekvátní reakce na požadavky pracovního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místa </a:t>
            </a:r>
            <a:r>
              <a:rPr lang="cs-CZ" sz="2800" dirty="0" smtClean="0">
                <a:solidFill>
                  <a:schemeClr val="bg2"/>
                </a:solidFill>
              </a:rPr>
              <a:t>je odvislá především od těchto vlivů: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intenzivní technický rozvoj </a:t>
            </a:r>
            <a:r>
              <a:rPr lang="cs-CZ" sz="2800" dirty="0" smtClean="0">
                <a:solidFill>
                  <a:schemeClr val="bg2"/>
                </a:solidFill>
              </a:rPr>
              <a:t>přinášející nové objevy, </a:t>
            </a:r>
            <a:r>
              <a:rPr lang="cs-CZ" sz="2800" u="sng" dirty="0" smtClean="0">
                <a:solidFill>
                  <a:schemeClr val="bg2"/>
                </a:solidFill>
              </a:rPr>
              <a:t>rychle se měnící technologie a požadavky trhu</a:t>
            </a:r>
            <a:r>
              <a:rPr lang="cs-CZ" sz="2800" dirty="0" smtClean="0">
                <a:solidFill>
                  <a:schemeClr val="bg2"/>
                </a:solidFill>
              </a:rPr>
              <a:t> na kvalitu a technickou úroveň výrobků a služeb;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všeobecné tendence k vyspělosti podniků</a:t>
            </a:r>
            <a:r>
              <a:rPr lang="cs-CZ" sz="2800" dirty="0" smtClean="0">
                <a:solidFill>
                  <a:schemeClr val="bg2"/>
                </a:solidFill>
              </a:rPr>
              <a:t>, k růstu objemu jejich výroby a neustálému </a:t>
            </a:r>
            <a:r>
              <a:rPr lang="cs-CZ" sz="2800" u="sng" dirty="0" smtClean="0">
                <a:solidFill>
                  <a:schemeClr val="bg2"/>
                </a:solidFill>
              </a:rPr>
              <a:t>obměňování sortimentu výrobků a služeb a „sdílení trendů doby“;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rozvoj kooperačních vztahů</a:t>
            </a:r>
            <a:r>
              <a:rPr lang="cs-CZ" sz="2800" dirty="0" smtClean="0">
                <a:solidFill>
                  <a:schemeClr val="bg2"/>
                </a:solidFill>
              </a:rPr>
              <a:t>, potřeba neustálého </a:t>
            </a:r>
            <a:r>
              <a:rPr lang="cs-CZ" sz="2800" dirty="0" err="1" smtClean="0">
                <a:solidFill>
                  <a:schemeClr val="bg2"/>
                </a:solidFill>
              </a:rPr>
              <a:t>zdoko</a:t>
            </a:r>
            <a:r>
              <a:rPr lang="cs-CZ" sz="2800" dirty="0" smtClean="0">
                <a:solidFill>
                  <a:schemeClr val="bg2"/>
                </a:solidFill>
              </a:rPr>
              <a:t>-</a:t>
            </a:r>
            <a:r>
              <a:rPr lang="cs-CZ" sz="2800" dirty="0" err="1" smtClean="0">
                <a:solidFill>
                  <a:schemeClr val="bg2"/>
                </a:solidFill>
              </a:rPr>
              <a:t>nalování</a:t>
            </a:r>
            <a:r>
              <a:rPr lang="cs-CZ" sz="2800" dirty="0" smtClean="0">
                <a:solidFill>
                  <a:schemeClr val="bg2"/>
                </a:solidFill>
              </a:rPr>
              <a:t> organizace výroby, efektivní  hospodaření se všemi vstupy výrobního procesu včetně pracovní síly;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růst složitosti řídících operací </a:t>
            </a:r>
            <a:r>
              <a:rPr lang="cs-CZ" sz="2800" dirty="0" smtClean="0">
                <a:solidFill>
                  <a:schemeClr val="bg2"/>
                </a:solidFill>
              </a:rPr>
              <a:t>v neustále se měnících podmínkách, rozvoj informačních technologií. </a:t>
            </a:r>
          </a:p>
          <a:p>
            <a:pPr algn="just"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643998" cy="5086918"/>
          </a:xfrm>
        </p:spPr>
        <p:txBody>
          <a:bodyPr/>
          <a:lstStyle/>
          <a:p>
            <a:pPr algn="just">
              <a:spcBef>
                <a:spcPts val="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Učením a vzděláním</a:t>
            </a:r>
            <a:r>
              <a:rPr lang="cs-CZ" sz="2800" dirty="0" smtClean="0">
                <a:solidFill>
                  <a:schemeClr val="bg2"/>
                </a:solidFill>
              </a:rPr>
              <a:t> by si lidé měli zdokonalovat zejména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tyto osobní charakteristiky: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 </a:t>
            </a:r>
            <a:r>
              <a:rPr lang="cs-CZ" sz="2800" b="1" dirty="0" smtClean="0">
                <a:solidFill>
                  <a:schemeClr val="bg2"/>
                </a:solidFill>
              </a:rPr>
              <a:t>z</a:t>
            </a:r>
            <a:r>
              <a:rPr lang="cs-CZ" sz="2800" b="1" i="1" dirty="0" smtClean="0">
                <a:solidFill>
                  <a:schemeClr val="bg2"/>
                </a:solidFill>
              </a:rPr>
              <a:t>nalosti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– (c</a:t>
            </a:r>
            <a:r>
              <a:rPr lang="cs-CZ" sz="2500" dirty="0" smtClean="0">
                <a:solidFill>
                  <a:schemeClr val="bg2"/>
                </a:solidFill>
              </a:rPr>
              <a:t>o potřebuje znát při výkonu své funkce),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 </a:t>
            </a:r>
            <a:r>
              <a:rPr lang="cs-CZ" sz="2800" b="1" i="1" dirty="0" smtClean="0">
                <a:solidFill>
                  <a:schemeClr val="bg2"/>
                </a:solidFill>
              </a:rPr>
              <a:t>dovednosti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–  </a:t>
            </a:r>
            <a:r>
              <a:rPr lang="cs-CZ" sz="2500" dirty="0" smtClean="0">
                <a:solidFill>
                  <a:schemeClr val="bg2"/>
                </a:solidFill>
              </a:rPr>
              <a:t>(manuální, intelektuální, mentální),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 </a:t>
            </a:r>
            <a:r>
              <a:rPr lang="cs-CZ" sz="2800" b="1" i="1" dirty="0" smtClean="0">
                <a:solidFill>
                  <a:schemeClr val="bg2"/>
                </a:solidFill>
              </a:rPr>
              <a:t>schopnosti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500" dirty="0" smtClean="0">
                <a:solidFill>
                  <a:schemeClr val="bg2"/>
                </a:solidFill>
              </a:rPr>
              <a:t>(k dosažení žádoucí úrovně výkonu),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 </a:t>
            </a:r>
            <a:r>
              <a:rPr lang="cs-CZ" sz="2800" b="1" i="1" dirty="0" smtClean="0">
                <a:solidFill>
                  <a:schemeClr val="bg2"/>
                </a:solidFill>
              </a:rPr>
              <a:t>postoje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500" dirty="0" smtClean="0">
                <a:solidFill>
                  <a:schemeClr val="bg2"/>
                </a:solidFill>
              </a:rPr>
              <a:t>(dispozice chovat se v souladu s požadavky),</a:t>
            </a:r>
          </a:p>
          <a:p>
            <a:pPr algn="just">
              <a:spcBef>
                <a:spcPts val="600"/>
              </a:spcBef>
              <a:buNone/>
              <a:tabLst>
                <a:tab pos="623888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i="1" dirty="0" smtClean="0">
                <a:solidFill>
                  <a:schemeClr val="bg2"/>
                </a:solidFill>
              </a:rPr>
              <a:t>normy výkonu </a:t>
            </a:r>
            <a:r>
              <a:rPr lang="cs-CZ" sz="2400" dirty="0" smtClean="0">
                <a:solidFill>
                  <a:schemeClr val="bg2"/>
                </a:solidFill>
              </a:rPr>
              <a:t>– </a:t>
            </a:r>
            <a:r>
              <a:rPr lang="cs-CZ" sz="2500" dirty="0" smtClean="0">
                <a:solidFill>
                  <a:schemeClr val="bg2"/>
                </a:solidFill>
              </a:rPr>
              <a:t>(to, čeho musí být plně kompetentní 	jedinec schopen dosáhnout).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678198" cy="576064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Podnikové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-214346" y="857232"/>
            <a:ext cx="9215502" cy="571504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  </a:t>
            </a:r>
            <a:r>
              <a:rPr lang="pl-PL" sz="2800" b="1" dirty="0" smtClean="0">
                <a:solidFill>
                  <a:schemeClr val="bg2"/>
                </a:solidFill>
              </a:rPr>
              <a:t>   </a:t>
            </a:r>
            <a:r>
              <a:rPr lang="cs-CZ" sz="2800" b="1" dirty="0" smtClean="0">
                <a:solidFill>
                  <a:schemeClr val="bg2"/>
                </a:solidFill>
              </a:rPr>
              <a:t>Přínosy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podnikového vzdělávání</a:t>
            </a:r>
            <a:r>
              <a:rPr lang="cs-CZ" sz="2800" dirty="0" smtClean="0">
                <a:solidFill>
                  <a:schemeClr val="bg2"/>
                </a:solidFill>
              </a:rPr>
              <a:t> lze spatřovat: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r>
              <a:rPr lang="cs-CZ" sz="200" dirty="0" smtClean="0">
                <a:solidFill>
                  <a:schemeClr val="bg2"/>
                </a:solidFill>
              </a:rPr>
              <a:t/>
            </a:r>
            <a:br>
              <a:rPr lang="cs-CZ" sz="2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 – </a:t>
            </a:r>
            <a:r>
              <a:rPr lang="cs-CZ" sz="2800" u="sng" dirty="0" smtClean="0">
                <a:solidFill>
                  <a:schemeClr val="bg2"/>
                </a:solidFill>
              </a:rPr>
              <a:t>v minimalizaci nákladů</a:t>
            </a:r>
            <a:r>
              <a:rPr lang="cs-CZ" sz="2800" dirty="0" smtClean="0">
                <a:solidFill>
                  <a:schemeClr val="bg2"/>
                </a:solidFill>
              </a:rPr>
              <a:t> na osvojení znalosti, dovednosti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 	a schopnosti,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r>
              <a:rPr lang="cs-CZ" sz="300" dirty="0" smtClean="0">
                <a:solidFill>
                  <a:schemeClr val="bg2"/>
                </a:solidFill>
              </a:rPr>
              <a:t/>
            </a:r>
            <a:br>
              <a:rPr lang="cs-CZ" sz="3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 – </a:t>
            </a:r>
            <a:r>
              <a:rPr lang="cs-CZ" sz="2800" u="sng" dirty="0" smtClean="0">
                <a:solidFill>
                  <a:schemeClr val="bg2"/>
                </a:solidFill>
              </a:rPr>
              <a:t>ve zlepšení</a:t>
            </a:r>
            <a:r>
              <a:rPr lang="cs-CZ" sz="2800" dirty="0" smtClean="0">
                <a:solidFill>
                  <a:schemeClr val="bg2"/>
                </a:solidFill>
              </a:rPr>
              <a:t> individuální, týmové a podnikové </a:t>
            </a:r>
            <a:r>
              <a:rPr lang="cs-CZ" sz="2800" u="sng" dirty="0" smtClean="0">
                <a:solidFill>
                  <a:schemeClr val="bg2"/>
                </a:solidFill>
              </a:rPr>
              <a:t>výkonnosti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r>
              <a:rPr lang="cs-CZ" sz="500" dirty="0" smtClean="0">
                <a:solidFill>
                  <a:schemeClr val="bg2"/>
                </a:solidFill>
              </a:rPr>
              <a:t/>
            </a:r>
            <a:br>
              <a:rPr lang="cs-CZ" sz="5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 – </a:t>
            </a:r>
            <a:r>
              <a:rPr lang="cs-CZ" sz="2800" u="sng" dirty="0" smtClean="0">
                <a:solidFill>
                  <a:schemeClr val="bg2"/>
                </a:solidFill>
              </a:rPr>
              <a:t>ve zvýšení angažovanosti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>
              <a:spcBef>
                <a:spcPts val="600"/>
              </a:spcBef>
              <a:buNone/>
              <a:tabLst>
                <a:tab pos="812800" algn="l"/>
              </a:tabLst>
            </a:pPr>
            <a:r>
              <a:rPr lang="cs-CZ" sz="200" dirty="0" smtClean="0">
                <a:solidFill>
                  <a:schemeClr val="bg2"/>
                </a:solidFill>
              </a:rPr>
              <a:t/>
            </a:r>
            <a:br>
              <a:rPr lang="cs-CZ" sz="2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  – </a:t>
            </a:r>
            <a:r>
              <a:rPr lang="cs-CZ" sz="2800" u="sng" dirty="0" smtClean="0">
                <a:solidFill>
                  <a:schemeClr val="bg2"/>
                </a:solidFill>
              </a:rPr>
              <a:t>v přilákání vysoce kvalitních pracovníků</a:t>
            </a:r>
            <a:r>
              <a:rPr lang="cs-CZ" sz="2800" dirty="0" smtClean="0">
                <a:solidFill>
                  <a:schemeClr val="bg2"/>
                </a:solidFill>
              </a:rPr>
              <a:t> tím, že jim  </a:t>
            </a:r>
          </a:p>
          <a:p>
            <a:pPr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 	nabízí příležitost ke vzdělání,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  – v přispění </a:t>
            </a:r>
            <a:r>
              <a:rPr lang="cs-CZ" sz="2500" dirty="0" smtClean="0">
                <a:solidFill>
                  <a:schemeClr val="bg2"/>
                </a:solidFill>
              </a:rPr>
              <a:t>(pomoci)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při vytváření podnikové kultury</a:t>
            </a:r>
            <a:r>
              <a:rPr lang="cs-CZ" sz="2800" dirty="0" smtClean="0">
                <a:solidFill>
                  <a:schemeClr val="bg2"/>
                </a:solidFill>
              </a:rPr>
              <a:t> 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  	orientované na zlepšování výkonu,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  – v </a:t>
            </a:r>
            <a:r>
              <a:rPr lang="cs-CZ" sz="2800" u="sng" dirty="0" smtClean="0">
                <a:solidFill>
                  <a:schemeClr val="bg2"/>
                </a:solidFill>
              </a:rPr>
              <a:t>dosažení kvalitnějších výkonů </a:t>
            </a:r>
            <a:r>
              <a:rPr lang="cs-CZ" sz="2500" dirty="0" smtClean="0">
                <a:solidFill>
                  <a:schemeClr val="bg2"/>
                </a:solidFill>
              </a:rPr>
              <a:t>(poskytování služeb) </a:t>
            </a:r>
            <a:r>
              <a:rPr lang="cs-CZ" sz="2800" dirty="0" smtClean="0">
                <a:solidFill>
                  <a:schemeClr val="bg2"/>
                </a:solidFill>
              </a:rPr>
              <a:t>ve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  	vztahu </a:t>
            </a:r>
            <a:r>
              <a:rPr lang="cs-CZ" sz="2800" u="sng" dirty="0" smtClean="0">
                <a:solidFill>
                  <a:schemeClr val="bg2"/>
                </a:solidFill>
              </a:rPr>
              <a:t>k zákazníkům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18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Proces podnikového vzdělávání se odvíjí od těchto základních kroků: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1) </a:t>
            </a:r>
            <a:r>
              <a:rPr lang="cs-CZ" sz="2850" b="1" dirty="0" smtClean="0">
                <a:solidFill>
                  <a:schemeClr val="bg2"/>
                </a:solidFill>
              </a:rPr>
              <a:t>identifikace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b="1" dirty="0" smtClean="0">
                <a:solidFill>
                  <a:schemeClr val="bg2"/>
                </a:solidFill>
              </a:rPr>
              <a:t>definování potřeb </a:t>
            </a:r>
            <a:r>
              <a:rPr lang="cs-CZ" sz="2850" dirty="0" smtClean="0">
                <a:solidFill>
                  <a:schemeClr val="bg2"/>
                </a:solidFill>
              </a:rPr>
              <a:t>vzdělávání;          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2) </a:t>
            </a:r>
            <a:r>
              <a:rPr lang="cs-CZ" sz="2850" b="1" dirty="0" smtClean="0">
                <a:solidFill>
                  <a:schemeClr val="bg2"/>
                </a:solidFill>
              </a:rPr>
              <a:t>definování požadovaného vzdělání;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3) </a:t>
            </a:r>
            <a:r>
              <a:rPr lang="cs-CZ" sz="2850" b="1" dirty="0" smtClean="0">
                <a:solidFill>
                  <a:schemeClr val="bg2"/>
                </a:solidFill>
              </a:rPr>
              <a:t>definování cílů </a:t>
            </a:r>
            <a:r>
              <a:rPr lang="cs-CZ" sz="2850" dirty="0" smtClean="0">
                <a:solidFill>
                  <a:schemeClr val="bg2"/>
                </a:solidFill>
              </a:rPr>
              <a:t>vzdělávání;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4) </a:t>
            </a:r>
            <a:r>
              <a:rPr lang="cs-CZ" sz="2850" b="1" dirty="0" smtClean="0">
                <a:solidFill>
                  <a:schemeClr val="bg2"/>
                </a:solidFill>
              </a:rPr>
              <a:t>plánování vzdělávacích programů;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5) </a:t>
            </a:r>
            <a:r>
              <a:rPr lang="cs-CZ" sz="2800" b="1" dirty="0" smtClean="0">
                <a:solidFill>
                  <a:schemeClr val="bg2"/>
                </a:solidFill>
              </a:rPr>
              <a:t>rozhodnutí </a:t>
            </a:r>
            <a:r>
              <a:rPr lang="cs-CZ" sz="2800" dirty="0" smtClean="0">
                <a:solidFill>
                  <a:schemeClr val="bg2"/>
                </a:solidFill>
              </a:rPr>
              <a:t>o tom, </a:t>
            </a:r>
            <a:r>
              <a:rPr lang="cs-CZ" sz="2800" b="1" dirty="0" smtClean="0">
                <a:solidFill>
                  <a:schemeClr val="bg2"/>
                </a:solidFill>
              </a:rPr>
              <a:t>kdo bude vzdělávání zabezpečovat </a:t>
            </a:r>
            <a:r>
              <a:rPr lang="cs-CZ" sz="2500" dirty="0" smtClean="0">
                <a:solidFill>
                  <a:schemeClr val="bg2"/>
                </a:solidFill>
              </a:rPr>
              <a:t>(vzdělávání na pracovišti, mimo pracoviště, mimo podnik);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6)</a:t>
            </a:r>
            <a:r>
              <a:rPr lang="cs-CZ" sz="2850" i="1" dirty="0" smtClean="0">
                <a:solidFill>
                  <a:schemeClr val="bg2"/>
                </a:solidFill>
              </a:rPr>
              <a:t> </a:t>
            </a:r>
            <a:r>
              <a:rPr lang="cs-CZ" sz="2850" b="1" dirty="0" smtClean="0">
                <a:solidFill>
                  <a:schemeClr val="bg2"/>
                </a:solidFill>
              </a:rPr>
              <a:t>realizace vzdělávání: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a) </a:t>
            </a:r>
            <a:r>
              <a:rPr lang="cs-CZ" sz="2850" u="sng" dirty="0" smtClean="0">
                <a:solidFill>
                  <a:schemeClr val="bg2"/>
                </a:solidFill>
              </a:rPr>
              <a:t>při vzdělávání na pracovišti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(demonstrování, koučování, </a:t>
            </a:r>
            <a:r>
              <a:rPr lang="cs-CZ" sz="2500" dirty="0" err="1" smtClean="0">
                <a:solidFill>
                  <a:schemeClr val="bg2"/>
                </a:solidFill>
              </a:rPr>
              <a:t>mentoring</a:t>
            </a:r>
            <a:r>
              <a:rPr lang="cs-CZ" sz="2500" dirty="0" smtClean="0">
                <a:solidFill>
                  <a:schemeClr val="bg2"/>
                </a:solidFill>
              </a:rPr>
              <a:t>, counselling, rotace práce),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500" dirty="0" smtClean="0">
              <a:solidFill>
                <a:schemeClr val="bg2"/>
              </a:solidFill>
            </a:endParaRPr>
          </a:p>
          <a:p>
            <a:pPr algn="just">
              <a:spcBef>
                <a:spcPts val="4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92696"/>
            <a:ext cx="8535322" cy="66460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chemeClr val="bg2"/>
                </a:solidFill>
                <a:effectLst/>
                <a:latin typeface="+mn-lt"/>
              </a:rPr>
              <a:t>SYSTÉM podnikového vzdělávání pracovníků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929718" cy="523093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b)	</a:t>
            </a:r>
            <a:r>
              <a:rPr lang="cs-CZ" sz="2850" u="sng" dirty="0" smtClean="0">
                <a:solidFill>
                  <a:schemeClr val="bg2"/>
                </a:solidFill>
              </a:rPr>
              <a:t>při vzdělávání na pracovišti i mimo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(učení se akcí,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instruktáž, metoda otázek a odpovědí, pověření úkolem, projekty,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studium doporučené literatury, vzdělávání pomocí počítačů,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pomocí videa, multimediální vzdělávání),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c)	</a:t>
            </a:r>
            <a:r>
              <a:rPr lang="cs-CZ" sz="2850" u="sng" dirty="0" smtClean="0">
                <a:solidFill>
                  <a:schemeClr val="bg2"/>
                </a:solidFill>
              </a:rPr>
              <a:t>mimo pracoviště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(přednášky, diskuse, případové studie, 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hraní roli, skupinová cvičení, distanční vzdělávání, učení se hrou)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7) </a:t>
            </a:r>
            <a:r>
              <a:rPr lang="cs-CZ" sz="2800" b="1" u="sng" dirty="0" smtClean="0">
                <a:solidFill>
                  <a:schemeClr val="bg2"/>
                </a:solidFill>
              </a:rPr>
              <a:t>vyhodnocení vzdělávání</a:t>
            </a:r>
            <a:r>
              <a:rPr lang="cs-CZ" sz="2800" b="1" dirty="0" smtClean="0">
                <a:solidFill>
                  <a:schemeClr val="bg2"/>
                </a:solidFill>
              </a:rPr>
              <a:t> - </a:t>
            </a:r>
            <a:r>
              <a:rPr lang="cs-CZ" sz="2500" b="1" dirty="0" smtClean="0">
                <a:solidFill>
                  <a:schemeClr val="bg2"/>
                </a:solidFill>
              </a:rPr>
              <a:t>Jaký efekt se dostavil?</a:t>
            </a:r>
          </a:p>
          <a:p>
            <a:pPr algn="just"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– porovnání vstupních a konečných testů,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monitorování vzdělávacího procesu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>
                <a:schemeClr val="bg2"/>
              </a:buClr>
              <a:buNone/>
              <a:tabLst>
                <a:tab pos="623888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hodnocení praktického přínosu vzdělávání pomocí 	ekonomických ukazatelů;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8) </a:t>
            </a:r>
            <a:r>
              <a:rPr lang="cs-CZ" sz="2800" b="1" u="sng" dirty="0" smtClean="0">
                <a:solidFill>
                  <a:schemeClr val="bg2"/>
                </a:solidFill>
              </a:rPr>
              <a:t>zdokonalení </a:t>
            </a:r>
            <a:r>
              <a:rPr lang="cs-CZ" sz="2800" u="sng" dirty="0" smtClean="0">
                <a:solidFill>
                  <a:schemeClr val="bg2"/>
                </a:solidFill>
              </a:rPr>
              <a:t>vzdělávacího procesu </a:t>
            </a:r>
            <a:r>
              <a:rPr lang="cs-CZ" sz="2800" b="1" u="sng" dirty="0" smtClean="0">
                <a:solidFill>
                  <a:schemeClr val="bg2"/>
                </a:solidFill>
              </a:rPr>
              <a:t>a pokračování </a:t>
            </a:r>
            <a:r>
              <a:rPr lang="cs-CZ" sz="2800" u="sng" dirty="0" smtClean="0">
                <a:solidFill>
                  <a:schemeClr val="bg2"/>
                </a:solidFill>
              </a:rPr>
              <a:t>v něm.</a:t>
            </a:r>
            <a:endParaRPr lang="cs-CZ" sz="28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258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SYSTÉM podnikového vzdělávání pracovníků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7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3937</TotalTime>
  <Words>1275</Words>
  <Application>Microsoft Office PowerPoint</Application>
  <PresentationFormat>Předvádění na obrazovce (4:3)</PresentationFormat>
  <Paragraphs>245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MÍSTO A VÝZNAM podnikového VZDĚLÁVÁNÍ v systému řízení lidských zdrojů</vt:lpstr>
      <vt:lpstr>Prezentace aplikace PowerPoint</vt:lpstr>
      <vt:lpstr>Prezentace aplikace PowerPoint</vt:lpstr>
      <vt:lpstr>Podnikové vzdělávání</vt:lpstr>
      <vt:lpstr>Prezentace aplikace PowerPoint</vt:lpstr>
      <vt:lpstr>SYSTÉM podnikového vzdělávání pracovníků</vt:lpstr>
      <vt:lpstr>SYSTÉM podnikového vzdělávání pracovníků</vt:lpstr>
      <vt:lpstr>IDENTIFIKACE POTŘEBY a PLÁNOVÁNÍ podnikového VZDĚLÁVÁNÍ</vt:lpstr>
      <vt:lpstr>IDENTIFIKACE POTŘEBY a PLÁNOVÁNÍ podnikového VZDĚLÁVÁNÍ</vt:lpstr>
      <vt:lpstr>Prezentace aplikace PowerPoint</vt:lpstr>
      <vt:lpstr>Identifikace a plánování vzdělávacích potřeb</vt:lpstr>
      <vt:lpstr>METODY vzdělávání a možnosti jejich aplikace</vt:lpstr>
      <vt:lpstr>Metody vzdělávání, aplikace</vt:lpstr>
      <vt:lpstr>Prezentace aplikace PowerPoint</vt:lpstr>
      <vt:lpstr>VYHODNOCOVÁNÍ VÝSLEDKŮ vzdělávání  a ÚČINNOSTI vzdělávacího programu</vt:lpstr>
      <vt:lpstr>Výsledky vzdělávání lze ověřovat a vyhodnocovat:</vt:lpstr>
      <vt:lpstr>Výsledky vzdělávání</vt:lpstr>
      <vt:lpstr>ROZVOJ lidských zdrojů v podniku</vt:lpstr>
      <vt:lpstr>ROZVOJ lidských zdrojů v podniku</vt:lpstr>
      <vt:lpstr>ROZVOJ MANAŽERŮ</vt:lpstr>
      <vt:lpstr>Rozvoj manažerů</vt:lpstr>
      <vt:lpstr>Rozvoj manažerů</vt:lpstr>
      <vt:lpstr>KARIÉROVÉ plánování, podnikové PLÁNY  OSOBNÍ KARIÉRY</vt:lpstr>
      <vt:lpstr>Kariérové plánování</vt:lpstr>
      <vt:lpstr>Kariérové plánování, řízení kariéry</vt:lpstr>
      <vt:lpstr>Podnikové PLÁNY OSOBNÍ kariéry</vt:lpstr>
      <vt:lpstr>Podnikové plány osobní kariéry</vt:lpstr>
      <vt:lpstr>Nový trend – „učící se organizace“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268</cp:revision>
  <cp:lastPrinted>1601-01-01T00:00:00Z</cp:lastPrinted>
  <dcterms:created xsi:type="dcterms:W3CDTF">2005-09-23T13:42:26Z</dcterms:created>
  <dcterms:modified xsi:type="dcterms:W3CDTF">2017-10-04T10:19:52Z</dcterms:modified>
</cp:coreProperties>
</file>