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322" r:id="rId4"/>
    <p:sldId id="323" r:id="rId5"/>
    <p:sldId id="324" r:id="rId6"/>
    <p:sldId id="325" r:id="rId7"/>
    <p:sldId id="326" r:id="rId8"/>
    <p:sldId id="327" r:id="rId9"/>
    <p:sldId id="328" r:id="rId10"/>
    <p:sldId id="329" r:id="rId11"/>
    <p:sldId id="330" r:id="rId12"/>
    <p:sldId id="331" r:id="rId13"/>
    <p:sldId id="332" r:id="rId14"/>
    <p:sldId id="333" r:id="rId15"/>
    <p:sldId id="347" r:id="rId16"/>
    <p:sldId id="336" r:id="rId17"/>
    <p:sldId id="337" r:id="rId18"/>
    <p:sldId id="338" r:id="rId19"/>
    <p:sldId id="346" r:id="rId20"/>
    <p:sldId id="344" r:id="rId21"/>
    <p:sldId id="339" r:id="rId22"/>
    <p:sldId id="340" r:id="rId23"/>
    <p:sldId id="348" r:id="rId24"/>
    <p:sldId id="341" r:id="rId25"/>
    <p:sldId id="342" r:id="rId26"/>
    <p:sldId id="343" r:id="rId27"/>
    <p:sldId id="345" r:id="rId28"/>
    <p:sldId id="335"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45689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Globální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97663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endParaRPr lang="cs-CZ" sz="1800" dirty="0" smtClean="0"/>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215173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endParaRPr lang="cs-CZ" sz="1700" dirty="0" smtClean="0"/>
          </a:p>
          <a:p>
            <a:pPr algn="just"/>
            <a:r>
              <a:rPr lang="cs-CZ" sz="1700" dirty="0" smtClean="0"/>
              <a:t>Kulturní </a:t>
            </a:r>
            <a:r>
              <a:rPr lang="cs-CZ" sz="1700" dirty="0"/>
              <a:t>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smtClean="0"/>
              <a:t>Demorgona</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525952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endParaRPr lang="cs-CZ" sz="2000" dirty="0" smtClean="0"/>
          </a:p>
          <a:p>
            <a:pPr algn="just"/>
            <a:r>
              <a:rPr lang="cs-CZ" sz="2000" dirty="0" smtClean="0"/>
              <a:t>Přírodní </a:t>
            </a:r>
            <a:r>
              <a:rPr lang="cs-CZ" sz="2000" dirty="0"/>
              <a:t>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endParaRPr lang="cs-CZ" sz="2000" dirty="0" smtClean="0"/>
          </a:p>
          <a:p>
            <a:pPr algn="just"/>
            <a:r>
              <a:rPr lang="cs-CZ" sz="2000" dirty="0" smtClean="0"/>
              <a:t>Dochází </a:t>
            </a:r>
            <a:r>
              <a:rPr lang="cs-CZ" sz="2000" dirty="0"/>
              <a:t>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387338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endParaRPr lang="cs-CZ" sz="2000" dirty="0" smtClean="0"/>
          </a:p>
          <a:p>
            <a:pPr algn="just"/>
            <a:r>
              <a:rPr lang="cs-CZ" sz="2000" dirty="0" smtClean="0"/>
              <a:t>Odstraňování </a:t>
            </a:r>
            <a:r>
              <a:rPr lang="cs-CZ" sz="2000" dirty="0"/>
              <a:t>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a:t>
            </a:r>
            <a:r>
              <a:rPr lang="cs-CZ" sz="2000" dirty="0" smtClean="0"/>
              <a:t>WTO.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842236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3383146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a:t>
            </a:r>
            <a:r>
              <a:rPr lang="cs-CZ" sz="1800" dirty="0" smtClean="0"/>
              <a:t>globalizaci </a:t>
            </a:r>
            <a:r>
              <a:rPr lang="cs-CZ" sz="1800" dirty="0"/>
              <a:t>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r>
              <a:rPr lang="cs-CZ" sz="1800" dirty="0" smtClean="0"/>
              <a:t>.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032687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endParaRPr lang="cs-CZ" sz="2000" dirty="0" smtClean="0"/>
          </a:p>
          <a:p>
            <a:pPr algn="just"/>
            <a:r>
              <a:rPr lang="cs-CZ" sz="2000" dirty="0" smtClean="0"/>
              <a:t>Základními </a:t>
            </a:r>
            <a:r>
              <a:rPr lang="cs-CZ" sz="2000" dirty="0"/>
              <a:t>prvky globalizace je volný pohyb zboží, služeb, kapitálu, pracovních sil a transfer technologie. </a:t>
            </a:r>
            <a:endParaRPr lang="cs-CZ" sz="2000" dirty="0" smtClean="0"/>
          </a:p>
          <a:p>
            <a:pPr algn="just"/>
            <a:r>
              <a:rPr lang="cs-CZ" sz="2000" dirty="0" smtClean="0"/>
              <a:t>Tempo </a:t>
            </a:r>
            <a:r>
              <a:rPr lang="cs-CZ" sz="2000" dirty="0"/>
              <a:t>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596626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a:t>
            </a:r>
            <a:r>
              <a:rPr lang="cs-CZ" sz="1800" dirty="0" smtClean="0"/>
              <a:t>modernizací. </a:t>
            </a:r>
            <a:r>
              <a:rPr lang="cs-CZ" sz="1800" dirty="0"/>
              <a:t>Technologie, které vznikly v posledních desetiletích na půdě euroatlantické civilizace, hrají v globálním vývoji významnou, a někdy i vedoucí úlohu. </a:t>
            </a:r>
            <a:r>
              <a:rPr lang="cs-CZ" sz="1800" dirty="0" smtClean="0"/>
              <a:t>To </a:t>
            </a:r>
            <a:r>
              <a:rPr lang="cs-CZ" sz="1800" dirty="0"/>
              <a:t>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endParaRPr lang="cs-CZ" sz="1800" dirty="0" smtClean="0"/>
          </a:p>
          <a:p>
            <a:pPr algn="just"/>
            <a:r>
              <a:rPr lang="cs-CZ" sz="1800" dirty="0" smtClean="0"/>
              <a:t>Proces </a:t>
            </a:r>
            <a:r>
              <a:rPr lang="cs-CZ" sz="1800" dirty="0"/>
              <a:t>penetrace </a:t>
            </a:r>
            <a:r>
              <a:rPr lang="cs-CZ" sz="1800" dirty="0" smtClean="0"/>
              <a:t>globalizace </a:t>
            </a:r>
            <a:r>
              <a:rPr lang="cs-CZ" sz="1800" dirty="0"/>
              <a:t>v jejích charakteristických rysech probíhá v jednotlivých zemích rozdílným tempem a to jejich postavení ve světové ekonomice diferencuje</a:t>
            </a:r>
            <a:r>
              <a:rPr lang="cs-CZ" sz="1800" dirty="0" smtClean="0"/>
              <a:t>.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a:t>
            </a:r>
            <a:r>
              <a:rPr lang="cs-CZ" sz="1800" dirty="0" smtClean="0"/>
              <a:t>zeměmi.</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326328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757315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globálního podnikatelského prostředí</a:t>
            </a:r>
          </a:p>
          <a:p>
            <a:r>
              <a:rPr lang="cs-CZ" sz="1600" dirty="0" smtClean="0">
                <a:solidFill>
                  <a:srgbClr val="307871"/>
                </a:solidFill>
                <a:latin typeface="Times New Roman" panose="02020603050405020304" pitchFamily="18" charset="0"/>
                <a:cs typeface="Times New Roman" panose="02020603050405020304" pitchFamily="18" charset="0"/>
              </a:rPr>
              <a:t>Složky globálního podnikatelského prostředí</a:t>
            </a:r>
          </a:p>
          <a:p>
            <a:r>
              <a:rPr lang="cs-CZ" sz="1600" dirty="0" smtClean="0">
                <a:solidFill>
                  <a:srgbClr val="307871"/>
                </a:solidFill>
                <a:latin typeface="Times New Roman" panose="02020603050405020304" pitchFamily="18" charset="0"/>
                <a:cs typeface="Times New Roman" panose="02020603050405020304" pitchFamily="18" charset="0"/>
              </a:rPr>
              <a:t>Globalizace</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Přínosy a rizika globalizace</a:t>
            </a:r>
          </a:p>
          <a:p>
            <a:r>
              <a:rPr lang="cs-CZ" sz="1600" dirty="0" smtClean="0">
                <a:solidFill>
                  <a:srgbClr val="307871"/>
                </a:solidFill>
                <a:latin typeface="Times New Roman" panose="02020603050405020304" pitchFamily="18" charset="0"/>
                <a:cs typeface="Times New Roman" panose="02020603050405020304" pitchFamily="18" charset="0"/>
              </a:rPr>
              <a:t>Globální problémy</a:t>
            </a:r>
          </a:p>
          <a:p>
            <a:r>
              <a:rPr lang="cs-CZ" sz="1600" smtClean="0">
                <a:solidFill>
                  <a:srgbClr val="307871"/>
                </a:solidFill>
                <a:latin typeface="Times New Roman" panose="02020603050405020304" pitchFamily="18" charset="0"/>
                <a:cs typeface="Times New Roman" panose="02020603050405020304" pitchFamily="18" charset="0"/>
              </a:rPr>
              <a:t>Bariéry globalizace</a:t>
            </a:r>
            <a:endParaRPr lang="cs-CZ" sz="1600" dirty="0" smtClean="0">
              <a:solidFill>
                <a:srgbClr val="307871"/>
              </a:solidFill>
              <a:latin typeface="Times New Roman" panose="02020603050405020304" pitchFamily="18" charset="0"/>
              <a:cs typeface="Times New Roman" panose="02020603050405020304" pitchFamily="18" charset="0"/>
            </a:endParaRPr>
          </a:p>
          <a:p>
            <a:endParaRPr lang="cs-CZ" sz="1600" dirty="0" smtClean="0">
              <a:solidFill>
                <a:srgbClr val="307871"/>
              </a:solidFill>
              <a:latin typeface="Times New Roman" panose="02020603050405020304" pitchFamily="18" charset="0"/>
              <a:cs typeface="Times New Roman" panose="02020603050405020304" pitchFamily="18" charset="0"/>
            </a:endParaRPr>
          </a:p>
          <a:p>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Globalizace jako proces, který se v dějinách lidstva začíná zřetelně prosazovat přibližně na přelomu 18. a 19. století, prošel třemi vývojovými fázemi.</a:t>
            </a:r>
          </a:p>
          <a:p>
            <a:pPr algn="just"/>
            <a:r>
              <a:rPr lang="cs-CZ" sz="1800" b="1" dirty="0" smtClean="0"/>
              <a:t>První fáze globalizace</a:t>
            </a:r>
            <a:r>
              <a:rPr lang="cs-CZ" sz="1800" dirty="0" smtClean="0"/>
              <a:t>, která proběhla v letech 1870 – 1914, přinesla významný růst toku zboží, kapitálu a pracovních sil, který byl umožněn redukcí obchodních bariér a nově získanými výhodami v dopravě.</a:t>
            </a:r>
          </a:p>
          <a:p>
            <a:pPr algn="just"/>
            <a:r>
              <a:rPr lang="cs-CZ" sz="1800" b="1" dirty="0" smtClean="0"/>
              <a:t>Druhá fáze globalizace </a:t>
            </a:r>
            <a:r>
              <a:rPr lang="cs-CZ" sz="1800" dirty="0" smtClean="0"/>
              <a:t>je datována do let 1950 – 1980, kdy došlo k obnovení obchodních vztahů utlumených světovou hospodářskou krizí a druhou světovou válkou.</a:t>
            </a:r>
          </a:p>
          <a:p>
            <a:pPr algn="just"/>
            <a:r>
              <a:rPr lang="cs-CZ" sz="1800" b="1" dirty="0" smtClean="0"/>
              <a:t>Třetí fáze globalizace </a:t>
            </a:r>
            <a:r>
              <a:rPr lang="cs-CZ" sz="1800" dirty="0" smtClean="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smtClean="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1102983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927932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3157171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2464788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a:t>
            </a:r>
            <a:r>
              <a:rPr lang="cs-CZ" sz="2000" dirty="0" smtClean="0"/>
              <a:t>skupiny:</a:t>
            </a:r>
            <a:endParaRPr lang="cs-CZ" sz="2000" dirty="0"/>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3519985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smtClean="0"/>
              <a:t>Globální </a:t>
            </a:r>
            <a:r>
              <a:rPr lang="cs-CZ" sz="2000" b="1" dirty="0"/>
              <a:t>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r>
              <a:rPr lang="cs-CZ" sz="2000" dirty="0" smtClean="0"/>
              <a:t>.</a:t>
            </a:r>
          </a:p>
          <a:p>
            <a:pPr algn="just"/>
            <a:endParaRPr lang="cs-CZ" sz="2000" dirty="0" smtClean="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40790463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Bariéry globalizace</a:t>
            </a:r>
            <a:endParaRPr lang="cs-CZ" dirty="0"/>
          </a:p>
        </p:txBody>
      </p:sp>
    </p:spTree>
    <p:extLst>
      <p:ext uri="{BB962C8B-B14F-4D97-AF65-F5344CB8AC3E}">
        <p14:creationId xmlns:p14="http://schemas.microsoft.com/office/powerpoint/2010/main" val="713376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a:t>
            </a:r>
            <a:r>
              <a:rPr lang="cs-CZ" sz="2000" dirty="0" smtClean="0"/>
              <a:t>modifikací </a:t>
            </a:r>
            <a:r>
              <a:rPr lang="cs-CZ" sz="2000" dirty="0"/>
              <a:t>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globálního prostředí</a:t>
            </a:r>
            <a:endParaRPr lang="cs-CZ" dirty="0"/>
          </a:p>
        </p:txBody>
      </p:sp>
    </p:spTree>
    <p:extLst>
      <p:ext uri="{BB962C8B-B14F-4D97-AF65-F5344CB8AC3E}">
        <p14:creationId xmlns:p14="http://schemas.microsoft.com/office/powerpoint/2010/main" val="495780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Globální podnikatelské prostředí chápeme jako prostředí, které je tvořeno suverénními státy, mezinárodními integračními seskupeními a mezinárodními organizacemi. Všechny tyto subjekty vytvářejí podmínky pro podnikatelské aktivity podniků a ovlivňují jejich činnost, ať už v pozitivním (tvorba příležitostí) nebo negativním (generování hrozeb) směru. </a:t>
            </a:r>
            <a:r>
              <a:rPr lang="cs-CZ" sz="1800" dirty="0" smtClean="0"/>
              <a:t>Globální </a:t>
            </a:r>
            <a:r>
              <a:rPr lang="cs-CZ" sz="1800" dirty="0"/>
              <a:t>podnikatelské prostředí můžeme strukturovat, podobně jako tuzemské makroprostředí, do jednotlivých prostředí, jako je ekonomické prostředí, politické prostředí, legislativní prostředí, technologické prostředí, demografické prostředí, sociální prostředí, kulturní prostředí a přírodní prostředí.</a:t>
            </a:r>
          </a:p>
          <a:p>
            <a:pPr algn="just"/>
            <a:r>
              <a:rPr lang="cs-CZ" sz="1800" dirty="0"/>
              <a:t>Velmi významným vlivem, </a:t>
            </a:r>
            <a:r>
              <a:rPr lang="cs-CZ" sz="1800" dirty="0" err="1"/>
              <a:t>megatrendem</a:t>
            </a:r>
            <a:r>
              <a:rPr lang="cs-CZ" sz="1800" dirty="0"/>
              <a:t>, který ovlivňuje vývoj a charakteristiky globálního podnikatelského prostředí (a samozřejmě také všechny subjekty zde působící) je proces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775261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a:t>¨</a:t>
            </a:r>
            <a:r>
              <a:rPr lang="cs-CZ" sz="2000" dirty="0" smtClean="0"/>
              <a:t>Proto </a:t>
            </a:r>
            <a:r>
              <a:rPr lang="cs-CZ" sz="2000" dirty="0"/>
              <a:t>v této souvislosti hovoříme o globálním podnikatelském prostředí. </a:t>
            </a:r>
            <a:r>
              <a:rPr lang="cs-CZ" sz="2000" dirty="0" smtClean="0"/>
              <a:t>P</a:t>
            </a:r>
          </a:p>
          <a:p>
            <a:pPr algn="just"/>
            <a:r>
              <a:rPr lang="cs-CZ" sz="2000" dirty="0" err="1" smtClean="0"/>
              <a:t>ochopení</a:t>
            </a:r>
            <a:r>
              <a:rPr lang="cs-CZ" sz="2000" dirty="0" smtClean="0"/>
              <a:t>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9113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endParaRPr lang="cs-CZ" sz="2000" dirty="0" smtClean="0"/>
          </a:p>
          <a:p>
            <a:pPr algn="just"/>
            <a:r>
              <a:rPr lang="cs-CZ" sz="2000" dirty="0" smtClean="0"/>
              <a:t>Pro </a:t>
            </a:r>
            <a:r>
              <a:rPr lang="cs-CZ" sz="2000" dirty="0"/>
              <a:t>ekonomické integrace hovoří jak ekonomické tak politické důvody. </a:t>
            </a:r>
            <a:endParaRPr lang="cs-CZ" sz="2000" dirty="0" smtClean="0"/>
          </a:p>
          <a:p>
            <a:pPr algn="just"/>
            <a:r>
              <a:rPr lang="cs-CZ" sz="2000" dirty="0" smtClean="0"/>
              <a:t>Jedním </a:t>
            </a:r>
            <a:r>
              <a:rPr lang="cs-CZ" sz="2000" dirty="0"/>
              <a:t>z hlavních ekonomických důvodů je efektivnější výroba produktů a zajištění ekonomického růstu země. </a:t>
            </a:r>
            <a:endParaRPr lang="cs-CZ" sz="2000" dirty="0" smtClean="0"/>
          </a:p>
          <a:p>
            <a:pPr algn="just"/>
            <a:r>
              <a:rPr lang="cs-CZ" sz="2000" dirty="0" smtClean="0"/>
              <a:t>Významným </a:t>
            </a:r>
            <a:r>
              <a:rPr lang="cs-CZ" sz="2000" dirty="0"/>
              <a:t>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534109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Mezi </a:t>
            </a:r>
            <a:r>
              <a:rPr lang="cs-CZ" sz="1800" dirty="0"/>
              <a:t>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4111751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1169425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endParaRPr lang="cs-CZ" sz="2000" dirty="0" smtClean="0"/>
          </a:p>
          <a:p>
            <a:pPr algn="just"/>
            <a:r>
              <a:rPr lang="cs-CZ" sz="2000" dirty="0" smtClean="0"/>
              <a:t>Instituce</a:t>
            </a:r>
            <a:r>
              <a:rPr lang="cs-CZ" sz="2000" dirty="0"/>
              <a:t>,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3395645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endParaRPr lang="cs-CZ" sz="2000" dirty="0" smtClean="0"/>
          </a:p>
          <a:p>
            <a:pPr algn="just"/>
            <a:r>
              <a:rPr lang="cs-CZ" sz="2000" dirty="0" smtClean="0"/>
              <a:t>Jedná </a:t>
            </a:r>
            <a:r>
              <a:rPr lang="cs-CZ" sz="2000" dirty="0"/>
              <a:t>se především o pravidla v oblasti produkce a prodeje zboží a služeb, realizaci přímých zahraničních investic nebo ochranu jednotlivých zemí před vnější konkurencí. </a:t>
            </a:r>
            <a:endParaRPr lang="cs-CZ" sz="2000" dirty="0" smtClean="0"/>
          </a:p>
          <a:p>
            <a:pPr algn="just"/>
            <a:r>
              <a:rPr lang="cs-CZ" sz="2000" dirty="0" smtClean="0"/>
              <a:t>Globální </a:t>
            </a:r>
            <a:r>
              <a:rPr lang="cs-CZ" sz="2000" dirty="0"/>
              <a:t>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104187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2792</TotalTime>
  <Words>2830</Words>
  <Application>Microsoft Office PowerPoint</Application>
  <PresentationFormat>Předvádění na obrazovce (16:9)</PresentationFormat>
  <Paragraphs>139</Paragraphs>
  <Slides>28</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Globální podnikatelské prostředí</vt:lpstr>
      <vt:lpstr>Osnova tématu</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185</cp:revision>
  <dcterms:created xsi:type="dcterms:W3CDTF">2016-07-06T15:42:34Z</dcterms:created>
  <dcterms:modified xsi:type="dcterms:W3CDTF">2021-03-01T14:41:26Z</dcterms:modified>
</cp:coreProperties>
</file>