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322"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61" r:id="rId30"/>
    <p:sldId id="362" r:id="rId31"/>
    <p:sldId id="335"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09.03.2021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Tržní </a:t>
            </a:r>
            <a:r>
              <a:rPr lang="cs-CZ" sz="1400" dirty="0" smtClean="0">
                <a:solidFill>
                  <a:schemeClr val="bg1"/>
                </a:solidFill>
                <a:latin typeface="Times New Roman" panose="02020603050405020304" pitchFamily="18" charset="0"/>
                <a:cs typeface="Times New Roman" panose="02020603050405020304" pitchFamily="18" charset="0"/>
              </a:rPr>
              <a:t>prostředí</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a:t>
            </a:r>
            <a:r>
              <a:rPr lang="cs-CZ" sz="1700" dirty="0" smtClean="0"/>
              <a:t>typů:</a:t>
            </a:r>
            <a:endParaRPr lang="cs-CZ" sz="1700" dirty="0"/>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905450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846745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r>
              <a:rPr lang="cs-CZ" sz="2000" dirty="0" smtClean="0"/>
              <a:t>.</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1699600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endParaRPr lang="cs-CZ" sz="2000" dirty="0" smtClean="0"/>
          </a:p>
          <a:p>
            <a:pPr algn="just"/>
            <a:r>
              <a:rPr lang="cs-CZ" sz="2000" dirty="0" smtClean="0"/>
              <a:t>Analýza </a:t>
            </a:r>
            <a:r>
              <a:rPr lang="cs-CZ" sz="2000" dirty="0"/>
              <a:t>odvětví se zaměřují na identifikaci hlavních konkurentů daného podniku, jejich sílu a celkovou strukturu odvětví. </a:t>
            </a:r>
            <a:endParaRPr lang="cs-CZ" sz="2000" dirty="0" smtClean="0"/>
          </a:p>
          <a:p>
            <a:pPr algn="just"/>
            <a:r>
              <a:rPr lang="cs-CZ" sz="2000" dirty="0" smtClean="0"/>
              <a:t>Analýza </a:t>
            </a:r>
            <a:r>
              <a:rPr lang="cs-CZ" sz="2000" dirty="0"/>
              <a:t>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82021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522531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488952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endParaRPr lang="cs-CZ" sz="1600" dirty="0" smtClean="0"/>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798687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800" dirty="0" smtClean="0"/>
              <a:t>.</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004144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r>
              <a:rPr lang="cs-CZ" sz="1800" dirty="0" smtClean="0"/>
              <a:t>).</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63398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a:t>
            </a:r>
            <a:r>
              <a:rPr lang="cs-CZ" sz="1800" dirty="0" smtClean="0"/>
              <a:t>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126697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tržního prostředí</a:t>
            </a:r>
          </a:p>
          <a:p>
            <a:r>
              <a:rPr lang="cs-CZ" sz="1600" dirty="0" smtClean="0">
                <a:solidFill>
                  <a:srgbClr val="307871"/>
                </a:solidFill>
                <a:latin typeface="Times New Roman" panose="02020603050405020304" pitchFamily="18" charset="0"/>
                <a:cs typeface="Times New Roman" panose="02020603050405020304" pitchFamily="18" charset="0"/>
              </a:rPr>
              <a:t>Subjekty tržního prostředí</a:t>
            </a:r>
          </a:p>
          <a:p>
            <a:r>
              <a:rPr lang="cs-CZ" sz="1600" dirty="0" smtClean="0">
                <a:solidFill>
                  <a:srgbClr val="307871"/>
                </a:solidFill>
                <a:latin typeface="Times New Roman" panose="02020603050405020304" pitchFamily="18" charset="0"/>
                <a:cs typeface="Times New Roman" panose="02020603050405020304" pitchFamily="18" charset="0"/>
              </a:rPr>
              <a:t>Odvětví</a:t>
            </a:r>
          </a:p>
          <a:p>
            <a:r>
              <a:rPr lang="cs-CZ" sz="1600" dirty="0" smtClean="0">
                <a:solidFill>
                  <a:srgbClr val="307871"/>
                </a:solidFill>
                <a:latin typeface="Times New Roman" panose="02020603050405020304" pitchFamily="18" charset="0"/>
                <a:cs typeface="Times New Roman" panose="02020603050405020304" pitchFamily="18" charset="0"/>
              </a:rPr>
              <a:t>Trh</a:t>
            </a:r>
          </a:p>
          <a:p>
            <a:r>
              <a:rPr lang="cs-CZ" sz="1600" dirty="0" smtClean="0">
                <a:solidFill>
                  <a:srgbClr val="307871"/>
                </a:solidFill>
                <a:latin typeface="Times New Roman" panose="02020603050405020304" pitchFamily="18" charset="0"/>
                <a:cs typeface="Times New Roman" panose="02020603050405020304" pitchFamily="18" charset="0"/>
              </a:rPr>
              <a:t>Metody analýzy tržního prostředí – analýza odvětví</a:t>
            </a:r>
          </a:p>
          <a:p>
            <a:r>
              <a:rPr lang="cs-CZ" sz="1600" dirty="0" smtClean="0">
                <a:solidFill>
                  <a:srgbClr val="307871"/>
                </a:solidFill>
                <a:latin typeface="Times New Roman" panose="02020603050405020304" pitchFamily="18" charset="0"/>
                <a:cs typeface="Times New Roman" panose="02020603050405020304" pitchFamily="18" charset="0"/>
              </a:rPr>
              <a:t>Metody analýzy tržního prostředí – analýza trhu</a:t>
            </a:r>
          </a:p>
          <a:p>
            <a:endParaRPr lang="cs-CZ" sz="1600" dirty="0" smtClean="0">
              <a:solidFill>
                <a:srgbClr val="307871"/>
              </a:solidFill>
              <a:latin typeface="Times New Roman" panose="02020603050405020304" pitchFamily="18" charset="0"/>
              <a:cs typeface="Times New Roman" panose="02020603050405020304" pitchFamily="18" charset="0"/>
            </a:endParaRPr>
          </a:p>
          <a:p>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568053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721498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r>
              <a:rPr lang="cs-CZ" sz="1800" dirty="0" smtClean="0"/>
              <a:t>.</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000079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a:t>
            </a:r>
            <a:r>
              <a:rPr lang="cs-CZ" sz="1800" b="1" cap="small" dirty="0" smtClean="0"/>
              <a:t>odvětví – </a:t>
            </a:r>
            <a:r>
              <a:rPr lang="cs-CZ" sz="1800" b="1" cap="small" dirty="0" err="1" smtClean="0"/>
              <a:t>Porterův</a:t>
            </a:r>
            <a:r>
              <a:rPr lang="cs-CZ" sz="1800" b="1" cap="small" dirty="0" smtClean="0"/>
              <a:t> diamant</a:t>
            </a:r>
            <a:endParaRPr lang="cs-CZ" sz="1800" b="1" cap="small"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4040846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a:t>
            </a:r>
            <a:r>
              <a:rPr lang="cs-CZ" sz="1600" dirty="0" smtClean="0"/>
              <a:t>: </a:t>
            </a:r>
            <a:endParaRPr lang="cs-CZ" sz="1600" dirty="0"/>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40246447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a:t>
            </a:r>
            <a:r>
              <a:rPr lang="cs-CZ" sz="1600" b="1" cap="small" dirty="0" smtClean="0"/>
              <a:t>odvětví – </a:t>
            </a:r>
            <a:r>
              <a:rPr lang="cs-CZ" sz="1600" b="1" cap="small" dirty="0" err="1" smtClean="0"/>
              <a:t>Porterova</a:t>
            </a:r>
            <a:r>
              <a:rPr lang="cs-CZ" sz="1600" b="1" cap="small" dirty="0" smtClean="0"/>
              <a:t> analýza konkurence</a:t>
            </a:r>
            <a:endParaRPr lang="cs-CZ" sz="1600" b="1" cap="small"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1296641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673180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a:t>
            </a:r>
            <a:r>
              <a:rPr lang="cs-CZ" sz="2000" b="1" cap="small" dirty="0" smtClean="0"/>
              <a:t>odvětví – strategické mapy</a:t>
            </a:r>
            <a:endParaRPr lang="cs-CZ" sz="2000" b="1" cap="small"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67464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1948634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147046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a:t>
            </a:r>
            <a:r>
              <a:rPr lang="cs-CZ" sz="2000" dirty="0" smtClean="0"/>
              <a:t>Někteří </a:t>
            </a:r>
            <a:r>
              <a:rPr lang="cs-CZ" sz="2000" dirty="0"/>
              <a:t>autoři začleňují toto prostředí do mikroprostředí, tj. do prostředí podniku. </a:t>
            </a:r>
            <a:endParaRPr lang="cs-CZ" sz="2000" dirty="0" smtClean="0"/>
          </a:p>
          <a:p>
            <a:pPr algn="just"/>
            <a:r>
              <a:rPr lang="cs-CZ" sz="2000" dirty="0" smtClean="0"/>
              <a:t>Základní </a:t>
            </a:r>
            <a:r>
              <a:rPr lang="cs-CZ" sz="2000" dirty="0"/>
              <a:t>charakteristikou </a:t>
            </a:r>
            <a:r>
              <a:rPr lang="cs-CZ" sz="2000" dirty="0" smtClean="0"/>
              <a:t>tržního </a:t>
            </a:r>
            <a:r>
              <a:rPr lang="cs-CZ" sz="2000" dirty="0"/>
              <a:t>prostředí je to, že podniky mohou ovlivňovat subjekty a síly tohoto podnikatelského prostředí. Toto ovlivňování je cílené a záměrné. </a:t>
            </a:r>
            <a:endParaRPr lang="cs-CZ" sz="2000" dirty="0" smtClean="0"/>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458748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t>Tržní prostředí je prostředí, </a:t>
            </a:r>
            <a:r>
              <a:rPr lang="cs-CZ" sz="2000" dirty="0"/>
              <a:t>které podnik bezprostředně ovlivňuje a samotný podnik toto prostředí svými podnikatelskými aktivitami ovlivňuje a přetváří. </a:t>
            </a:r>
            <a:endParaRPr lang="cs-CZ" sz="2000" dirty="0" smtClean="0"/>
          </a:p>
          <a:p>
            <a:pPr algn="just"/>
            <a:r>
              <a:rPr lang="cs-CZ" sz="2000" dirty="0" smtClean="0"/>
              <a:t>Na tržní prostředí se </a:t>
            </a:r>
            <a:r>
              <a:rPr lang="cs-CZ" sz="2000" dirty="0"/>
              <a:t>můžeme podívat z pohledu zákazníků, tehdy mluvíme o trhu, nebo z pohledu podniků s podobnými zaměřením, a tehdy mluvíme o odvětví.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775261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Subjekty tržního prostředí</a:t>
            </a:r>
            <a:endParaRPr lang="cs-CZ" dirty="0"/>
          </a:p>
        </p:txBody>
      </p:sp>
    </p:spTree>
    <p:extLst>
      <p:ext uri="{BB962C8B-B14F-4D97-AF65-F5344CB8AC3E}">
        <p14:creationId xmlns:p14="http://schemas.microsoft.com/office/powerpoint/2010/main" val="1746693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a:t>
            </a:r>
            <a:r>
              <a:rPr lang="cs-CZ" sz="2000" dirty="0" smtClean="0"/>
              <a:t>2012) </a:t>
            </a:r>
            <a:r>
              <a:rPr lang="cs-CZ" sz="2000" dirty="0"/>
              <a:t>odvětví zahrnuje podniky s velice podobnými činnostmi</a:t>
            </a:r>
            <a:r>
              <a:rPr lang="cs-CZ" sz="2000" dirty="0" smtClean="0"/>
              <a:t>.</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endParaRPr lang="cs-CZ" sz="2000" dirty="0" smtClean="0"/>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1156167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výroba </a:t>
            </a:r>
            <a:r>
              <a:rPr lang="cs-CZ" sz="1600" dirty="0"/>
              <a:t>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996115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a:t>
            </a:r>
            <a:r>
              <a:rPr lang="cs-CZ" sz="2000" dirty="0" smtClean="0"/>
              <a:t>nimi. </a:t>
            </a:r>
          </a:p>
          <a:p>
            <a:pPr algn="just"/>
            <a:endParaRPr lang="cs-CZ" sz="2000" dirty="0"/>
          </a:p>
          <a:p>
            <a:pPr marL="0" indent="0" algn="just">
              <a:buNone/>
            </a:pPr>
            <a:r>
              <a:rPr lang="cs-CZ" sz="2000" b="1" i="1" dirty="0"/>
              <a:t>Odvětví můžeme </a:t>
            </a:r>
            <a:r>
              <a:rPr lang="cs-CZ" sz="2000" b="1" i="1" dirty="0" smtClean="0"/>
              <a:t>členit:</a:t>
            </a:r>
            <a:endParaRPr lang="cs-CZ" sz="2000" b="1" i="1" dirty="0"/>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a:t>
            </a:r>
            <a:r>
              <a:rPr lang="cs-CZ" sz="2000" dirty="0" smtClean="0"/>
              <a:t>výhod: </a:t>
            </a:r>
            <a:r>
              <a:rPr lang="cs-CZ" sz="2000" dirty="0"/>
              <a:t>objemová, ve slepé uličce, fragmentovaná, </a:t>
            </a:r>
            <a:r>
              <a:rPr lang="cs-CZ" sz="2000" dirty="0" smtClean="0"/>
              <a:t>specializovaná.</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1609296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endParaRPr lang="cs-CZ" sz="2000" dirty="0" smtClean="0"/>
          </a:p>
          <a:p>
            <a:pPr algn="just"/>
            <a:r>
              <a:rPr lang="cs-CZ" sz="2000" dirty="0" smtClean="0"/>
              <a:t>Ekonomika </a:t>
            </a:r>
            <a:r>
              <a:rPr lang="cs-CZ" sz="2000" dirty="0"/>
              <a:t>se zpravidla člení podle základních činností, které se v ní odehrávají, na čtyři sektory. </a:t>
            </a:r>
            <a:endParaRPr lang="cs-CZ" sz="2000" dirty="0" smtClean="0"/>
          </a:p>
          <a:p>
            <a:pPr algn="just"/>
            <a:r>
              <a:rPr lang="cs-CZ" sz="2000" dirty="0" smtClean="0"/>
              <a:t>Primární </a:t>
            </a:r>
            <a:r>
              <a:rPr lang="cs-CZ" sz="2000" dirty="0"/>
              <a:t>sektor je tvořen zemědělstvím a těžebním průmyslem. Sekundární sektor je typický činnostmi v oblasti zpracovatelského průmyslu a stavebnictví. Terciární sektor je sektor obchodu a služeb. Kvartérní sektor zahrnuje pak vědu a </a:t>
            </a:r>
            <a:r>
              <a:rPr lang="cs-CZ" sz="2000" dirty="0" smtClean="0"/>
              <a:t>výzkum.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880335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a:t>
            </a:r>
            <a:r>
              <a:rPr lang="cs-CZ" sz="1800" dirty="0" smtClean="0"/>
              <a:t>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a:t>
            </a:r>
            <a:r>
              <a:rPr lang="cs-CZ" sz="1800" dirty="0" smtClean="0"/>
              <a:t>2013) </a:t>
            </a:r>
            <a:r>
              <a:rPr lang="cs-CZ" sz="1800" dirty="0"/>
              <a:t>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3951651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2857</TotalTime>
  <Words>3129</Words>
  <Application>Microsoft Office PowerPoint</Application>
  <PresentationFormat>Předvádění na obrazovce (16:9)</PresentationFormat>
  <Paragraphs>188</Paragraphs>
  <Slides>31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Externí podnikatelské prostředí</vt:lpstr>
      <vt:lpstr>Osnova tématu</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250</cp:revision>
  <dcterms:created xsi:type="dcterms:W3CDTF">2016-07-06T15:42:34Z</dcterms:created>
  <dcterms:modified xsi:type="dcterms:W3CDTF">2021-03-09T15:13:57Z</dcterms:modified>
</cp:coreProperties>
</file>