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59" r:id="rId27"/>
    <p:sldId id="360" r:id="rId28"/>
    <p:sldId id="335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 podnikatelské prostředí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interního prostředí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Aplikace metody VRIO</a:t>
            </a:r>
            <a:endParaRPr lang="cs-CZ" dirty="0"/>
          </a:p>
        </p:txBody>
      </p:sp>
      <p:sp>
        <p:nvSpPr>
          <p:cNvPr id="5" name="Kosočtverec 4"/>
          <p:cNvSpPr/>
          <p:nvPr/>
        </p:nvSpPr>
        <p:spPr>
          <a:xfrm>
            <a:off x="1221147" y="1551324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6" name="Kosočtverec 5"/>
          <p:cNvSpPr/>
          <p:nvPr/>
        </p:nvSpPr>
        <p:spPr>
          <a:xfrm>
            <a:off x="2773488" y="1553817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7" name="Kosočtverec 6"/>
          <p:cNvSpPr/>
          <p:nvPr/>
        </p:nvSpPr>
        <p:spPr>
          <a:xfrm>
            <a:off x="4139952" y="1490352"/>
            <a:ext cx="972108" cy="950034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8" name="Kosočtverec 7"/>
          <p:cNvSpPr/>
          <p:nvPr/>
        </p:nvSpPr>
        <p:spPr>
          <a:xfrm>
            <a:off x="5530688" y="1456728"/>
            <a:ext cx="864096" cy="972108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9" name="Obdélník 8"/>
          <p:cNvSpPr/>
          <p:nvPr/>
        </p:nvSpPr>
        <p:spPr>
          <a:xfrm>
            <a:off x="6943310" y="1612774"/>
            <a:ext cx="1593854" cy="78454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Dlouhodobá 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39687" y="2854481"/>
            <a:ext cx="1342892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nevýhoda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62368" y="2880451"/>
            <a:ext cx="1368015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parita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027981" y="2880451"/>
            <a:ext cx="1383123" cy="72063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508702" y="2866796"/>
            <a:ext cx="1351254" cy="713066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5" name="Šipka dolů 14"/>
          <p:cNvSpPr/>
          <p:nvPr/>
        </p:nvSpPr>
        <p:spPr>
          <a:xfrm>
            <a:off x="1487594" y="2513390"/>
            <a:ext cx="223539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lů 16"/>
          <p:cNvSpPr/>
          <p:nvPr/>
        </p:nvSpPr>
        <p:spPr>
          <a:xfrm>
            <a:off x="3147807" y="2497881"/>
            <a:ext cx="245064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8" name="Šipka dolů 17"/>
          <p:cNvSpPr/>
          <p:nvPr/>
        </p:nvSpPr>
        <p:spPr>
          <a:xfrm>
            <a:off x="4564718" y="2513390"/>
            <a:ext cx="223305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Šipka dolů 18"/>
          <p:cNvSpPr/>
          <p:nvPr/>
        </p:nvSpPr>
        <p:spPr>
          <a:xfrm>
            <a:off x="5872403" y="2513390"/>
            <a:ext cx="199681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0" name="Šipka doprava 19"/>
          <p:cNvSpPr/>
          <p:nvPr/>
        </p:nvSpPr>
        <p:spPr>
          <a:xfrm>
            <a:off x="2187130" y="1923679"/>
            <a:ext cx="479610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1" name="Šipka doprava 20"/>
          <p:cNvSpPr/>
          <p:nvPr/>
        </p:nvSpPr>
        <p:spPr>
          <a:xfrm>
            <a:off x="3744333" y="1897532"/>
            <a:ext cx="311880" cy="160303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2" name="Šipka doprava 21"/>
          <p:cNvSpPr/>
          <p:nvPr/>
        </p:nvSpPr>
        <p:spPr>
          <a:xfrm>
            <a:off x="5166066" y="1923679"/>
            <a:ext cx="295992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3" name="Šipka doprava 22"/>
          <p:cNvSpPr/>
          <p:nvPr/>
        </p:nvSpPr>
        <p:spPr>
          <a:xfrm flipV="1">
            <a:off x="6463414" y="1897531"/>
            <a:ext cx="396542" cy="16030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325336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/>
              <a:t>EFQM Model Excelence – sebehodnocení výkonnosti organizace na základě devíti kritérií.</a:t>
            </a:r>
          </a:p>
          <a:p>
            <a:r>
              <a:rPr lang="cs-CZ" sz="1400" dirty="0" smtClean="0"/>
              <a:t>Účel </a:t>
            </a:r>
            <a:r>
              <a:rPr lang="cs-CZ" sz="1400" dirty="0"/>
              <a:t>modelu:</a:t>
            </a:r>
          </a:p>
          <a:p>
            <a:pPr lvl="1"/>
            <a:r>
              <a:rPr lang="cs-CZ" sz="1400" dirty="0"/>
              <a:t>Sebehodnocení – určení silných stránek – zlepšování</a:t>
            </a:r>
          </a:p>
          <a:p>
            <a:pPr lvl="1"/>
            <a:r>
              <a:rPr lang="cs-CZ" sz="1400" dirty="0"/>
              <a:t>Hledání směrů dalšího rozvoje a zdokonalování</a:t>
            </a:r>
          </a:p>
          <a:p>
            <a:pPr lvl="1"/>
            <a:r>
              <a:rPr lang="cs-CZ" sz="1400" dirty="0"/>
              <a:t>Oceňování podniků – Evropská cena za jakost</a:t>
            </a:r>
          </a:p>
          <a:p>
            <a:pPr lvl="1"/>
            <a:r>
              <a:rPr lang="cs-CZ" sz="1400" dirty="0"/>
              <a:t>Posuzování vývoje v čase</a:t>
            </a:r>
          </a:p>
          <a:p>
            <a:r>
              <a:rPr lang="cs-CZ" sz="1400" dirty="0" smtClean="0"/>
              <a:t>Kritéria</a:t>
            </a:r>
            <a:r>
              <a:rPr lang="cs-CZ" sz="1400" dirty="0"/>
              <a:t>:</a:t>
            </a:r>
          </a:p>
          <a:p>
            <a:pPr lvl="1"/>
            <a:r>
              <a:rPr lang="cs-CZ" sz="1400" dirty="0"/>
              <a:t>Vedení</a:t>
            </a:r>
          </a:p>
          <a:p>
            <a:pPr lvl="1"/>
            <a:r>
              <a:rPr lang="cs-CZ" sz="1400" dirty="0"/>
              <a:t>Strategie a plánování</a:t>
            </a:r>
          </a:p>
          <a:p>
            <a:pPr lvl="1"/>
            <a:r>
              <a:rPr lang="cs-CZ" sz="1400" dirty="0"/>
              <a:t>Zaměstnanci</a:t>
            </a:r>
          </a:p>
          <a:p>
            <a:pPr lvl="1"/>
            <a:r>
              <a:rPr lang="cs-CZ" sz="1400" dirty="0"/>
              <a:t>Partnerství a zdroje</a:t>
            </a:r>
          </a:p>
          <a:p>
            <a:pPr lvl="1"/>
            <a:r>
              <a:rPr lang="cs-CZ" sz="1400" dirty="0"/>
              <a:t>Výsledky zákazníci</a:t>
            </a:r>
          </a:p>
          <a:p>
            <a:pPr lvl="1"/>
            <a:r>
              <a:rPr lang="cs-CZ" sz="1400" dirty="0"/>
              <a:t>Výsledky zaměstnanci</a:t>
            </a:r>
          </a:p>
          <a:p>
            <a:pPr lvl="1"/>
            <a:r>
              <a:rPr lang="cs-CZ" sz="1400" dirty="0"/>
              <a:t>Výsledky společnost</a:t>
            </a:r>
          </a:p>
          <a:p>
            <a:pPr lvl="1"/>
            <a:r>
              <a:rPr lang="cs-CZ" sz="1400" dirty="0"/>
              <a:t>Klíčové výsledky výkonnosti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Model EFQM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74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Model EFQM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806649"/>
            <a:ext cx="6480720" cy="37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4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CAF společný hodnotící rámec – zjednodušená verze EFQM určená pro organizace veřejného sektoru.</a:t>
            </a:r>
          </a:p>
          <a:p>
            <a:pPr>
              <a:buNone/>
            </a:pPr>
            <a:endParaRPr lang="cs-CZ" sz="1600" dirty="0"/>
          </a:p>
          <a:p>
            <a:r>
              <a:rPr lang="cs-CZ" sz="1600" dirty="0"/>
              <a:t>Cíle modelu:</a:t>
            </a:r>
          </a:p>
          <a:p>
            <a:pPr lvl="1"/>
            <a:r>
              <a:rPr lang="cs-CZ" sz="1600" dirty="0"/>
              <a:t>Seznámit veřejnou správu s principy TQM</a:t>
            </a:r>
          </a:p>
          <a:p>
            <a:pPr lvl="1"/>
            <a:r>
              <a:rPr lang="cs-CZ" sz="1600" dirty="0"/>
              <a:t>Usnadňovat sebehodnocení organizace veřejného sektoru</a:t>
            </a:r>
          </a:p>
          <a:p>
            <a:pPr lvl="1"/>
            <a:r>
              <a:rPr lang="cs-CZ" sz="1600" dirty="0"/>
              <a:t>Působit jako most pro různé modely řízení kvality</a:t>
            </a:r>
          </a:p>
          <a:p>
            <a:pPr lvl="1"/>
            <a:r>
              <a:rPr lang="cs-CZ" sz="1600" dirty="0"/>
              <a:t>Usnadnit </a:t>
            </a:r>
            <a:r>
              <a:rPr lang="cs-CZ" sz="1600" dirty="0" smtClean="0"/>
              <a:t>srovnání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Model CAF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64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Velmi významná </a:t>
            </a:r>
            <a:r>
              <a:rPr lang="cs-CZ" sz="1600" dirty="0" smtClean="0"/>
              <a:t>z pohledu interní analýzy je </a:t>
            </a:r>
            <a:r>
              <a:rPr lang="cs-CZ" sz="1600" b="1" dirty="0"/>
              <a:t>finanční </a:t>
            </a:r>
            <a:r>
              <a:rPr lang="cs-CZ" sz="1600" b="1" dirty="0" smtClean="0"/>
              <a:t>analýza. </a:t>
            </a:r>
            <a:r>
              <a:rPr lang="cs-CZ" sz="1600" dirty="0" smtClean="0"/>
              <a:t>Finanční analýza slouží k:</a:t>
            </a:r>
          </a:p>
          <a:p>
            <a:pPr lvl="1"/>
            <a:r>
              <a:rPr lang="cs-CZ" sz="1400" dirty="0"/>
              <a:t>Rozhodování managementu </a:t>
            </a:r>
          </a:p>
          <a:p>
            <a:pPr lvl="1"/>
            <a:r>
              <a:rPr lang="cs-CZ" sz="1400" dirty="0"/>
              <a:t>Spojení s účetnictvím a finančním řízením podniku</a:t>
            </a:r>
          </a:p>
          <a:p>
            <a:pPr lvl="1"/>
            <a:r>
              <a:rPr lang="cs-CZ" sz="1400" dirty="0"/>
              <a:t>Poznat finanční zdraví podniku</a:t>
            </a:r>
          </a:p>
          <a:p>
            <a:pPr lvl="1"/>
            <a:r>
              <a:rPr lang="cs-CZ" sz="1400" dirty="0"/>
              <a:t>Identifikace slabin vedoucích k možným problémům</a:t>
            </a:r>
          </a:p>
          <a:p>
            <a:pPr lvl="1"/>
            <a:r>
              <a:rPr lang="cs-CZ" sz="1400" dirty="0"/>
              <a:t>Komplexní posouzení majetkové a finanční situace podniku</a:t>
            </a:r>
          </a:p>
          <a:p>
            <a:pPr lvl="1"/>
            <a:r>
              <a:rPr lang="cs-CZ" sz="1400" dirty="0"/>
              <a:t>Zhodnocení finanční situace </a:t>
            </a:r>
            <a:r>
              <a:rPr lang="cs-CZ" sz="1400" dirty="0" smtClean="0"/>
              <a:t>podniku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pPr algn="just"/>
            <a:r>
              <a:rPr lang="cs-CZ" sz="1600" b="1" dirty="0" smtClean="0"/>
              <a:t>Finanční analýza </a:t>
            </a:r>
            <a:r>
              <a:rPr lang="cs-CZ" sz="1600" dirty="0" smtClean="0"/>
              <a:t>kde </a:t>
            </a:r>
            <a:r>
              <a:rPr lang="cs-CZ" sz="1600" dirty="0"/>
              <a:t>sledujeme především následující základní oblasti:</a:t>
            </a:r>
          </a:p>
          <a:p>
            <a:pPr lvl="1" algn="just"/>
            <a:r>
              <a:rPr lang="cs-CZ" sz="1400" b="1" dirty="0"/>
              <a:t>oblast finanční stability - (</a:t>
            </a:r>
            <a:r>
              <a:rPr lang="cs-CZ" sz="1400" dirty="0"/>
              <a:t>ukazatelé zadluženosti a dluhové schopnosti podniku);</a:t>
            </a:r>
          </a:p>
          <a:p>
            <a:pPr lvl="1" algn="just"/>
            <a:r>
              <a:rPr lang="cs-CZ" sz="1400" b="1" dirty="0"/>
              <a:t>oblast rentability – </a:t>
            </a:r>
            <a:r>
              <a:rPr lang="cs-CZ" sz="1400" dirty="0"/>
              <a:t>získání informovanosti o vývoji ziskovosti podniku;</a:t>
            </a:r>
          </a:p>
          <a:p>
            <a:pPr lvl="1" algn="just"/>
            <a:r>
              <a:rPr lang="cs-CZ" sz="1400" b="1" dirty="0"/>
              <a:t>oblast řízení aktiv – </a:t>
            </a:r>
            <a:r>
              <a:rPr lang="cs-CZ" sz="1400" dirty="0"/>
              <a:t>poskytnutí přehledu o efektivnosti hospodaření podniku se svými aktivy;</a:t>
            </a:r>
          </a:p>
          <a:p>
            <a:pPr lvl="1" algn="just"/>
            <a:r>
              <a:rPr lang="cs-CZ" sz="1400" b="1" dirty="0"/>
              <a:t>oblast tržní hodnoty podniku – </a:t>
            </a:r>
            <a:r>
              <a:rPr lang="cs-CZ" sz="1400" dirty="0"/>
              <a:t>přehled o tržním ocenění podniku a jeho vývoji.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Finanční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92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Elementární metody FA</a:t>
            </a:r>
          </a:p>
          <a:p>
            <a:pPr lvl="1"/>
            <a:r>
              <a:rPr lang="cs-CZ" sz="1600" i="1" dirty="0"/>
              <a:t>Analýza absolutních ukazatelů </a:t>
            </a:r>
            <a:r>
              <a:rPr lang="cs-CZ" sz="1600" dirty="0"/>
              <a:t>– horizontální analýza, vertikální analýza</a:t>
            </a:r>
          </a:p>
          <a:p>
            <a:pPr lvl="1"/>
            <a:r>
              <a:rPr lang="cs-CZ" sz="1600" i="1" dirty="0"/>
              <a:t>Analýza poměrových ukazatelů </a:t>
            </a:r>
            <a:r>
              <a:rPr lang="cs-CZ" sz="1600" dirty="0"/>
              <a:t>– rentability, aktivity, zadluženosti, likvidity</a:t>
            </a:r>
          </a:p>
          <a:p>
            <a:pPr lvl="1">
              <a:buNone/>
            </a:pPr>
            <a:endParaRPr lang="cs-CZ" sz="1600" dirty="0"/>
          </a:p>
          <a:p>
            <a:r>
              <a:rPr lang="cs-CZ" sz="1600" b="1" dirty="0"/>
              <a:t>Analýza soustavy ukazatelů</a:t>
            </a:r>
          </a:p>
          <a:p>
            <a:pPr lvl="1"/>
            <a:r>
              <a:rPr lang="cs-CZ" sz="1600" i="1" dirty="0"/>
              <a:t>Soustavy hierarchicky uspořádaných ukazatelů – </a:t>
            </a:r>
            <a:r>
              <a:rPr lang="cs-CZ" sz="1600" dirty="0" err="1"/>
              <a:t>Du</a:t>
            </a:r>
            <a:r>
              <a:rPr lang="cs-CZ" sz="1600" dirty="0"/>
              <a:t> Pont pyramidový  rozklad</a:t>
            </a:r>
          </a:p>
          <a:p>
            <a:pPr lvl="1"/>
            <a:r>
              <a:rPr lang="cs-CZ" sz="1600" i="1" dirty="0"/>
              <a:t>Bankrotní (predikční) modely </a:t>
            </a:r>
            <a:r>
              <a:rPr lang="cs-CZ" sz="1600" dirty="0"/>
              <a:t>– </a:t>
            </a:r>
            <a:r>
              <a:rPr lang="cs-CZ" sz="1600" dirty="0" err="1"/>
              <a:t>Altamonovo</a:t>
            </a:r>
            <a:r>
              <a:rPr lang="cs-CZ" sz="1600" dirty="0"/>
              <a:t> Z-skóre, </a:t>
            </a:r>
            <a:r>
              <a:rPr lang="cs-CZ" sz="1600" dirty="0" err="1"/>
              <a:t>Tafflerův</a:t>
            </a:r>
            <a:r>
              <a:rPr lang="cs-CZ" sz="1600" dirty="0"/>
              <a:t> model, model IN Index důvěryhodnosti, </a:t>
            </a:r>
            <a:r>
              <a:rPr lang="cs-CZ" sz="1600" dirty="0" err="1"/>
              <a:t>Beermanova</a:t>
            </a:r>
            <a:r>
              <a:rPr lang="cs-CZ" sz="1600" dirty="0"/>
              <a:t> diskriminační funkce</a:t>
            </a:r>
          </a:p>
          <a:p>
            <a:pPr lvl="1"/>
            <a:r>
              <a:rPr lang="cs-CZ" sz="1600" i="1" dirty="0"/>
              <a:t>Bonitní (diagnostické) modely </a:t>
            </a:r>
            <a:r>
              <a:rPr lang="cs-CZ" sz="1600" dirty="0"/>
              <a:t>– </a:t>
            </a:r>
            <a:r>
              <a:rPr lang="cs-CZ" sz="1600" dirty="0" err="1"/>
              <a:t>Tamariho</a:t>
            </a:r>
            <a:r>
              <a:rPr lang="cs-CZ" sz="1600" dirty="0"/>
              <a:t> model, </a:t>
            </a:r>
            <a:r>
              <a:rPr lang="cs-CZ" sz="1600" dirty="0" err="1"/>
              <a:t>Kralickův</a:t>
            </a:r>
            <a:r>
              <a:rPr lang="cs-CZ" sz="1600" dirty="0"/>
              <a:t> </a:t>
            </a:r>
            <a:r>
              <a:rPr lang="cs-CZ" sz="1600" dirty="0" err="1"/>
              <a:t>Quicktest</a:t>
            </a:r>
            <a:endParaRPr lang="cs-CZ" sz="1600" dirty="0"/>
          </a:p>
          <a:p>
            <a:pPr marL="0" lv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Metody finanční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030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SWOT analýza</a:t>
            </a:r>
            <a:r>
              <a:rPr lang="cs-CZ" sz="1600" dirty="0"/>
              <a:t> představuje </a:t>
            </a:r>
            <a:r>
              <a:rPr lang="cs-CZ" sz="1600" dirty="0" smtClean="0"/>
              <a:t>univerzální analytickou metodu, </a:t>
            </a:r>
            <a:r>
              <a:rPr lang="cs-CZ" sz="1600" dirty="0"/>
              <a:t>která </a:t>
            </a:r>
            <a:r>
              <a:rPr lang="cs-CZ" sz="1600" dirty="0" smtClean="0"/>
              <a:t>sleduje:</a:t>
            </a:r>
          </a:p>
          <a:p>
            <a:pPr algn="just"/>
            <a:r>
              <a:rPr lang="cs-CZ" sz="1600" dirty="0" smtClean="0"/>
              <a:t>silné </a:t>
            </a:r>
            <a:r>
              <a:rPr lang="cs-CZ" sz="1600" dirty="0"/>
              <a:t>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</a:t>
            </a:r>
          </a:p>
          <a:p>
            <a:pPr algn="just"/>
            <a:r>
              <a:rPr lang="cs-CZ" sz="1600" dirty="0" smtClean="0"/>
              <a:t>charakteristiku </a:t>
            </a:r>
            <a:r>
              <a:rPr lang="cs-CZ" sz="1600" dirty="0"/>
              <a:t>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 smtClean="0"/>
              <a:t>).</a:t>
            </a:r>
            <a:endParaRPr lang="cs-CZ" sz="1600" dirty="0"/>
          </a:p>
          <a:p>
            <a:pPr marL="0" lvl="0" indent="0" algn="just">
              <a:buNone/>
            </a:pPr>
            <a:endParaRPr lang="cs-CZ" sz="1600" dirty="0" smtClean="0"/>
          </a:p>
          <a:p>
            <a:pPr algn="just"/>
            <a:r>
              <a:rPr lang="cs-CZ" sz="1600" dirty="0" smtClean="0"/>
              <a:t>Základní </a:t>
            </a:r>
            <a:r>
              <a:rPr lang="cs-CZ" sz="1600" dirty="0"/>
              <a:t>filosofická myšlenka této metody je v tom, že všechny jevy a procesy ovlivňující podnik mohou působit jak pozitivně (posun žádoucím směrem) tak negativně (oddálení od směru, kterým lze dosáhnout cíle</a:t>
            </a:r>
            <a:r>
              <a:rPr lang="cs-CZ" sz="1600" dirty="0" smtClean="0"/>
              <a:t>).</a:t>
            </a:r>
          </a:p>
          <a:p>
            <a:pPr algn="just"/>
            <a:r>
              <a:rPr lang="cs-CZ" sz="1600" dirty="0"/>
              <a:t>Její podstatou je identifikovat klíčové silné a slabé stránky </a:t>
            </a:r>
            <a:r>
              <a:rPr lang="cs-CZ" sz="1600" b="1" dirty="0"/>
              <a:t>uvnitř</a:t>
            </a:r>
            <a:r>
              <a:rPr lang="cs-CZ" sz="1600" dirty="0"/>
              <a:t>, tedy v čem je organizace (nebo její část) dobrá a v čem špatná. Stejně tak je důležité znát klíčové příležitosti a hrozby, které se nacházejí </a:t>
            </a:r>
            <a:r>
              <a:rPr lang="cs-CZ" sz="1600" b="1" dirty="0" smtClean="0"/>
              <a:t>vně</a:t>
            </a:r>
            <a:r>
              <a:rPr lang="cs-CZ" sz="1600" dirty="0" smtClean="0"/>
              <a:t>, v okolí podniku.</a:t>
            </a:r>
          </a:p>
          <a:p>
            <a:pPr algn="just"/>
            <a:r>
              <a:rPr lang="cs-CZ" sz="1600" dirty="0"/>
              <a:t>Autorem SWOT analýzy </a:t>
            </a:r>
            <a:r>
              <a:rPr lang="cs-CZ" sz="1600" dirty="0" smtClean="0"/>
              <a:t>je Albert </a:t>
            </a:r>
            <a:r>
              <a:rPr lang="cs-CZ" sz="1600" dirty="0" err="1" smtClean="0"/>
              <a:t>Humphrey</a:t>
            </a:r>
            <a:r>
              <a:rPr lang="cs-CZ" sz="1600" dirty="0" smtClean="0"/>
              <a:t>, </a:t>
            </a:r>
            <a:r>
              <a:rPr lang="cs-CZ" sz="1600" dirty="0"/>
              <a:t>který ji navrhl v šedesátých letech 20. století.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622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Produktové (portfoliové) metody slouží k hodnocení portfolia nabízených produktů, značek, produktových řad apod. </a:t>
            </a:r>
          </a:p>
          <a:p>
            <a:pPr algn="just"/>
            <a:r>
              <a:rPr lang="cs-CZ" sz="1600" dirty="0" smtClean="0"/>
              <a:t>Cílem těchto metod je zhodnocení jednotlivých produktů z pohledu finančního a investičního a rozhodnutí o budoucích investicích/</a:t>
            </a:r>
            <a:r>
              <a:rPr lang="cs-CZ" sz="1600" dirty="0" err="1" smtClean="0"/>
              <a:t>neinvesticích</a:t>
            </a:r>
            <a:r>
              <a:rPr lang="cs-CZ" sz="1600" dirty="0" smtClean="0"/>
              <a:t> do jednotlivých produktů nebo značek.</a:t>
            </a:r>
          </a:p>
          <a:p>
            <a:pPr algn="just"/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K produktovým (</a:t>
            </a:r>
            <a:r>
              <a:rPr lang="cs-CZ" sz="1600" dirty="0" err="1" smtClean="0"/>
              <a:t>portofliovým</a:t>
            </a:r>
            <a:r>
              <a:rPr lang="cs-CZ" sz="1600" dirty="0" smtClean="0"/>
              <a:t>) metodám bývají zařazovány nejčastěji tyto metody:</a:t>
            </a:r>
          </a:p>
          <a:p>
            <a:pPr algn="just"/>
            <a:r>
              <a:rPr lang="cs-CZ" sz="1600" dirty="0" err="1" smtClean="0"/>
              <a:t>Druckerova</a:t>
            </a:r>
            <a:r>
              <a:rPr lang="cs-CZ" sz="1600" dirty="0" smtClean="0"/>
              <a:t> </a:t>
            </a:r>
            <a:r>
              <a:rPr lang="cs-CZ" sz="1600" dirty="0"/>
              <a:t>klasifikace produktů</a:t>
            </a:r>
          </a:p>
          <a:p>
            <a:pPr algn="just"/>
            <a:r>
              <a:rPr lang="cs-CZ" sz="1600" dirty="0" smtClean="0"/>
              <a:t>ABC </a:t>
            </a:r>
            <a:r>
              <a:rPr lang="cs-CZ" sz="1600" dirty="0"/>
              <a:t>analýza</a:t>
            </a:r>
          </a:p>
          <a:p>
            <a:pPr algn="just"/>
            <a:r>
              <a:rPr lang="cs-CZ" sz="1600" dirty="0" smtClean="0"/>
              <a:t>BCG </a:t>
            </a:r>
            <a:r>
              <a:rPr lang="cs-CZ" sz="1600" dirty="0"/>
              <a:t>matice</a:t>
            </a:r>
          </a:p>
          <a:p>
            <a:pPr algn="just"/>
            <a:r>
              <a:rPr lang="cs-CZ" sz="1600" dirty="0"/>
              <a:t>GE </a:t>
            </a:r>
            <a:r>
              <a:rPr lang="cs-CZ" sz="1600" dirty="0" smtClean="0"/>
              <a:t>matice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Produktové (portfoliové) analytické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63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cs-CZ" sz="1400" b="1" dirty="0"/>
              <a:t>Produkty snadno hodnotitelné </a:t>
            </a:r>
            <a:endParaRPr lang="cs-CZ" sz="1400" dirty="0"/>
          </a:p>
          <a:p>
            <a:r>
              <a:rPr lang="cs-CZ" sz="1400" dirty="0"/>
              <a:t>Dnešní živitelé mají nejvýznamnější podíl na produkci a zajišťují většinu podnikového zisku, nacházejí se v etapě zralosti. </a:t>
            </a:r>
          </a:p>
          <a:p>
            <a:r>
              <a:rPr lang="cs-CZ" sz="1400" dirty="0"/>
              <a:t>Zítřejší živitelé jsou už v současné době úspěšné, ale ještě nedosáhli hlavního růstu. </a:t>
            </a:r>
          </a:p>
          <a:p>
            <a:r>
              <a:rPr lang="cs-CZ" sz="1400" dirty="0"/>
              <a:t>Výnosné speciality jsou produkty s úzkým zaměřením přinášejícím vysoký zisk. </a:t>
            </a:r>
          </a:p>
          <a:p>
            <a:r>
              <a:rPr lang="cs-CZ" sz="1400" dirty="0"/>
              <a:t>Vývojové produkty jsou produkty v etapě vývoje nebo zavádění. </a:t>
            </a:r>
          </a:p>
          <a:p>
            <a:r>
              <a:rPr lang="cs-CZ" sz="1400" dirty="0"/>
              <a:t>Nezdary jsou produkty, o které nemá trh zájem. </a:t>
            </a:r>
          </a:p>
          <a:p>
            <a:pPr marL="109728" indent="0">
              <a:buNone/>
            </a:pPr>
            <a:r>
              <a:rPr lang="cs-CZ" sz="1400" b="1" dirty="0" smtClean="0"/>
              <a:t>Problémové </a:t>
            </a:r>
            <a:r>
              <a:rPr lang="cs-CZ" sz="1400" b="1" dirty="0"/>
              <a:t>produkty </a:t>
            </a:r>
            <a:endParaRPr lang="cs-CZ" sz="1400" dirty="0"/>
          </a:p>
          <a:p>
            <a:r>
              <a:rPr lang="cs-CZ" sz="1400" dirty="0"/>
              <a:t>Včerejší živitelé jsou produkty s vysokým podílem na trhu a s malým přínosem zisku, náklady na jejich udržení jsou vysoké. </a:t>
            </a:r>
          </a:p>
          <a:p>
            <a:r>
              <a:rPr lang="cs-CZ" sz="1400" dirty="0"/>
              <a:t>Produkty vyžadující rekonstrukci jsou zajímavé produkty s určitým nedostatkem. </a:t>
            </a:r>
          </a:p>
          <a:p>
            <a:r>
              <a:rPr lang="cs-CZ" sz="1400" dirty="0" err="1"/>
              <a:t>Přespecializovaný</a:t>
            </a:r>
            <a:r>
              <a:rPr lang="cs-CZ" sz="1400" dirty="0"/>
              <a:t> produkt je produkt uspokojující speciální potřeby zvláštních zákazníků. </a:t>
            </a:r>
          </a:p>
          <a:p>
            <a:r>
              <a:rPr lang="cs-CZ" sz="1400" dirty="0"/>
              <a:t>Neoprávněná specialita je specialita, o kterou nikdo nemá zájem a zákazník nechce za ni platit. </a:t>
            </a:r>
          </a:p>
          <a:p>
            <a:r>
              <a:rPr lang="cs-CZ" sz="1400" dirty="0"/>
              <a:t>Ego – investice jsou vedením prosazené produkty, které nebyly úspěšné. </a:t>
            </a:r>
          </a:p>
          <a:p>
            <a:r>
              <a:rPr lang="cs-CZ" sz="1400" dirty="0"/>
              <a:t>Popelky jsou produkty, které mohou na trhu uspět, ale nedostaly příležitost se uplatnit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err="1" smtClean="0"/>
              <a:t>Druckerova</a:t>
            </a:r>
            <a:r>
              <a:rPr lang="cs-CZ" dirty="0" smtClean="0"/>
              <a:t> klasifikace produktů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11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 smtClean="0"/>
              <a:t>ABC analýza </a:t>
            </a:r>
            <a:r>
              <a:rPr lang="cs-CZ" sz="1600" dirty="0" smtClean="0"/>
              <a:t>(nebo také P </a:t>
            </a:r>
            <a:r>
              <a:rPr lang="cs-CZ" sz="1600" dirty="0"/>
              <a:t>– Q analýza, </a:t>
            </a:r>
            <a:r>
              <a:rPr lang="cs-CZ" sz="1600" dirty="0" err="1"/>
              <a:t>Paretto</a:t>
            </a:r>
            <a:r>
              <a:rPr lang="cs-CZ" sz="1600" dirty="0"/>
              <a:t> analýza) klasifikuje produkty podle míry jejich příspěvku na celkovém zisku. Tato metoda vychází z </a:t>
            </a:r>
            <a:r>
              <a:rPr lang="cs-CZ" sz="1600" dirty="0" err="1"/>
              <a:t>Parettova</a:t>
            </a:r>
            <a:r>
              <a:rPr lang="cs-CZ" sz="1600" dirty="0"/>
              <a:t> principu 80/20. Jednotlivé produkty dělí do tří </a:t>
            </a:r>
            <a:r>
              <a:rPr lang="cs-CZ" sz="1600" dirty="0" smtClean="0"/>
              <a:t>skupin: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Produkty </a:t>
            </a:r>
            <a:r>
              <a:rPr lang="cs-CZ" sz="1600" dirty="0"/>
              <a:t>typu A – produkty velmi důležité, tvoří asi 15% sortimentu a podílejí se na zisku až 80%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B – produkty důležité, tvoří asi 20% sortimentu a podílejí se na zisku 20%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C – produkt méně důležité, tvoří asi 70% sortimentu a podílejí se na zisku asi 15 %.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ABC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9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analýzy interního podnikatelského prostředí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hodnototvorného řetězce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7S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6M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VRIO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EFQM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CAF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analýza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Produktové (portfoliové</a:t>
            </a:r>
            <a:r>
              <a:rPr lang="cs-CZ" sz="16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analytické metody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ABC analýza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843558"/>
            <a:ext cx="686499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 smtClean="0"/>
              <a:t>BCG matice </a:t>
            </a:r>
            <a:r>
              <a:rPr lang="cs-CZ" sz="1600" dirty="0" smtClean="0"/>
              <a:t>(matice společnosti Boston </a:t>
            </a:r>
            <a:r>
              <a:rPr lang="cs-CZ" sz="1600" dirty="0" err="1"/>
              <a:t>Consulting</a:t>
            </a:r>
            <a:r>
              <a:rPr lang="cs-CZ" sz="1600" dirty="0"/>
              <a:t> Group) rozděluje produkty do čtyř základních </a:t>
            </a:r>
            <a:r>
              <a:rPr lang="cs-CZ" sz="1600" dirty="0" smtClean="0"/>
              <a:t>kategorií na základě:</a:t>
            </a:r>
          </a:p>
          <a:p>
            <a:pPr lvl="1" algn="just"/>
            <a:r>
              <a:rPr lang="cs-CZ" sz="1600" i="1" dirty="0" smtClean="0"/>
              <a:t>relativního </a:t>
            </a:r>
            <a:r>
              <a:rPr lang="cs-CZ" sz="1600" i="1" dirty="0"/>
              <a:t>podílu na trhu </a:t>
            </a:r>
            <a:r>
              <a:rPr lang="cs-CZ" sz="1600" dirty="0"/>
              <a:t>(udává poměr tržeb podniku k tržbám nejvýznamnějšího konkurenta v odvětví, hranice mezi nízkým a vysokým podílem je </a:t>
            </a:r>
            <a:r>
              <a:rPr lang="cs-CZ" sz="1600" dirty="0" smtClean="0"/>
              <a:t>1)</a:t>
            </a:r>
            <a:endParaRPr lang="cs-CZ" sz="1600" i="1" dirty="0"/>
          </a:p>
          <a:p>
            <a:pPr lvl="1" algn="just"/>
            <a:r>
              <a:rPr lang="cs-CZ" sz="1600" i="1" dirty="0" smtClean="0"/>
              <a:t>tempa </a:t>
            </a:r>
            <a:r>
              <a:rPr lang="cs-CZ" sz="1600" i="1" dirty="0"/>
              <a:t>růstu trhu </a:t>
            </a:r>
            <a:r>
              <a:rPr lang="cs-CZ" sz="1600" dirty="0"/>
              <a:t>(měří v ročních přírůstcích tržby z prodeje daného produktu, hranice mezi nízkým a vysokým tempem je 10</a:t>
            </a:r>
            <a:r>
              <a:rPr lang="cs-CZ" sz="1600" dirty="0" smtClean="0"/>
              <a:t>%)</a:t>
            </a:r>
          </a:p>
          <a:p>
            <a:pPr algn="just"/>
            <a:r>
              <a:rPr lang="cs-CZ" sz="1600" dirty="0" smtClean="0"/>
              <a:t>Matice podává </a:t>
            </a:r>
            <a:r>
              <a:rPr lang="cs-CZ" sz="1600" dirty="0"/>
              <a:t>přehled o prodejnosti </a:t>
            </a:r>
            <a:r>
              <a:rPr lang="cs-CZ" sz="1600" dirty="0" smtClean="0"/>
              <a:t>produktů</a:t>
            </a:r>
            <a:r>
              <a:rPr lang="cs-CZ" sz="1600" dirty="0"/>
              <a:t>, úspěšnosti jednotlivých závodů – divizí nebo o podnikatelské vhodnosti jednotlivých územních celků (regionů, </a:t>
            </a:r>
            <a:r>
              <a:rPr lang="cs-CZ" sz="1600" dirty="0" smtClean="0"/>
              <a:t>států). Lze </a:t>
            </a:r>
            <a:r>
              <a:rPr lang="cs-CZ" sz="1600" dirty="0"/>
              <a:t>rozhodnout o jejich osudu, neboť z jejich postavení (názvu) je zřejmé, které </a:t>
            </a:r>
            <a:r>
              <a:rPr lang="cs-CZ" sz="1600" dirty="0" smtClean="0"/>
              <a:t>lze vyřadit </a:t>
            </a:r>
            <a:r>
              <a:rPr lang="cs-CZ" sz="1600" dirty="0"/>
              <a:t>a které produkty, závody, územní celky </a:t>
            </a:r>
            <a:r>
              <a:rPr lang="cs-CZ" sz="1600" dirty="0" smtClean="0"/>
              <a:t>je možné podržet v</a:t>
            </a:r>
            <a:r>
              <a:rPr lang="cs-CZ" sz="1600" dirty="0"/>
              <a:t> portfoliu, případně </a:t>
            </a:r>
            <a:r>
              <a:rPr lang="cs-CZ" sz="1600" dirty="0" smtClean="0"/>
              <a:t>je </a:t>
            </a:r>
            <a:r>
              <a:rPr lang="cs-CZ" sz="1600" dirty="0"/>
              <a:t>rozvíjet.</a:t>
            </a:r>
            <a:endParaRPr lang="cs-CZ" sz="1600" dirty="0" smtClean="0"/>
          </a:p>
          <a:p>
            <a:pPr algn="just"/>
            <a:r>
              <a:rPr lang="cs-CZ" sz="1600" dirty="0" smtClean="0"/>
              <a:t>Tento </a:t>
            </a:r>
            <a:r>
              <a:rPr lang="cs-CZ" sz="1600" dirty="0"/>
              <a:t>model se používá pro dlouhodobé plánování investiční činnosti na 5 a více let s cílem optimalizace tvorby zisku ze sortimentu jako celku</a:t>
            </a:r>
            <a:endParaRPr lang="cs-CZ" sz="1600" dirty="0" smtClean="0"/>
          </a:p>
          <a:p>
            <a:pPr algn="just"/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BCG matice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93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BCG matice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31590"/>
            <a:ext cx="705678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0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Dojné krávy</a:t>
            </a:r>
            <a:r>
              <a:rPr lang="cs-CZ" sz="1600" dirty="0"/>
              <a:t> jsou takové produkty, podnikové divize nebo územní celky, které mají vysoký podíl na pomalu rostoucích trzích a produkují stálý hotovostní tok.</a:t>
            </a:r>
          </a:p>
          <a:p>
            <a:pPr lvl="0" algn="just"/>
            <a:r>
              <a:rPr lang="cs-CZ" sz="1600" b="1" dirty="0"/>
              <a:t>Hvězdy - </a:t>
            </a:r>
            <a:r>
              <a:rPr lang="cs-CZ" sz="1600" dirty="0"/>
              <a:t>mají vysoký relativní podíl na rychle rostoucích trzích, ale vyžadují stálou finanční dotaci, aby získaly silnou pozici na trhu. Tím by bylo dosaženo možnosti v budoucnu mít vysoké zisky.</a:t>
            </a:r>
          </a:p>
          <a:p>
            <a:pPr lvl="0" algn="just"/>
            <a:r>
              <a:rPr lang="cs-CZ" sz="1600" b="1" dirty="0"/>
              <a:t>Otazníky (</a:t>
            </a:r>
            <a:r>
              <a:rPr lang="cs-CZ" sz="1600" dirty="0"/>
              <a:t>někdy označované jako </a:t>
            </a:r>
            <a:r>
              <a:rPr lang="cs-CZ" sz="1600" b="1" dirty="0"/>
              <a:t>divoké kočky</a:t>
            </a:r>
            <a:r>
              <a:rPr lang="cs-CZ" sz="1600" dirty="0"/>
              <a:t>) jsou charakteristické nízkým relativním uplatněním na rychle rostoucím trhu (nebo v rámci zisku podniku) a vyžadují pro svůj růst stálou finanční dotaci. Přitom není přesně jasno, zda budou, či nebudou přínosem.</a:t>
            </a:r>
          </a:p>
          <a:p>
            <a:pPr algn="just"/>
            <a:r>
              <a:rPr lang="cs-CZ" sz="1600" b="1" dirty="0"/>
              <a:t>Psi (</a:t>
            </a:r>
            <a:r>
              <a:rPr lang="cs-CZ" sz="1600" dirty="0"/>
              <a:t>někdy označovaní jako </a:t>
            </a:r>
            <a:r>
              <a:rPr lang="cs-CZ" sz="1600" b="1" dirty="0"/>
              <a:t>bídní psi</a:t>
            </a:r>
            <a:r>
              <a:rPr lang="cs-CZ" sz="1600" dirty="0"/>
              <a:t>) jsou charakterizováni slabou soutěžní pozici, ztrátou případně nízce rostoucími přínosy, bez perspektivy. Při jejích ponechání v rámci podnikových aktivit se mohou stát finanční pastí kvůli své slabosti.</a:t>
            </a:r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BCG matice – typy produktů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1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GE matice je matice multikriteriálního charakteru.</a:t>
            </a:r>
          </a:p>
          <a:p>
            <a:pPr lvl="0" algn="just"/>
            <a:r>
              <a:rPr lang="cs-CZ" sz="1600" dirty="0" smtClean="0"/>
              <a:t>GE matice zhodnocuje </a:t>
            </a:r>
            <a:r>
              <a:rPr lang="cs-CZ" sz="1600" dirty="0"/>
              <a:t>produkty na základě souhrnných faktorů atraktivnosti trhu a konkurenční pozice. </a:t>
            </a:r>
            <a:r>
              <a:rPr lang="cs-CZ" sz="1600" i="1" dirty="0"/>
              <a:t>Faktor atraktivnosti trhu </a:t>
            </a:r>
            <a:r>
              <a:rPr lang="cs-CZ" sz="1600" dirty="0"/>
              <a:t>je vyjádřen dílčími faktory jako jsou tržní růst, velikost trhu, kvalita trhu, náročnost a dostupnost trhů, situace v okolí firmy a další. </a:t>
            </a:r>
            <a:r>
              <a:rPr lang="cs-CZ" sz="1600" i="1" dirty="0" smtClean="0"/>
              <a:t>Faktor </a:t>
            </a:r>
            <a:r>
              <a:rPr lang="cs-CZ" sz="1600" i="1" dirty="0"/>
              <a:t>konkurenční pozice </a:t>
            </a:r>
            <a:r>
              <a:rPr lang="cs-CZ" sz="1600" dirty="0"/>
              <a:t>je vyjádřen faktory relativní tržní podíl, relativní výrobní kapacita, relativní schopnost managementu, relativní vývojový potenciál a další.</a:t>
            </a:r>
          </a:p>
          <a:p>
            <a:pPr lvl="0" algn="just"/>
            <a:r>
              <a:rPr lang="cs-CZ" sz="1600" dirty="0" smtClean="0"/>
              <a:t>Určitou </a:t>
            </a:r>
            <a:r>
              <a:rPr lang="cs-CZ" sz="1600" dirty="0"/>
              <a:t>modifikací matice GE je </a:t>
            </a:r>
            <a:r>
              <a:rPr lang="cs-CZ" sz="1600" dirty="0" err="1"/>
              <a:t>Hofferova</a:t>
            </a:r>
            <a:r>
              <a:rPr lang="cs-CZ" sz="1600" dirty="0"/>
              <a:t> matice, která srovnává pozici podniku na trhu s vývojovým stádiem produktu této firmy.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Naopak </a:t>
            </a:r>
            <a:r>
              <a:rPr lang="cs-CZ" sz="1600" dirty="0"/>
              <a:t>Patel – Youngová matice využívá srovnání mezi konkurenční pozicí podniku a vývojovým stadiem oboru (zralosti oboru). Tato matice nám snadno umožňuje stanovit strategii podniku a tak usměrnit podnikovou aktivitu v daném oboru potřebným směrem</a:t>
            </a:r>
            <a:r>
              <a:rPr lang="cs-CZ" sz="1600" dirty="0" smtClean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GE matice (Matice General Electric)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2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GE matice (Matice General </a:t>
            </a:r>
            <a:r>
              <a:rPr lang="cs-CZ" dirty="0" err="1" smtClean="0"/>
              <a:t>Electrics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816387"/>
            <a:ext cx="5616624" cy="382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8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 smtClean="0"/>
              <a:t>Dimenzi atraktivita </a:t>
            </a:r>
            <a:r>
              <a:rPr lang="cs-CZ" sz="1600" b="1" dirty="0"/>
              <a:t>trhu</a:t>
            </a:r>
            <a:r>
              <a:rPr lang="cs-CZ" sz="1600" dirty="0"/>
              <a:t> </a:t>
            </a:r>
            <a:r>
              <a:rPr lang="cs-CZ" sz="1600" dirty="0" smtClean="0"/>
              <a:t>tvoří tyto faktory:</a:t>
            </a:r>
            <a:endParaRPr lang="cs-CZ" sz="1600" dirty="0"/>
          </a:p>
          <a:p>
            <a:pPr lvl="0"/>
            <a:r>
              <a:rPr lang="cs-CZ" sz="1600" dirty="0"/>
              <a:t>velikost trhu a míra jeho růstu;</a:t>
            </a:r>
          </a:p>
          <a:p>
            <a:pPr lvl="0"/>
            <a:r>
              <a:rPr lang="cs-CZ" sz="1600" dirty="0"/>
              <a:t>očekávané a historické ziskové marže dosahované ve sledovaném odvětví;</a:t>
            </a:r>
          </a:p>
          <a:p>
            <a:pPr lvl="0"/>
            <a:r>
              <a:rPr lang="cs-CZ" sz="1600" dirty="0"/>
              <a:t>intenzita konkurence a charakter odběratelů (možnost vzniku úspor z rozsahu);</a:t>
            </a:r>
          </a:p>
          <a:p>
            <a:pPr lvl="0"/>
            <a:r>
              <a:rPr lang="cs-CZ" sz="1600" dirty="0"/>
              <a:t>bariéry vstupu do odvětví a výstupu z něj;</a:t>
            </a:r>
          </a:p>
          <a:p>
            <a:pPr lvl="0"/>
            <a:r>
              <a:rPr lang="cs-CZ" sz="1600" dirty="0"/>
              <a:t>požadavky na technologii a s ní spojený potřebný kapitál;</a:t>
            </a:r>
          </a:p>
          <a:p>
            <a:pPr lvl="0"/>
            <a:r>
              <a:rPr lang="cs-CZ" sz="1600" dirty="0"/>
              <a:t>příležitosti a ohrožení, která jsou spojena s daným odvětvím.</a:t>
            </a:r>
          </a:p>
          <a:p>
            <a:pPr marL="0" indent="0">
              <a:buNone/>
            </a:pPr>
            <a:r>
              <a:rPr lang="cs-CZ" sz="1600" b="1" dirty="0" smtClean="0"/>
              <a:t>Dimenzi konkurenční </a:t>
            </a:r>
            <a:r>
              <a:rPr lang="cs-CZ" sz="1600" b="1" dirty="0"/>
              <a:t>pozice podniku (síla podniku) </a:t>
            </a:r>
            <a:r>
              <a:rPr lang="cs-CZ" sz="1600" dirty="0"/>
              <a:t>tvoří následující faktory:</a:t>
            </a:r>
          </a:p>
          <a:p>
            <a:pPr lvl="0"/>
            <a:r>
              <a:rPr lang="cs-CZ" sz="1600" dirty="0"/>
              <a:t>relativní podíl podniku na trhu;</a:t>
            </a:r>
          </a:p>
          <a:p>
            <a:pPr lvl="0"/>
            <a:r>
              <a:rPr lang="cs-CZ" sz="1600" dirty="0"/>
              <a:t>zisková marže podniku ve srovnání s konkurenty;</a:t>
            </a:r>
          </a:p>
          <a:p>
            <a:pPr lvl="0"/>
            <a:r>
              <a:rPr lang="cs-CZ" sz="1600" dirty="0"/>
              <a:t>schopnost podniku konkurovat v ceně a kvalitě;</a:t>
            </a:r>
          </a:p>
          <a:p>
            <a:pPr lvl="0"/>
            <a:r>
              <a:rPr lang="cs-CZ" sz="1600" dirty="0"/>
              <a:t>znalost trhu, zákazníků a technologické možnosti reagovat na jejich požadavky;</a:t>
            </a:r>
          </a:p>
          <a:p>
            <a:pPr lvl="0"/>
            <a:r>
              <a:rPr lang="cs-CZ" sz="1600" dirty="0"/>
              <a:t>kvalita podnikového managementu.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GE matice - dimenze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44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167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1 – chráněné postavení, chránit a udržovat pozice</a:t>
            </a:r>
          </a:p>
          <a:p>
            <a:pPr lvl="0" algn="just"/>
            <a:r>
              <a:rPr lang="cs-CZ" sz="1600" dirty="0" smtClean="0"/>
              <a:t>2 – investovat a budovat, investovat výběrově do rozvoje</a:t>
            </a:r>
          </a:p>
          <a:p>
            <a:pPr lvl="0" algn="just"/>
            <a:r>
              <a:rPr lang="cs-CZ" sz="1600" dirty="0" smtClean="0"/>
              <a:t>3 – budovat selektivně, investovat uváženě</a:t>
            </a:r>
          </a:p>
          <a:p>
            <a:pPr lvl="0" algn="just"/>
            <a:r>
              <a:rPr lang="cs-CZ" sz="1600" dirty="0" smtClean="0"/>
              <a:t>4 – budovat selektivně, investovat selektivně</a:t>
            </a:r>
          </a:p>
          <a:p>
            <a:pPr lvl="0" algn="just"/>
            <a:r>
              <a:rPr lang="cs-CZ" sz="1600" dirty="0" smtClean="0"/>
              <a:t>5 – výběrovost/aktivity směřovat k výnosům, výběrově investovat</a:t>
            </a:r>
          </a:p>
          <a:p>
            <a:pPr lvl="0" algn="just"/>
            <a:r>
              <a:rPr lang="cs-CZ" sz="1600" dirty="0" smtClean="0"/>
              <a:t>6 – omezeně expandovat nebo sklízet, omezit rozvoj</a:t>
            </a:r>
          </a:p>
          <a:p>
            <a:pPr lvl="0" algn="just"/>
            <a:r>
              <a:rPr lang="cs-CZ" sz="1600" dirty="0" smtClean="0"/>
              <a:t>7 – chránit a znovu se soustředit, chránit a přehodnocovat</a:t>
            </a:r>
          </a:p>
          <a:p>
            <a:pPr lvl="0" algn="just"/>
            <a:r>
              <a:rPr lang="cs-CZ" sz="1600" dirty="0" smtClean="0"/>
              <a:t>8 – směřovat k výnosům, omezit rozvoj</a:t>
            </a:r>
          </a:p>
          <a:p>
            <a:pPr lvl="0" algn="just"/>
            <a:r>
              <a:rPr lang="cs-CZ" sz="1600" dirty="0" smtClean="0"/>
              <a:t>9 – zbavovat se, sklízet</a:t>
            </a:r>
          </a:p>
          <a:p>
            <a:pPr marL="0" indent="0" algn="just">
              <a:buNone/>
            </a:pPr>
            <a:r>
              <a:rPr lang="cs-CZ" sz="1600" dirty="0"/>
              <a:t>Model vymezuje tři </a:t>
            </a:r>
            <a:r>
              <a:rPr lang="cs-CZ" sz="1600" b="1" i="1" dirty="0"/>
              <a:t>základní oblasti z pohledu výhodnosti investování</a:t>
            </a:r>
            <a:r>
              <a:rPr lang="cs-CZ" sz="1600" dirty="0"/>
              <a:t>:</a:t>
            </a:r>
          </a:p>
          <a:p>
            <a:pPr lvl="0" algn="just"/>
            <a:r>
              <a:rPr lang="cs-CZ" sz="1600" dirty="0"/>
              <a:t>Pole </a:t>
            </a:r>
            <a:r>
              <a:rPr lang="cs-CZ" sz="1600" dirty="0" smtClean="0"/>
              <a:t>1, </a:t>
            </a:r>
            <a:r>
              <a:rPr lang="cs-CZ" sz="1600" dirty="0"/>
              <a:t>2</a:t>
            </a:r>
            <a:r>
              <a:rPr lang="cs-CZ" sz="1600" dirty="0" smtClean="0"/>
              <a:t>, 4 </a:t>
            </a:r>
            <a:r>
              <a:rPr lang="cs-CZ" sz="1600" dirty="0"/>
              <a:t>jsou z pohledu dalších </a:t>
            </a:r>
            <a:r>
              <a:rPr lang="cs-CZ" sz="1600" i="1" dirty="0"/>
              <a:t>investic výhodné a mají zelenou</a:t>
            </a:r>
            <a:r>
              <a:rPr lang="cs-CZ" sz="1600" dirty="0"/>
              <a:t>. Trh je atraktivní a </a:t>
            </a:r>
            <a:r>
              <a:rPr lang="cs-CZ" sz="1600" dirty="0" smtClean="0"/>
              <a:t>podnik </a:t>
            </a:r>
            <a:r>
              <a:rPr lang="cs-CZ" sz="1600" dirty="0"/>
              <a:t>má dostatek zdrojů pro získání výhodné postavení.</a:t>
            </a:r>
          </a:p>
          <a:p>
            <a:pPr lvl="0" algn="just"/>
            <a:r>
              <a:rPr lang="cs-CZ" sz="1600" dirty="0"/>
              <a:t>Pole 6</a:t>
            </a:r>
            <a:r>
              <a:rPr lang="cs-CZ" sz="1600" dirty="0" smtClean="0"/>
              <a:t>, 8, 9 </a:t>
            </a:r>
            <a:r>
              <a:rPr lang="cs-CZ" sz="1600" dirty="0"/>
              <a:t>jsou z pohledu </a:t>
            </a:r>
            <a:r>
              <a:rPr lang="cs-CZ" sz="1600" i="1" dirty="0"/>
              <a:t>investic nevýhodné a spíše investice omezit</a:t>
            </a:r>
            <a:r>
              <a:rPr lang="cs-CZ" sz="1600" dirty="0"/>
              <a:t>.</a:t>
            </a:r>
          </a:p>
          <a:p>
            <a:pPr lvl="0" algn="just"/>
            <a:r>
              <a:rPr lang="cs-CZ" sz="1600" dirty="0"/>
              <a:t>Pole 3</a:t>
            </a:r>
            <a:r>
              <a:rPr lang="cs-CZ" sz="1600" dirty="0" smtClean="0"/>
              <a:t>, 5, 7 </a:t>
            </a:r>
            <a:r>
              <a:rPr lang="cs-CZ" sz="1600" dirty="0"/>
              <a:t>tvoří produkty, u kterých se musí </a:t>
            </a:r>
            <a:r>
              <a:rPr lang="cs-CZ" sz="1600" i="1" dirty="0"/>
              <a:t>pečlivě zvážit míra investic</a:t>
            </a:r>
            <a:r>
              <a:rPr lang="cs-CZ" sz="1600" dirty="0"/>
              <a:t>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GE matice – jednotlivá pole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53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Interní podnikatelské prostředí představuje vnitřní prostředí podniku, které je zcela pod kontrolou managementu podniku. </a:t>
            </a:r>
          </a:p>
          <a:p>
            <a:pPr algn="just"/>
            <a:r>
              <a:rPr lang="cs-CZ" sz="1800" dirty="0"/>
              <a:t>Při analýze interního podnikatelského prostředí podniku je potřeba se zaměřit na disponibilní zdroje podniku, schopnosti podniku a aktivity podniku. </a:t>
            </a:r>
          </a:p>
          <a:p>
            <a:pPr algn="just"/>
            <a:r>
              <a:rPr lang="cs-CZ" sz="1800" dirty="0"/>
              <a:t>K analýze těchto tří oblastí byly použity vybrané analytické metody, které umožnily identifikovat silné a slabé stránky podniku, což znamená výhody (nad konkurencí) a nevýhody (oproti konkurenci).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26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Cílem analýz interního podnikatelského prostředí je nalezení silných stránek (výhod) a slabých stránek (nevýhod) podniku</a:t>
            </a:r>
          </a:p>
          <a:p>
            <a:pPr algn="just"/>
            <a:r>
              <a:rPr lang="cs-CZ" sz="1600" dirty="0" smtClean="0"/>
              <a:t>Informačními </a:t>
            </a:r>
            <a:r>
              <a:rPr lang="cs-CZ" sz="1600" dirty="0"/>
              <a:t>zdroji k analýze interního prostředí podniku je především informační systém podniku, rozbory a hodnocení podnikových aktivit, šetření v podniku aj. 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 smtClean="0"/>
              <a:t>Analýza </a:t>
            </a:r>
            <a:r>
              <a:rPr lang="cs-CZ" sz="1600" dirty="0"/>
              <a:t>hodnototvorného řetězce</a:t>
            </a:r>
          </a:p>
          <a:p>
            <a:pPr algn="just"/>
            <a:r>
              <a:rPr lang="cs-CZ" sz="1600" dirty="0" smtClean="0"/>
              <a:t>Metoda </a:t>
            </a:r>
            <a:r>
              <a:rPr lang="cs-CZ" sz="1600" dirty="0"/>
              <a:t>7S</a:t>
            </a:r>
          </a:p>
          <a:p>
            <a:pPr algn="just"/>
            <a:r>
              <a:rPr lang="cs-CZ" sz="1600" dirty="0"/>
              <a:t>Metoda </a:t>
            </a:r>
            <a:r>
              <a:rPr lang="cs-CZ" sz="1600" dirty="0" smtClean="0"/>
              <a:t>6M</a:t>
            </a:r>
          </a:p>
          <a:p>
            <a:pPr algn="just"/>
            <a:r>
              <a:rPr lang="cs-CZ" sz="1600" dirty="0" smtClean="0"/>
              <a:t>Metoda </a:t>
            </a:r>
            <a:r>
              <a:rPr lang="cs-CZ" sz="1600" dirty="0"/>
              <a:t>VRIO</a:t>
            </a:r>
          </a:p>
          <a:p>
            <a:pPr algn="just"/>
            <a:r>
              <a:rPr lang="cs-CZ" sz="1600" dirty="0" smtClean="0"/>
              <a:t>Model EFQM a Model CAF</a:t>
            </a:r>
          </a:p>
          <a:p>
            <a:pPr algn="just"/>
            <a:r>
              <a:rPr lang="cs-CZ" sz="1600" dirty="0" smtClean="0"/>
              <a:t>Finanční analýza</a:t>
            </a:r>
          </a:p>
          <a:p>
            <a:pPr algn="just"/>
            <a:r>
              <a:rPr lang="cs-CZ" sz="1600" dirty="0" smtClean="0"/>
              <a:t>SWOT analýza</a:t>
            </a:r>
            <a:endParaRPr lang="cs-CZ" sz="1600" dirty="0"/>
          </a:p>
          <a:p>
            <a:pPr algn="just"/>
            <a:r>
              <a:rPr lang="cs-CZ" sz="1600" dirty="0" smtClean="0"/>
              <a:t>Produktové </a:t>
            </a:r>
            <a:r>
              <a:rPr lang="cs-CZ" sz="1600" dirty="0"/>
              <a:t>analytické metody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analýzy interního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04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hodnototvorných aktivit podniku</a:t>
            </a:r>
            <a:r>
              <a:rPr lang="cs-CZ" sz="1600" dirty="0"/>
              <a:t> je analýza takových aktivit, které vytvářejí podnikový zisk a mohou se stát specifickou předností </a:t>
            </a:r>
            <a:r>
              <a:rPr lang="cs-CZ" sz="1600" dirty="0" smtClean="0"/>
              <a:t>podniku – hodnototvorné aktivity. </a:t>
            </a:r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hodnocení těchto aktivit se podnikové aktivity člení </a:t>
            </a:r>
            <a:r>
              <a:rPr lang="cs-CZ" sz="1600" dirty="0" smtClean="0"/>
              <a:t>na:</a:t>
            </a:r>
          </a:p>
          <a:p>
            <a:pPr algn="just"/>
            <a:r>
              <a:rPr lang="cs-CZ" sz="1600" i="1" dirty="0" smtClean="0"/>
              <a:t>hlavní </a:t>
            </a:r>
            <a:r>
              <a:rPr lang="cs-CZ" sz="1600" i="1" dirty="0"/>
              <a:t>podnikové aktivity</a:t>
            </a:r>
            <a:r>
              <a:rPr lang="cs-CZ" sz="1600" dirty="0"/>
              <a:t>, kam patří všechny aktivity podniku, které vytváří fyzickou podobu produktu (výrobku), podílí se na předání zákazníkovi a zajišťují jeho servis. Jedná se o tyto funkce (aktivity): řízení vstupních operací, výroba a provoz, řízení výstupních operací, marketing a odbyt, servisní </a:t>
            </a:r>
            <a:r>
              <a:rPr lang="cs-CZ" sz="1600" dirty="0" smtClean="0"/>
              <a:t>služby</a:t>
            </a:r>
          </a:p>
          <a:p>
            <a:pPr algn="just"/>
            <a:r>
              <a:rPr lang="cs-CZ" sz="1600" i="1" dirty="0" smtClean="0"/>
              <a:t>podpůrné </a:t>
            </a:r>
            <a:r>
              <a:rPr lang="cs-CZ" sz="1600" i="1" dirty="0"/>
              <a:t>podnikové aktivity</a:t>
            </a:r>
            <a:r>
              <a:rPr lang="cs-CZ" sz="1600" dirty="0"/>
              <a:t>, které zajišťují potřebné vstupy. Jmenovitě se jedná o následující podpůrné aktivity: řízení lidských zdrojů, technologický výzkum a vývoj, nákupní činnost, infrastruktura </a:t>
            </a:r>
            <a:r>
              <a:rPr lang="cs-CZ" sz="1600" dirty="0" smtClean="0"/>
              <a:t>podniku. </a:t>
            </a:r>
          </a:p>
          <a:p>
            <a:pPr algn="just"/>
            <a:r>
              <a:rPr lang="cs-CZ" sz="1600" dirty="0" smtClean="0"/>
              <a:t>Při </a:t>
            </a:r>
            <a:r>
              <a:rPr lang="cs-CZ" sz="1600" dirty="0"/>
              <a:t>analýze hodnototvorných aktivit podniku se určuje přínos, přidaná hodnota každé podnikové aktivity konkurenčnímu postavení daného podnikatelského subjektu.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 smtClean="0"/>
              <a:t>Analýza hodnototvorného řetězce podle M. </a:t>
            </a:r>
            <a:r>
              <a:rPr lang="cs-CZ" dirty="0" err="1" smtClean="0"/>
              <a:t>Portera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45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 smtClean="0"/>
              <a:t>Hodnototvorný řetězec M. </a:t>
            </a:r>
            <a:r>
              <a:rPr lang="cs-CZ" dirty="0" err="1" smtClean="0"/>
              <a:t>Portera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28909"/>
            <a:ext cx="6912768" cy="3616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880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Metoda 7S </a:t>
            </a:r>
            <a:r>
              <a:rPr lang="cs-CZ" sz="1600" dirty="0"/>
              <a:t>dává jednotlivé faktory </a:t>
            </a:r>
            <a:r>
              <a:rPr lang="cs-CZ" sz="1600" dirty="0" smtClean="0"/>
              <a:t>interního prostředí do souvislostí a jednotlivé </a:t>
            </a:r>
            <a:r>
              <a:rPr lang="cs-CZ" sz="1600" dirty="0"/>
              <a:t>faktory </a:t>
            </a:r>
            <a:r>
              <a:rPr lang="cs-CZ" sz="1600" dirty="0" smtClean="0"/>
              <a:t>spojovat </a:t>
            </a:r>
            <a:r>
              <a:rPr lang="cs-CZ" sz="1600" dirty="0"/>
              <a:t>s ostatními do jednoho celku, kde každý faktor má určitý vliv na některé </a:t>
            </a:r>
            <a:r>
              <a:rPr lang="cs-CZ" sz="1600" dirty="0" smtClean="0"/>
              <a:t>další</a:t>
            </a:r>
            <a:r>
              <a:rPr lang="cs-CZ" sz="1600" dirty="0"/>
              <a:t>:</a:t>
            </a:r>
            <a:endParaRPr lang="cs-CZ" sz="1600" dirty="0" smtClean="0"/>
          </a:p>
          <a:p>
            <a:pPr lvl="1" algn="just"/>
            <a:r>
              <a:rPr lang="cs-CZ" sz="1400" dirty="0" smtClean="0"/>
              <a:t>analýza </a:t>
            </a:r>
            <a:r>
              <a:rPr lang="cs-CZ" sz="1400" dirty="0"/>
              <a:t>dosavadní</a:t>
            </a:r>
            <a:r>
              <a:rPr lang="cs-CZ" sz="1400" b="1" dirty="0"/>
              <a:t> strategie podniku (</a:t>
            </a:r>
            <a:r>
              <a:rPr lang="cs-CZ" sz="1400" dirty="0" err="1"/>
              <a:t>Strategy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struktury podniku (</a:t>
            </a:r>
            <a:r>
              <a:rPr lang="cs-CZ" sz="1400" dirty="0" err="1"/>
              <a:t>Structure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systému řízení </a:t>
            </a:r>
            <a:r>
              <a:rPr lang="cs-CZ" sz="1400" dirty="0"/>
              <a:t>(Systems);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stylu vedení, styl manažerské práce </a:t>
            </a:r>
            <a:r>
              <a:rPr lang="cs-CZ" sz="1400" dirty="0"/>
              <a:t>(Style);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sdílených hodnot (</a:t>
            </a:r>
            <a:r>
              <a:rPr lang="cs-CZ" sz="1400" dirty="0" err="1"/>
              <a:t>Shared</a:t>
            </a:r>
            <a:r>
              <a:rPr lang="cs-CZ" sz="1400" dirty="0"/>
              <a:t> </a:t>
            </a:r>
            <a:r>
              <a:rPr lang="cs-CZ" sz="1400" dirty="0" err="1"/>
              <a:t>Values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dovedností</a:t>
            </a:r>
            <a:r>
              <a:rPr lang="cs-CZ" sz="1400" dirty="0"/>
              <a:t> (</a:t>
            </a:r>
            <a:r>
              <a:rPr lang="cs-CZ" sz="1400" dirty="0" err="1"/>
              <a:t>Skills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 smtClean="0"/>
              <a:t>analýza </a:t>
            </a:r>
            <a:r>
              <a:rPr lang="cs-CZ" sz="1400" b="1" dirty="0"/>
              <a:t>zaměstnanců</a:t>
            </a:r>
            <a:r>
              <a:rPr lang="cs-CZ" sz="1400" dirty="0"/>
              <a:t> (</a:t>
            </a:r>
            <a:r>
              <a:rPr lang="cs-CZ" sz="1400" dirty="0" err="1"/>
              <a:t>Staff</a:t>
            </a:r>
            <a:r>
              <a:rPr lang="cs-CZ" sz="1400" dirty="0"/>
              <a:t>).</a:t>
            </a:r>
          </a:p>
          <a:p>
            <a:pPr algn="just"/>
            <a:r>
              <a:rPr lang="cs-CZ" sz="1600" dirty="0"/>
              <a:t>Faktory můžeme rozdělit na měkké a tvrdé. Mezi </a:t>
            </a:r>
            <a:r>
              <a:rPr lang="cs-CZ" sz="1600" b="1" dirty="0"/>
              <a:t>tvrdé S faktory </a:t>
            </a:r>
            <a:r>
              <a:rPr lang="cs-CZ" sz="1600" dirty="0"/>
              <a:t>patří struktura, strategie podniku a systémy řízení. Mezi </a:t>
            </a:r>
            <a:r>
              <a:rPr lang="cs-CZ" sz="1600" b="1" dirty="0"/>
              <a:t>měkké S faktory </a:t>
            </a:r>
            <a:r>
              <a:rPr lang="cs-CZ" sz="1600" dirty="0"/>
              <a:t>patří zaměstnanci, styl manažerské práce, schopnosti a sdílené hodnoty.</a:t>
            </a:r>
          </a:p>
          <a:p>
            <a:pPr algn="just"/>
            <a:r>
              <a:rPr lang="cs-CZ" sz="1600" dirty="0" smtClean="0"/>
              <a:t>Je </a:t>
            </a:r>
            <a:r>
              <a:rPr lang="cs-CZ" sz="1600" dirty="0"/>
              <a:t>potřeba najít jednotlivé vazby a určit, o jaké faktory a vlivy se jedná, následně je pak podle potřeby pozměnit. </a:t>
            </a:r>
          </a:p>
          <a:p>
            <a:pPr algn="just"/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Metoda 7S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79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Metoda 7S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75197"/>
            <a:ext cx="4968552" cy="388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 jednotlivých oblastech podnikových aktivit analyzuje vnitřní podmínky v podniku </a:t>
            </a:r>
            <a:r>
              <a:rPr lang="cs-CZ" sz="1600" b="1" dirty="0"/>
              <a:t>metoda „6M“, </a:t>
            </a:r>
            <a:r>
              <a:rPr lang="cs-CZ" sz="1600" dirty="0"/>
              <a:t>která má název odvozený od šesti slov začínajících v angličtině na „M“. Jedná se o následující složky </a:t>
            </a:r>
            <a:r>
              <a:rPr lang="cs-CZ" sz="1600" dirty="0" smtClean="0"/>
              <a:t>analýzy:</a:t>
            </a:r>
          </a:p>
          <a:p>
            <a:pPr marL="0" indent="0" algn="just">
              <a:buNone/>
            </a:pPr>
            <a:endParaRPr lang="cs-CZ" sz="1600" dirty="0"/>
          </a:p>
          <a:p>
            <a:pPr lvl="0" algn="just"/>
            <a:r>
              <a:rPr lang="cs-CZ" sz="1600" b="1" dirty="0"/>
              <a:t>Management – </a:t>
            </a:r>
            <a:r>
              <a:rPr lang="cs-CZ" sz="1600" dirty="0"/>
              <a:t>analýza jednotlivých aktivit řízení podniku;</a:t>
            </a:r>
          </a:p>
          <a:p>
            <a:pPr lvl="0" algn="just"/>
            <a:r>
              <a:rPr lang="cs-CZ" sz="1600" b="1" dirty="0" err="1"/>
              <a:t>Machines</a:t>
            </a:r>
            <a:r>
              <a:rPr lang="cs-CZ" sz="1600" b="1" dirty="0"/>
              <a:t> –</a:t>
            </a:r>
            <a:r>
              <a:rPr lang="cs-CZ" sz="1600" dirty="0"/>
              <a:t> analýzy technického vybavení podniku a využívaných technologií;</a:t>
            </a:r>
          </a:p>
          <a:p>
            <a:pPr lvl="0" algn="just"/>
            <a:r>
              <a:rPr lang="cs-CZ" sz="1600" b="1" dirty="0" err="1"/>
              <a:t>Men</a:t>
            </a:r>
            <a:r>
              <a:rPr lang="cs-CZ" sz="1600" b="1" dirty="0"/>
              <a:t> –</a:t>
            </a:r>
            <a:r>
              <a:rPr lang="cs-CZ" sz="1600" dirty="0"/>
              <a:t> rozbor zaměstnaneckého obsazení podniku kvantitativně i kvalitativně;</a:t>
            </a:r>
          </a:p>
          <a:p>
            <a:pPr lvl="0" algn="just"/>
            <a:r>
              <a:rPr lang="cs-CZ" sz="1600" b="1" dirty="0"/>
              <a:t>Market –</a:t>
            </a:r>
            <a:r>
              <a:rPr lang="cs-CZ" sz="1600" dirty="0"/>
              <a:t> analýza uplatnění produktů na trhu a zjištění jejich konkurenceschopnosti;</a:t>
            </a:r>
          </a:p>
          <a:p>
            <a:pPr lvl="0" algn="just"/>
            <a:r>
              <a:rPr lang="cs-CZ" sz="1600" b="1" dirty="0" err="1"/>
              <a:t>Materials</a:t>
            </a:r>
            <a:r>
              <a:rPr lang="cs-CZ" sz="1600" b="1" dirty="0"/>
              <a:t> –</a:t>
            </a:r>
            <a:r>
              <a:rPr lang="cs-CZ" sz="1600" dirty="0"/>
              <a:t> zhodnocení surovinových vstupů, jejich kvality a nahraditelnosti;</a:t>
            </a:r>
          </a:p>
          <a:p>
            <a:pPr algn="just"/>
            <a:r>
              <a:rPr lang="cs-CZ" sz="1600" b="1" dirty="0"/>
              <a:t>Money –</a:t>
            </a:r>
            <a:r>
              <a:rPr lang="cs-CZ" sz="1600" dirty="0"/>
              <a:t> analýza všech oblastí finančního hospodaření včetně návratnosti investic.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Metoda 6M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7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Hodnocení zdrojů se používá pro zhodnocení situace podniku, jejích zdrojů a případného konkurenčního potenciálu nebo potenciálu zlepšení v dané oblasti nebo pro daný zdroj.</a:t>
            </a:r>
          </a:p>
          <a:p>
            <a:pPr algn="just"/>
            <a:r>
              <a:rPr lang="cs-CZ" sz="1600" dirty="0" smtClean="0"/>
              <a:t>Pomocí </a:t>
            </a:r>
            <a:r>
              <a:rPr lang="cs-CZ" sz="1600" dirty="0"/>
              <a:t>metody </a:t>
            </a:r>
            <a:r>
              <a:rPr lang="cs-CZ" sz="1600" dirty="0" smtClean="0"/>
              <a:t>VRIO se posuzují tyto zdroje:</a:t>
            </a:r>
            <a:endParaRPr lang="cs-CZ" sz="1600" dirty="0"/>
          </a:p>
          <a:p>
            <a:pPr lvl="1" algn="just"/>
            <a:r>
              <a:rPr lang="cs-CZ" sz="1400" dirty="0"/>
              <a:t>Lidské zdroje</a:t>
            </a:r>
          </a:p>
          <a:p>
            <a:pPr lvl="1" algn="just"/>
            <a:r>
              <a:rPr lang="cs-CZ" sz="1400" dirty="0"/>
              <a:t>Finanční zdroje</a:t>
            </a:r>
          </a:p>
          <a:p>
            <a:pPr lvl="1" algn="just"/>
            <a:r>
              <a:rPr lang="cs-CZ" sz="1400" dirty="0"/>
              <a:t>Hmotné zdroje</a:t>
            </a:r>
          </a:p>
          <a:p>
            <a:pPr lvl="1" algn="just"/>
            <a:r>
              <a:rPr lang="cs-CZ" sz="1400" dirty="0"/>
              <a:t>Nehmotné zdroje</a:t>
            </a:r>
          </a:p>
          <a:p>
            <a:pPr algn="just"/>
            <a:r>
              <a:rPr lang="cs-CZ" sz="1600" dirty="0" smtClean="0"/>
              <a:t>Jednotlivé </a:t>
            </a:r>
            <a:r>
              <a:rPr lang="cs-CZ" sz="1600" dirty="0"/>
              <a:t>zdroje jsou posuzovány z hlediska: </a:t>
            </a:r>
            <a:endParaRPr lang="cs-CZ" sz="1600" dirty="0" smtClean="0"/>
          </a:p>
          <a:p>
            <a:pPr lvl="1" algn="just"/>
            <a:r>
              <a:rPr lang="cs-CZ" sz="1400" b="1" dirty="0" err="1" smtClean="0"/>
              <a:t>V</a:t>
            </a:r>
            <a:r>
              <a:rPr lang="cs-CZ" sz="1400" dirty="0" err="1" smtClean="0"/>
              <a:t>alues</a:t>
            </a:r>
            <a:r>
              <a:rPr lang="cs-CZ" sz="1400" dirty="0" smtClean="0"/>
              <a:t> – hodnota zdroje</a:t>
            </a:r>
            <a:endParaRPr lang="cs-CZ" sz="1400" dirty="0"/>
          </a:p>
          <a:p>
            <a:pPr lvl="1" algn="just"/>
            <a:r>
              <a:rPr lang="cs-CZ" sz="1400" b="1" dirty="0" err="1" smtClean="0"/>
              <a:t>R</a:t>
            </a:r>
            <a:r>
              <a:rPr lang="cs-CZ" sz="1400" dirty="0" err="1" smtClean="0"/>
              <a:t>areness</a:t>
            </a:r>
            <a:r>
              <a:rPr lang="cs-CZ" sz="1400" dirty="0" smtClean="0"/>
              <a:t> – vzácnost zdroje</a:t>
            </a:r>
            <a:endParaRPr lang="cs-CZ" sz="1400" dirty="0"/>
          </a:p>
          <a:p>
            <a:pPr lvl="1" algn="just"/>
            <a:r>
              <a:rPr lang="cs-CZ" sz="1400" dirty="0" err="1"/>
              <a:t>Costly</a:t>
            </a:r>
            <a:r>
              <a:rPr lang="cs-CZ" sz="1400" dirty="0"/>
              <a:t> to </a:t>
            </a:r>
            <a:r>
              <a:rPr lang="cs-CZ" sz="1400" b="1" dirty="0" err="1" smtClean="0"/>
              <a:t>I</a:t>
            </a:r>
            <a:r>
              <a:rPr lang="cs-CZ" sz="1400" dirty="0" err="1" smtClean="0"/>
              <a:t>mitate</a:t>
            </a:r>
            <a:r>
              <a:rPr lang="cs-CZ" sz="1400" dirty="0" smtClean="0"/>
              <a:t> – </a:t>
            </a:r>
            <a:r>
              <a:rPr lang="cs-CZ" sz="1400" dirty="0" err="1" smtClean="0"/>
              <a:t>napodobitelnost</a:t>
            </a:r>
            <a:r>
              <a:rPr lang="cs-CZ" sz="1400" dirty="0" smtClean="0"/>
              <a:t> zdroje</a:t>
            </a:r>
            <a:endParaRPr lang="cs-CZ" sz="1400" dirty="0"/>
          </a:p>
          <a:p>
            <a:pPr lvl="1" algn="just"/>
            <a:r>
              <a:rPr lang="cs-CZ" sz="1400" b="1" dirty="0" err="1" smtClean="0"/>
              <a:t>O</a:t>
            </a:r>
            <a:r>
              <a:rPr lang="cs-CZ" sz="1400" dirty="0" err="1" smtClean="0"/>
              <a:t>rganization</a:t>
            </a:r>
            <a:r>
              <a:rPr lang="cs-CZ" sz="1400" dirty="0" smtClean="0"/>
              <a:t> – schopnost organizovat zdroj</a:t>
            </a:r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Metoda VRIO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65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2369</Words>
  <Application>Microsoft Office PowerPoint</Application>
  <PresentationFormat>Předvádění na obrazovce (16:9)</PresentationFormat>
  <Paragraphs>246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SLU</vt:lpstr>
      <vt:lpstr>Interní podnikatelské prostředí</vt:lpstr>
      <vt:lpstr>Osnova tématu</vt:lpstr>
      <vt:lpstr>Metody analýzy interního prostředí</vt:lpstr>
      <vt:lpstr>Analýza hodnototvorného řetězce podle M. Portera</vt:lpstr>
      <vt:lpstr>Hodnototvorný řetězec M. Portera</vt:lpstr>
      <vt:lpstr>Metoda 7S</vt:lpstr>
      <vt:lpstr>Metoda 7S</vt:lpstr>
      <vt:lpstr>Metoda 6M</vt:lpstr>
      <vt:lpstr>Metoda VRIO</vt:lpstr>
      <vt:lpstr>Aplikace metody VRIO</vt:lpstr>
      <vt:lpstr>Model EFQM</vt:lpstr>
      <vt:lpstr>Model EFQM</vt:lpstr>
      <vt:lpstr>Model CAF</vt:lpstr>
      <vt:lpstr>Finanční analýza</vt:lpstr>
      <vt:lpstr>Metody finanční analýzy</vt:lpstr>
      <vt:lpstr>SWOT analýza</vt:lpstr>
      <vt:lpstr>Produktové (portfoliové) analytické metody</vt:lpstr>
      <vt:lpstr>Druckerova klasifikace produktů</vt:lpstr>
      <vt:lpstr>ABC analýza</vt:lpstr>
      <vt:lpstr>ABC analýza</vt:lpstr>
      <vt:lpstr>BCG matice</vt:lpstr>
      <vt:lpstr>BCG matice</vt:lpstr>
      <vt:lpstr>BCG matice – typy produktů</vt:lpstr>
      <vt:lpstr>GE matice (Matice General Electric)</vt:lpstr>
      <vt:lpstr>GE matice (Matice General Electrics)</vt:lpstr>
      <vt:lpstr>GE matice - dimenze</vt:lpstr>
      <vt:lpstr>GE matice – jednotlivá pole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273</cp:revision>
  <dcterms:created xsi:type="dcterms:W3CDTF">2016-07-06T15:42:34Z</dcterms:created>
  <dcterms:modified xsi:type="dcterms:W3CDTF">2021-03-22T09:37:41Z</dcterms:modified>
</cp:coreProperties>
</file>