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67" r:id="rId2"/>
    <p:sldId id="368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syntetického charakteru pro hodnocení podnikatelského prostředí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363838"/>
            <a:ext cx="3888432" cy="12241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9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EFE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29859"/>
          <a:ext cx="7272808" cy="3887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061">
                  <a:extLst>
                    <a:ext uri="{9D8B030D-6E8A-4147-A177-3AD203B41FA5}">
                      <a16:colId xmlns:a16="http://schemas.microsoft.com/office/drawing/2014/main" val="2899910249"/>
                    </a:ext>
                  </a:extLst>
                </a:gridCol>
                <a:gridCol w="3383249">
                  <a:extLst>
                    <a:ext uri="{9D8B030D-6E8A-4147-A177-3AD203B41FA5}">
                      <a16:colId xmlns:a16="http://schemas.microsoft.com/office/drawing/2014/main" val="1054888841"/>
                    </a:ext>
                  </a:extLst>
                </a:gridCol>
                <a:gridCol w="641719">
                  <a:extLst>
                    <a:ext uri="{9D8B030D-6E8A-4147-A177-3AD203B41FA5}">
                      <a16:colId xmlns:a16="http://schemas.microsoft.com/office/drawing/2014/main" val="975214974"/>
                    </a:ext>
                  </a:extLst>
                </a:gridCol>
                <a:gridCol w="427812">
                  <a:extLst>
                    <a:ext uri="{9D8B030D-6E8A-4147-A177-3AD203B41FA5}">
                      <a16:colId xmlns:a16="http://schemas.microsoft.com/office/drawing/2014/main" val="1568946811"/>
                    </a:ext>
                  </a:extLst>
                </a:gridCol>
                <a:gridCol w="2352967">
                  <a:extLst>
                    <a:ext uri="{9D8B030D-6E8A-4147-A177-3AD203B41FA5}">
                      <a16:colId xmlns:a16="http://schemas.microsoft.com/office/drawing/2014/main" val="2436808786"/>
                    </a:ext>
                  </a:extLst>
                </a:gridCol>
              </a:tblGrid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67780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Příležitosti 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Pozice školy v regionu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30453"/>
                  </a:ext>
                </a:extLst>
              </a:tr>
              <a:tr h="3669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Poptávka po vysokoškolském vzdělání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33389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Zlepšení ekonomické situace obyvatelstva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2507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Možnost zapojení do projektů a grantů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52875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příležitosti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0,35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24177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Hrozby 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Nezájem o vysokoškolské vzdělání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4459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Zesílení konkurenčního tlaku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502919"/>
                  </a:ext>
                </a:extLst>
              </a:tr>
              <a:tr h="2905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Zhoršení ekonomické situace obyvatelstva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1613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Zpřísnění legislativy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90879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hrozby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82556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3,15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9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Smyslem </a:t>
            </a:r>
            <a:r>
              <a:rPr lang="cs-CZ" sz="1600" dirty="0" smtClean="0"/>
              <a:t>matice hodnocení </a:t>
            </a:r>
            <a:r>
              <a:rPr lang="cs-CZ" sz="1600" dirty="0"/>
              <a:t>faktorů externí analýzy </a:t>
            </a:r>
            <a:r>
              <a:rPr lang="cs-CZ" sz="1600" dirty="0" smtClean="0"/>
              <a:t>- EFE je </a:t>
            </a:r>
            <a:r>
              <a:rPr lang="cs-CZ" sz="1600" dirty="0"/>
              <a:t>dle Fotra a kolektivu </a:t>
            </a:r>
          </a:p>
          <a:p>
            <a:pPr algn="just"/>
            <a:r>
              <a:rPr lang="cs-CZ" sz="1600" dirty="0" smtClean="0"/>
              <a:t>(2012, </a:t>
            </a:r>
            <a:r>
              <a:rPr lang="cs-CZ" sz="1600" dirty="0"/>
              <a:t>s. 41) </a:t>
            </a:r>
            <a:r>
              <a:rPr lang="cs-CZ" sz="1600" dirty="0" smtClean="0"/>
              <a:t>vybrat z poznaných </a:t>
            </a:r>
            <a:r>
              <a:rPr lang="cs-CZ" sz="1600" dirty="0"/>
              <a:t>příležitostí a hrozeb takové </a:t>
            </a:r>
            <a:r>
              <a:rPr lang="cs-CZ" sz="1600" dirty="0" smtClean="0"/>
              <a:t>faktory </a:t>
            </a:r>
            <a:r>
              <a:rPr lang="cs-CZ" sz="1600" dirty="0"/>
              <a:t>externího prostředí, </a:t>
            </a:r>
            <a:r>
              <a:rPr lang="cs-CZ" sz="1600" dirty="0" smtClean="0"/>
              <a:t>které </a:t>
            </a:r>
            <a:r>
              <a:rPr lang="cs-CZ" sz="1600" dirty="0"/>
              <a:t>mají zásadní vliv na strategický záměr daného podniku a jejichž působení je shodné </a:t>
            </a:r>
            <a:r>
              <a:rPr lang="cs-CZ" sz="1600" dirty="0" smtClean="0"/>
              <a:t>s časovým </a:t>
            </a:r>
            <a:r>
              <a:rPr lang="cs-CZ" sz="1600" dirty="0"/>
              <a:t>horizontem strategického plánu. Většinou jsou identifikované faktory </a:t>
            </a:r>
            <a:r>
              <a:rPr lang="cs-CZ" sz="1600" dirty="0" smtClean="0"/>
              <a:t>považovány </a:t>
            </a:r>
            <a:r>
              <a:rPr lang="cs-CZ" sz="1600" dirty="0"/>
              <a:t>za rizikové faktory, a to buď </a:t>
            </a:r>
            <a:r>
              <a:rPr lang="cs-CZ" sz="1600" dirty="0" smtClean="0"/>
              <a:t>s kladným</a:t>
            </a:r>
            <a:r>
              <a:rPr lang="cs-CZ" sz="1600" dirty="0"/>
              <a:t>, nebo </a:t>
            </a:r>
            <a:r>
              <a:rPr lang="cs-CZ" sz="1600" dirty="0" smtClean="0"/>
              <a:t>záporným </a:t>
            </a:r>
            <a:r>
              <a:rPr lang="cs-CZ" sz="1600" dirty="0"/>
              <a:t>vlivem na strategický záměr. </a:t>
            </a:r>
          </a:p>
          <a:p>
            <a:pPr algn="just"/>
            <a:r>
              <a:rPr lang="cs-CZ" sz="1600" dirty="0"/>
              <a:t>Celkové vážené ohodnocení ukazuje celkovou citlivost strategického záměru firmy </a:t>
            </a:r>
            <a:r>
              <a:rPr lang="cs-CZ" sz="1600" dirty="0" smtClean="0"/>
              <a:t>na </a:t>
            </a:r>
            <a:r>
              <a:rPr lang="cs-CZ" sz="1600" dirty="0"/>
              <a:t>externí prostředí. Největší citlivost indikuje ohodnocení </a:t>
            </a:r>
            <a:r>
              <a:rPr lang="cs-CZ" sz="1600" dirty="0" smtClean="0"/>
              <a:t>4</a:t>
            </a:r>
            <a:r>
              <a:rPr lang="cs-CZ" sz="1600" dirty="0"/>
              <a:t>, </a:t>
            </a:r>
            <a:r>
              <a:rPr lang="cs-CZ" sz="1600" dirty="0" smtClean="0"/>
              <a:t>nízkou </a:t>
            </a:r>
            <a:r>
              <a:rPr lang="cs-CZ" sz="1600" dirty="0"/>
              <a:t>citlivost představuje </a:t>
            </a:r>
            <a:r>
              <a:rPr lang="cs-CZ" sz="1600" dirty="0" smtClean="0"/>
              <a:t>1</a:t>
            </a:r>
            <a:r>
              <a:rPr lang="cs-CZ" sz="1600" dirty="0"/>
              <a:t>, </a:t>
            </a:r>
            <a:r>
              <a:rPr lang="cs-CZ" sz="1600" dirty="0" smtClean="0"/>
              <a:t>střední </a:t>
            </a:r>
            <a:r>
              <a:rPr lang="cs-CZ" sz="1600" dirty="0"/>
              <a:t>citlivost pak ohodnocení </a:t>
            </a:r>
            <a:r>
              <a:rPr lang="cs-CZ" sz="1600" dirty="0" smtClean="0"/>
              <a:t>2,5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Dosažené </a:t>
            </a:r>
            <a:r>
              <a:rPr lang="cs-CZ" sz="1600" dirty="0" smtClean="0"/>
              <a:t>ohodnocení informuje </a:t>
            </a:r>
            <a:r>
              <a:rPr lang="cs-CZ" sz="1600" dirty="0"/>
              <a:t>firmu, zda </a:t>
            </a:r>
            <a:r>
              <a:rPr lang="cs-CZ" sz="1600" dirty="0" smtClean="0"/>
              <a:t>je </a:t>
            </a:r>
            <a:r>
              <a:rPr lang="cs-CZ" sz="1600" dirty="0"/>
              <a:t>vhodné věnovat úsilí práci se </a:t>
            </a:r>
          </a:p>
          <a:p>
            <a:pPr algn="just"/>
            <a:r>
              <a:rPr lang="cs-CZ" sz="1600" dirty="0"/>
              <a:t>scénáři </a:t>
            </a:r>
            <a:r>
              <a:rPr lang="cs-CZ" sz="1600" dirty="0" smtClean="0"/>
              <a:t>(</a:t>
            </a:r>
            <a:r>
              <a:rPr lang="cs-CZ" sz="1600" dirty="0"/>
              <a:t>při vysoké citlivosti) nebo se spoléhat více </a:t>
            </a:r>
            <a:r>
              <a:rPr lang="cs-CZ" sz="1600" dirty="0" smtClean="0"/>
              <a:t>na trendy ověřené v minulém </a:t>
            </a:r>
            <a:r>
              <a:rPr lang="cs-CZ" sz="1600" dirty="0"/>
              <a:t>období </a:t>
            </a:r>
            <a:r>
              <a:rPr lang="cs-CZ" sz="1600" dirty="0" smtClean="0"/>
              <a:t>podnikatelské aktivity </a:t>
            </a:r>
            <a:r>
              <a:rPr lang="cs-CZ" sz="1600" dirty="0"/>
              <a:t>firmy bez významných </a:t>
            </a:r>
            <a:r>
              <a:rPr lang="cs-CZ" sz="1600" dirty="0" smtClean="0"/>
              <a:t>odchylek </a:t>
            </a:r>
            <a:r>
              <a:rPr lang="cs-CZ" sz="1600" dirty="0"/>
              <a:t>od jeho základní verze (při nízké citlivosti</a:t>
            </a:r>
            <a:r>
              <a:rPr lang="cs-CZ" sz="1600" dirty="0" smtClean="0"/>
              <a:t>).</a:t>
            </a:r>
            <a:endParaRPr lang="cs-CZ" sz="1600" dirty="0"/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EFE (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33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Matice </a:t>
            </a:r>
            <a:r>
              <a:rPr lang="cs-CZ" sz="1600" dirty="0"/>
              <a:t>IE = matice hodnocení interních a externích faktorů </a:t>
            </a:r>
            <a:r>
              <a:rPr lang="cs-CZ" sz="1600" dirty="0" smtClean="0"/>
              <a:t>slouží k tomu</a:t>
            </a:r>
            <a:r>
              <a:rPr lang="cs-CZ" sz="1600" dirty="0"/>
              <a:t>, aby pomocí </a:t>
            </a:r>
            <a:r>
              <a:rPr lang="cs-CZ" sz="1600" dirty="0" smtClean="0"/>
              <a:t>ní </a:t>
            </a:r>
            <a:r>
              <a:rPr lang="cs-CZ" sz="1600" dirty="0"/>
              <a:t>byla zvolena správná strategie, </a:t>
            </a:r>
            <a:r>
              <a:rPr lang="cs-CZ" sz="1600" dirty="0" smtClean="0"/>
              <a:t>které </a:t>
            </a:r>
            <a:r>
              <a:rPr lang="cs-CZ" sz="1600" dirty="0"/>
              <a:t>bude vycházet a </a:t>
            </a:r>
            <a:r>
              <a:rPr lang="cs-CZ" sz="1600" dirty="0" smtClean="0"/>
              <a:t>respektovat faktory zjištěné během analýzy </a:t>
            </a:r>
            <a:r>
              <a:rPr lang="cs-CZ" sz="1600" dirty="0"/>
              <a:t>prostředí</a:t>
            </a:r>
            <a:r>
              <a:rPr lang="cs-CZ" sz="1600" dirty="0" smtClean="0"/>
              <a:t>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 zanesení hodnot z matic IFE a EFE můžeme vidět výslednou pozici konkrétního podniku v Matici IE</a:t>
            </a:r>
            <a:r>
              <a:rPr lang="cs-CZ" sz="1600" b="1" dirty="0"/>
              <a:t>. </a:t>
            </a:r>
            <a:endParaRPr lang="cs-CZ" sz="1600" b="1" dirty="0" smtClean="0"/>
          </a:p>
          <a:p>
            <a:pPr algn="just"/>
            <a:endParaRPr lang="cs-CZ" sz="1600" b="1" dirty="0"/>
          </a:p>
          <a:p>
            <a:pPr algn="just"/>
            <a:r>
              <a:rPr lang="cs-CZ" sz="1600" dirty="0" smtClean="0"/>
              <a:t>Graf </a:t>
            </a:r>
            <a:r>
              <a:rPr lang="cs-CZ" sz="1600" dirty="0"/>
              <a:t>matice je sestaven </a:t>
            </a:r>
            <a:r>
              <a:rPr lang="cs-CZ" sz="1600" dirty="0" smtClean="0"/>
              <a:t>z devíti </a:t>
            </a:r>
            <a:r>
              <a:rPr lang="cs-CZ" sz="1600" dirty="0"/>
              <a:t>dílčích polí, ze kterých vychází </a:t>
            </a:r>
            <a:r>
              <a:rPr lang="cs-CZ" sz="1600" dirty="0" smtClean="0"/>
              <a:t>rozdělení </a:t>
            </a:r>
            <a:r>
              <a:rPr lang="cs-CZ" sz="1600" dirty="0"/>
              <a:t>strategií do 3 </a:t>
            </a:r>
            <a:r>
              <a:rPr lang="cs-CZ" sz="1600" dirty="0" smtClean="0"/>
              <a:t>skupin:</a:t>
            </a:r>
          </a:p>
          <a:p>
            <a:pPr lvl="1" algn="just"/>
            <a:r>
              <a:rPr lang="cs-CZ" sz="1600" dirty="0" smtClean="0"/>
              <a:t>Oblasti </a:t>
            </a:r>
            <a:r>
              <a:rPr lang="cs-CZ" sz="1600" dirty="0"/>
              <a:t>I, II, IV </a:t>
            </a:r>
            <a:r>
              <a:rPr lang="cs-CZ" sz="1600" dirty="0" smtClean="0"/>
              <a:t>- „</a:t>
            </a:r>
            <a:r>
              <a:rPr lang="cs-CZ" sz="1600" dirty="0"/>
              <a:t>Stavěj a zajišťuj růst</a:t>
            </a:r>
            <a:r>
              <a:rPr lang="cs-CZ" sz="1600" dirty="0" smtClean="0"/>
              <a:t>“</a:t>
            </a:r>
          </a:p>
          <a:p>
            <a:pPr lvl="1" algn="just"/>
            <a:r>
              <a:rPr lang="cs-CZ" sz="1600" dirty="0"/>
              <a:t>Oblasti III, V, VII </a:t>
            </a:r>
            <a:r>
              <a:rPr lang="cs-CZ" sz="1600" dirty="0" smtClean="0"/>
              <a:t>- </a:t>
            </a:r>
            <a:r>
              <a:rPr lang="cs-CZ" sz="1600" dirty="0"/>
              <a:t>„</a:t>
            </a:r>
            <a:r>
              <a:rPr lang="cs-CZ" sz="1600" dirty="0" smtClean="0"/>
              <a:t>Udržuj </a:t>
            </a:r>
            <a:r>
              <a:rPr lang="cs-CZ" sz="1600" dirty="0"/>
              <a:t>a potvrzuj</a:t>
            </a:r>
            <a:r>
              <a:rPr lang="cs-CZ" sz="1600" dirty="0" smtClean="0"/>
              <a:t>“</a:t>
            </a:r>
          </a:p>
          <a:p>
            <a:pPr lvl="1" algn="just"/>
            <a:r>
              <a:rPr lang="cs-CZ" sz="1600" dirty="0"/>
              <a:t>Oblasti VI, VIII, IX </a:t>
            </a:r>
            <a:r>
              <a:rPr lang="cs-CZ" sz="1600" dirty="0" smtClean="0"/>
              <a:t>- </a:t>
            </a:r>
            <a:r>
              <a:rPr lang="cs-CZ" sz="1600" dirty="0"/>
              <a:t>„Sklízej a zbavuj se“.</a:t>
            </a:r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9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IE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31640" y="1074390"/>
          <a:ext cx="5238007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573">
                  <a:extLst>
                    <a:ext uri="{9D8B030D-6E8A-4147-A177-3AD203B41FA5}">
                      <a16:colId xmlns:a16="http://schemas.microsoft.com/office/drawing/2014/main" val="218726871"/>
                    </a:ext>
                  </a:extLst>
                </a:gridCol>
                <a:gridCol w="855580">
                  <a:extLst>
                    <a:ext uri="{9D8B030D-6E8A-4147-A177-3AD203B41FA5}">
                      <a16:colId xmlns:a16="http://schemas.microsoft.com/office/drawing/2014/main" val="2602515409"/>
                    </a:ext>
                  </a:extLst>
                </a:gridCol>
                <a:gridCol w="483822">
                  <a:extLst>
                    <a:ext uri="{9D8B030D-6E8A-4147-A177-3AD203B41FA5}">
                      <a16:colId xmlns:a16="http://schemas.microsoft.com/office/drawing/2014/main" val="2373902903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1585402834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79627727"/>
                    </a:ext>
                  </a:extLst>
                </a:gridCol>
                <a:gridCol w="831711">
                  <a:extLst>
                    <a:ext uri="{9D8B030D-6E8A-4147-A177-3AD203B41FA5}">
                      <a16:colId xmlns:a16="http://schemas.microsoft.com/office/drawing/2014/main" val="2180186061"/>
                    </a:ext>
                  </a:extLst>
                </a:gridCol>
                <a:gridCol w="777403">
                  <a:extLst>
                    <a:ext uri="{9D8B030D-6E8A-4147-A177-3AD203B41FA5}">
                      <a16:colId xmlns:a16="http://schemas.microsoft.com/office/drawing/2014/main" val="2922485545"/>
                    </a:ext>
                  </a:extLst>
                </a:gridCol>
              </a:tblGrid>
              <a:tr h="0">
                <a:tc rowSpan="7">
                  <a:txBody>
                    <a:bodyPr/>
                    <a:lstStyle/>
                    <a:p>
                      <a:pPr marL="32956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Externí hodnocení (EFE)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6240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vysoké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III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9126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542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nízké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VIII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798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065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silné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slabé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600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</a:rPr>
                        <a:t>Interní hodnocení (IFE)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95654"/>
                  </a:ext>
                </a:extLst>
              </a:tr>
            </a:tbl>
          </a:graphicData>
        </a:graphic>
      </p:graphicFrame>
      <p:cxnSp>
        <p:nvCxnSpPr>
          <p:cNvPr id="6" name="AutoShape 2"/>
          <p:cNvCxnSpPr>
            <a:cxnSpLocks noChangeShapeType="1"/>
          </p:cNvCxnSpPr>
          <p:nvPr/>
        </p:nvCxnSpPr>
        <p:spPr bwMode="auto">
          <a:xfrm flipV="1">
            <a:off x="4781743" y="2147070"/>
            <a:ext cx="5576" cy="143279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3182293" y="2067694"/>
            <a:ext cx="15367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707131" y="1988319"/>
            <a:ext cx="149225" cy="158750"/>
          </a:xfrm>
          <a:prstGeom prst="star5">
            <a:avLst/>
          </a:prstGeom>
          <a:solidFill>
            <a:schemeClr val="tx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4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 vymezení vhodné strategické pozice pro podnik a jeho činnosti je využívána </a:t>
            </a:r>
            <a:r>
              <a:rPr lang="cs-CZ" sz="1600" b="1" dirty="0"/>
              <a:t>metoda SPACE analýzy (</a:t>
            </a:r>
            <a:r>
              <a:rPr lang="cs-CZ" sz="1600" dirty="0" err="1"/>
              <a:t>Strategic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r>
              <a:rPr lang="cs-CZ" sz="1600" dirty="0"/>
              <a:t> and </a:t>
            </a:r>
            <a:r>
              <a:rPr lang="cs-CZ" sz="1600" dirty="0" err="1"/>
              <a:t>Action</a:t>
            </a:r>
            <a:r>
              <a:rPr lang="cs-CZ" sz="1600" dirty="0"/>
              <a:t> </a:t>
            </a:r>
            <a:r>
              <a:rPr lang="cs-CZ" sz="1600" dirty="0" err="1"/>
              <a:t>Evaluation</a:t>
            </a:r>
            <a:r>
              <a:rPr lang="cs-CZ" sz="1600" dirty="0"/>
              <a:t>).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Srovnává </a:t>
            </a:r>
            <a:r>
              <a:rPr lang="cs-CZ" sz="1600" dirty="0"/>
              <a:t>dvě základní oblasti, jimiž </a:t>
            </a:r>
            <a:r>
              <a:rPr lang="cs-CZ" sz="1600" dirty="0" smtClean="0"/>
              <a:t>jsou:</a:t>
            </a:r>
          </a:p>
          <a:p>
            <a:pPr algn="just"/>
            <a:r>
              <a:rPr lang="cs-CZ" sz="1600" b="1" dirty="0" smtClean="0"/>
              <a:t>oblasti </a:t>
            </a:r>
            <a:r>
              <a:rPr lang="cs-CZ" sz="1600" b="1" dirty="0"/>
              <a:t>vnitřních sil podniku (</a:t>
            </a:r>
            <a:r>
              <a:rPr lang="cs-CZ" sz="1600" dirty="0"/>
              <a:t>ukazatelé „finanční síla podniku“, „konkurenční výhody podniku“) </a:t>
            </a:r>
            <a:endParaRPr lang="cs-CZ" sz="1600" dirty="0" smtClean="0"/>
          </a:p>
          <a:p>
            <a:pPr algn="just"/>
            <a:r>
              <a:rPr lang="cs-CZ" sz="1600" b="1" dirty="0" smtClean="0"/>
              <a:t>oblasti </a:t>
            </a:r>
            <a:r>
              <a:rPr lang="cs-CZ" sz="1600" b="1" dirty="0"/>
              <a:t>vnějšího prostředí podniku </a:t>
            </a:r>
            <a:r>
              <a:rPr lang="cs-CZ" sz="1600" dirty="0"/>
              <a:t>kam patří ukazatelé „síla odvětví“ a „stabilita prostředí“.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V</a:t>
            </a:r>
            <a:r>
              <a:rPr lang="cs-CZ" sz="1600" dirty="0"/>
              <a:t> rámci SPACE analýzy jsou zjištěné hodnoty jednotlivých ukazatelů zhodnoceny body a zobrazeny v grafu, který má rozmezí hodnot od +6 do -6 na obou osách 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SPACE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39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Význam </a:t>
            </a:r>
            <a:r>
              <a:rPr lang="cs-CZ" sz="1600" b="1" dirty="0"/>
              <a:t>stability prostředí</a:t>
            </a:r>
            <a:r>
              <a:rPr lang="cs-CZ" sz="1600" b="1" i="1" dirty="0"/>
              <a:t> </a:t>
            </a:r>
            <a:r>
              <a:rPr lang="cs-CZ" sz="1600" dirty="0"/>
              <a:t>je nutno spojovat s </a:t>
            </a:r>
            <a:r>
              <a:rPr lang="cs-CZ" sz="1600" b="1" dirty="0"/>
              <a:t>flexibilitou podniku</a:t>
            </a:r>
            <a:r>
              <a:rPr lang="cs-CZ" sz="1600" dirty="0"/>
              <a:t>, kde v době vysoké turbulence podnikatelského prostředí musí podnik reagovat pružně a rychle na rozhodující změny.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Naopak </a:t>
            </a:r>
            <a:r>
              <a:rPr lang="cs-CZ" sz="1600" b="1" dirty="0"/>
              <a:t>síla odvětví</a:t>
            </a:r>
            <a:r>
              <a:rPr lang="cs-CZ" sz="1600" dirty="0"/>
              <a:t> signalizuje nejen významnost této oblasti, ale i optimální využití zdrojů, růst a tím i přitažlivost pro investování.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Současně </a:t>
            </a:r>
            <a:r>
              <a:rPr lang="cs-CZ" sz="1600" dirty="0"/>
              <a:t>finanční</a:t>
            </a:r>
            <a:r>
              <a:rPr lang="cs-CZ" sz="1600" b="1" dirty="0"/>
              <a:t> síla podniku</a:t>
            </a:r>
            <a:r>
              <a:rPr lang="cs-CZ" sz="1600" dirty="0"/>
              <a:t> představuje faktor důležitý za nestabilních situací, kdy potřebná finanční síla může umožnit podniku přejít do jiného odvětví nebo finančně agresivní akcí </a:t>
            </a:r>
            <a:r>
              <a:rPr lang="cs-CZ" sz="1600" dirty="0" smtClean="0"/>
              <a:t>oslabit </a:t>
            </a:r>
            <a:r>
              <a:rPr lang="cs-CZ" sz="1600" dirty="0"/>
              <a:t>konkurenty ve vlastním odvětví.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Ukazatel </a:t>
            </a:r>
            <a:r>
              <a:rPr lang="cs-CZ" sz="1600" b="1" dirty="0"/>
              <a:t>konkurenční výhoda </a:t>
            </a:r>
            <a:r>
              <a:rPr lang="cs-CZ" sz="1600" dirty="0"/>
              <a:t>slouží k zdůraznění síly podniku v boji o zákazníka a vytváří jedinečnou příležitost pro uplatnění svých </a:t>
            </a:r>
            <a:r>
              <a:rPr lang="cs-CZ" sz="1600" dirty="0" smtClean="0"/>
              <a:t>produktů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Ukazatelé SPACE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25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810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Agresivní strategie – </a:t>
            </a:r>
            <a:r>
              <a:rPr lang="cs-CZ" sz="1600" dirty="0"/>
              <a:t>typická pro atraktivní a relativně stabilní odvětví, ve kterém má podnik konkurenční výhodu, které je schopen využít. Tato strategie umožňuje podniku posílit vlastní postavení na trhu, soustředit zdroje na produkty, které mají vysokou konkurenceschopnost.</a:t>
            </a:r>
          </a:p>
          <a:p>
            <a:pPr algn="just"/>
            <a:r>
              <a:rPr lang="cs-CZ" sz="1600" b="1" dirty="0"/>
              <a:t>Konkurenční strategie, </a:t>
            </a:r>
            <a:r>
              <a:rPr lang="cs-CZ" sz="1600" dirty="0"/>
              <a:t>která</a:t>
            </a:r>
            <a:r>
              <a:rPr lang="cs-CZ" sz="1600" b="1" dirty="0"/>
              <a:t> </a:t>
            </a:r>
            <a:r>
              <a:rPr lang="cs-CZ" sz="1600" dirty="0"/>
              <a:t>je využitelná pro atraktivní, ale nestabilní prostředí, kdy kritickým faktorem je finanční síla podniku. Podnik by měl hledat možnosti, jak upevnit a posílit svou finanční pozici, vylepšovat své produkty, zavádět inovace, snižovat náklady.</a:t>
            </a:r>
          </a:p>
          <a:p>
            <a:pPr algn="just"/>
            <a:r>
              <a:rPr lang="cs-CZ" sz="1600" b="1" dirty="0"/>
              <a:t>Konservativní strategie – </a:t>
            </a:r>
            <a:r>
              <a:rPr lang="cs-CZ" sz="1600" dirty="0"/>
              <a:t>typická pro stabilní odvětví s nízkou mírou růstu při potřebné finanční stabilitě podniku. Kritickým faktorem této strategie je konkurenceschopnost výrobků</a:t>
            </a:r>
            <a:r>
              <a:rPr lang="cs-CZ" sz="1600" dirty="0" smtClean="0"/>
              <a:t>..</a:t>
            </a:r>
            <a:endParaRPr lang="cs-CZ" sz="1600" dirty="0"/>
          </a:p>
          <a:p>
            <a:pPr algn="just"/>
            <a:r>
              <a:rPr lang="cs-CZ" sz="1600" b="1" dirty="0"/>
              <a:t>Defenzivní pozice</a:t>
            </a:r>
            <a:r>
              <a:rPr lang="cs-CZ" sz="1600" dirty="0"/>
              <a:t> má převážně záchranný charakter a je typická pro neatraktivní odvětví, ve kterých se podnik nemá vhodné výrobky odolné vůči konkurenci ani potřebnou finanční sílu. Podnik by se měl proto připravovat na odchod z daného odvětví, snížit výrobní kapacity a orientovat se na jiné aktivity, které mu kvalifikace pracovníků a zdroje dovolují.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Strategické směry SPACE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38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Zobrazení SPACE analýzy</a:t>
            </a:r>
            <a:endParaRPr lang="cs-CZ" dirty="0"/>
          </a:p>
        </p:txBody>
      </p:sp>
      <p:pic>
        <p:nvPicPr>
          <p:cNvPr id="5" name="Obrázek 4" descr="spac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828674"/>
            <a:ext cx="5233372" cy="37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Tato </a:t>
            </a:r>
            <a:r>
              <a:rPr lang="cs-CZ" sz="1600" dirty="0"/>
              <a:t>matice slouží </a:t>
            </a:r>
            <a:r>
              <a:rPr lang="cs-CZ" sz="1600" dirty="0" smtClean="0"/>
              <a:t>k vyhodnocení </a:t>
            </a:r>
            <a:r>
              <a:rPr lang="cs-CZ" sz="1600" dirty="0"/>
              <a:t>jednotlivých strategií, tedy možných </a:t>
            </a:r>
            <a:r>
              <a:rPr lang="cs-CZ" sz="1600" dirty="0" smtClean="0"/>
              <a:t>variant spadajících do daných strategií.</a:t>
            </a:r>
          </a:p>
          <a:p>
            <a:pPr algn="just"/>
            <a:r>
              <a:rPr lang="cs-CZ" sz="1600" dirty="0"/>
              <a:t>Matice QSPM je </a:t>
            </a:r>
            <a:r>
              <a:rPr lang="cs-CZ" sz="1600" dirty="0" smtClean="0"/>
              <a:t>založena </a:t>
            </a:r>
            <a:r>
              <a:rPr lang="cs-CZ" sz="1600" dirty="0"/>
              <a:t>na informacích získaných z analýzy prostředí, konkrétně navazuje na výstupy analýzy prostředí tedy na analýzy EFE a </a:t>
            </a:r>
            <a:r>
              <a:rPr lang="cs-CZ" sz="1600" dirty="0" smtClean="0"/>
              <a:t>IFE. </a:t>
            </a:r>
          </a:p>
          <a:p>
            <a:pPr algn="just"/>
            <a:r>
              <a:rPr lang="cs-CZ" sz="1600" dirty="0" smtClean="0"/>
              <a:t>V rámci matice QSPM se stanovuje vliv/atraktivnost každého faktoru</a:t>
            </a:r>
          </a:p>
          <a:p>
            <a:pPr algn="just"/>
            <a:r>
              <a:rPr lang="cs-CZ" sz="1600" dirty="0"/>
              <a:t>Vliv se označuje AS (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 a je hodnocen následovně: </a:t>
            </a:r>
            <a:r>
              <a:rPr lang="cs-CZ" sz="1600" dirty="0" smtClean="0"/>
              <a:t>1 </a:t>
            </a:r>
            <a:r>
              <a:rPr lang="cs-CZ" sz="1600" dirty="0"/>
              <a:t>– málo </a:t>
            </a:r>
            <a:r>
              <a:rPr lang="cs-CZ" sz="1600" dirty="0" smtClean="0"/>
              <a:t>atraktivní, 2 </a:t>
            </a:r>
            <a:r>
              <a:rPr lang="cs-CZ" sz="1600" dirty="0"/>
              <a:t>– více </a:t>
            </a:r>
            <a:r>
              <a:rPr lang="cs-CZ" sz="1600" dirty="0" smtClean="0"/>
              <a:t>atraktivní, 3 </a:t>
            </a:r>
            <a:r>
              <a:rPr lang="cs-CZ" sz="1600" dirty="0"/>
              <a:t>– průměrně </a:t>
            </a:r>
            <a:r>
              <a:rPr lang="cs-CZ" sz="1600" dirty="0" smtClean="0"/>
              <a:t>atraktivní, 4 </a:t>
            </a:r>
            <a:r>
              <a:rPr lang="cs-CZ" sz="1600" dirty="0"/>
              <a:t>– velice </a:t>
            </a:r>
            <a:r>
              <a:rPr lang="cs-CZ" sz="1600" dirty="0" smtClean="0"/>
              <a:t>atraktivní.</a:t>
            </a:r>
          </a:p>
          <a:p>
            <a:pPr algn="just"/>
            <a:r>
              <a:rPr lang="cs-CZ" sz="1600" dirty="0"/>
              <a:t>Dále je vypočítán celkový koeficient vlivu TAS (</a:t>
            </a:r>
            <a:r>
              <a:rPr lang="cs-CZ" sz="1600" dirty="0" err="1"/>
              <a:t>Total</a:t>
            </a:r>
            <a:r>
              <a:rPr lang="cs-CZ" sz="1600" dirty="0"/>
              <a:t>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), který je součinem váhy a atraktivnosti daného faktoru na zvolenou strategii. Na konec je sestavena suma TAS pro jednotlivé varianty strategií a jako doporučená se zvolí ta s největší hodnotou </a:t>
            </a:r>
            <a:r>
              <a:rPr lang="cs-CZ" sz="1600" dirty="0" smtClean="0"/>
              <a:t> </a:t>
            </a:r>
            <a:endParaRPr lang="cs-CZ" sz="1600" dirty="0"/>
          </a:p>
          <a:p>
            <a:pPr algn="just"/>
            <a:endParaRPr lang="cs-CZ" sz="1600" dirty="0" smtClean="0"/>
          </a:p>
          <a:p>
            <a:pPr algn="just"/>
            <a:endParaRPr lang="cs-CZ" sz="1600" dirty="0"/>
          </a:p>
          <a:p>
            <a:pPr marL="678942" lvl="1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Matice QSPM (</a:t>
            </a:r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Plannning</a:t>
            </a:r>
            <a:r>
              <a:rPr lang="cs-CZ" dirty="0" smtClean="0"/>
              <a:t> Matrix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24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buNone/>
            </a:pPr>
            <a:r>
              <a:rPr lang="cs-CZ" sz="1600" dirty="0" smtClean="0"/>
              <a:t>1. 	Výčet </a:t>
            </a:r>
            <a:r>
              <a:rPr lang="cs-CZ" sz="1600" dirty="0"/>
              <a:t>všech </a:t>
            </a:r>
            <a:r>
              <a:rPr lang="cs-CZ" sz="1600" dirty="0" smtClean="0"/>
              <a:t>faktorů zvolených do </a:t>
            </a:r>
            <a:r>
              <a:rPr lang="cs-CZ" sz="1600" dirty="0"/>
              <a:t>analýzy vnitřního a vnějšího prostředí.</a:t>
            </a:r>
          </a:p>
          <a:p>
            <a:pPr marL="357188" indent="-357188" algn="just">
              <a:buNone/>
            </a:pPr>
            <a:r>
              <a:rPr lang="cs-CZ" sz="1600" dirty="0" smtClean="0"/>
              <a:t>2.	Přiřazení </a:t>
            </a:r>
            <a:r>
              <a:rPr lang="cs-CZ" sz="1600" dirty="0"/>
              <a:t>vah, které </a:t>
            </a:r>
            <a:r>
              <a:rPr lang="cs-CZ" sz="1600" dirty="0" smtClean="0"/>
              <a:t>byly stanoveny </a:t>
            </a:r>
            <a:r>
              <a:rPr lang="cs-CZ" sz="1600" dirty="0"/>
              <a:t>při sestavování IFE a EFE analýz.</a:t>
            </a:r>
          </a:p>
          <a:p>
            <a:pPr marL="357188" indent="-357188" algn="just">
              <a:buNone/>
            </a:pPr>
            <a:r>
              <a:rPr lang="cs-CZ" sz="1600" dirty="0"/>
              <a:t>3</a:t>
            </a:r>
            <a:r>
              <a:rPr lang="cs-CZ" sz="1600" dirty="0" smtClean="0"/>
              <a:t>. 	Stanovení </a:t>
            </a:r>
            <a:r>
              <a:rPr lang="cs-CZ" sz="1600" dirty="0"/>
              <a:t>jednotlivých </a:t>
            </a:r>
            <a:r>
              <a:rPr lang="cs-CZ" sz="1600" dirty="0" smtClean="0"/>
              <a:t>strategických variant.</a:t>
            </a:r>
            <a:endParaRPr lang="cs-CZ" sz="1600" dirty="0"/>
          </a:p>
          <a:p>
            <a:pPr marL="357188" indent="-357188" algn="just">
              <a:buNone/>
            </a:pPr>
            <a:r>
              <a:rPr lang="cs-CZ" sz="1600" dirty="0"/>
              <a:t>4</a:t>
            </a:r>
            <a:r>
              <a:rPr lang="cs-CZ" sz="1600" dirty="0" smtClean="0"/>
              <a:t>. 	Stanovení koeficientu důležitosti (atraktivity) </a:t>
            </a:r>
            <a:r>
              <a:rPr lang="cs-CZ" sz="1600" dirty="0"/>
              <a:t>zvlášť pro každý faktor </a:t>
            </a:r>
            <a:r>
              <a:rPr lang="cs-CZ" sz="1600" dirty="0" smtClean="0"/>
              <a:t>s návazností </a:t>
            </a:r>
            <a:r>
              <a:rPr lang="cs-CZ" sz="1600" dirty="0"/>
              <a:t>na dané </a:t>
            </a:r>
            <a:r>
              <a:rPr lang="cs-CZ" sz="1600" dirty="0" smtClean="0"/>
              <a:t>strategické varianty</a:t>
            </a:r>
            <a:endParaRPr lang="cs-CZ" sz="1600" dirty="0"/>
          </a:p>
          <a:p>
            <a:pPr marL="357188" indent="-357188" algn="just">
              <a:buNone/>
            </a:pPr>
            <a:r>
              <a:rPr lang="cs-CZ" sz="1600" dirty="0" smtClean="0"/>
              <a:t>5. 	Stanovení </a:t>
            </a:r>
            <a:r>
              <a:rPr lang="cs-CZ" sz="1600" dirty="0"/>
              <a:t>celkové důležitosti faktorů, vynásobením váhy a </a:t>
            </a:r>
            <a:r>
              <a:rPr lang="cs-CZ" sz="1600" dirty="0" smtClean="0"/>
              <a:t>koeficientem důležitosti</a:t>
            </a:r>
            <a:r>
              <a:rPr lang="cs-CZ" sz="1600" dirty="0"/>
              <a:t>.</a:t>
            </a:r>
          </a:p>
          <a:p>
            <a:pPr marL="357188" indent="-357188" algn="just">
              <a:buAutoNum type="arabicPeriod" startAt="6"/>
            </a:pPr>
            <a:r>
              <a:rPr lang="cs-CZ" sz="1600" dirty="0" smtClean="0"/>
              <a:t>Vyhodnocení každé </a:t>
            </a:r>
            <a:r>
              <a:rPr lang="cs-CZ" sz="1600" dirty="0"/>
              <a:t>varianty strategie, jako sumy celkových důležitostí faktorů</a:t>
            </a:r>
            <a:r>
              <a:rPr lang="cs-CZ" sz="1600" dirty="0" smtClean="0"/>
              <a:t>.</a:t>
            </a:r>
          </a:p>
          <a:p>
            <a:pPr marL="357188" indent="-357188" algn="just">
              <a:buAutoNum type="arabicPeriod" startAt="6"/>
            </a:pPr>
            <a:endParaRPr lang="cs-CZ" sz="1600" dirty="0"/>
          </a:p>
          <a:p>
            <a:pPr algn="just"/>
            <a:r>
              <a:rPr lang="cs-CZ" sz="1600" dirty="0"/>
              <a:t>Varianta </a:t>
            </a:r>
            <a:r>
              <a:rPr lang="cs-CZ" sz="1600" dirty="0" smtClean="0"/>
              <a:t>s nejvyšší </a:t>
            </a:r>
            <a:r>
              <a:rPr lang="cs-CZ" sz="1600" dirty="0"/>
              <a:t>celkovým hodnocením bude mít nejlepší uplatnění pro vnější i vnitřní </a:t>
            </a:r>
            <a:r>
              <a:rPr lang="cs-CZ" sz="1600" dirty="0" smtClean="0"/>
              <a:t>prostředí </a:t>
            </a:r>
            <a:r>
              <a:rPr lang="cs-CZ" sz="1600" dirty="0"/>
              <a:t>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Matice QSPM - 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43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Syntetické metody propojují vliv faktorů externího prostředí a vliv faktorů interní prostředí podniku. Cílem těchto metod je nalézt optimální směr činnosti podniku tak, aby podnik respektoval prostředí, ve kterém působí, a zároveň zdroje, které má k dispozici</a:t>
            </a:r>
            <a:r>
              <a:rPr lang="cs-CZ" sz="1600" dirty="0" smtClean="0"/>
              <a:t>.</a:t>
            </a:r>
          </a:p>
          <a:p>
            <a:endParaRPr lang="cs-CZ" sz="1600" dirty="0" smtClean="0"/>
          </a:p>
          <a:p>
            <a:r>
              <a:rPr lang="cs-CZ" sz="1600" dirty="0" smtClean="0"/>
              <a:t>Konfrontační </a:t>
            </a:r>
            <a:r>
              <a:rPr lang="cs-CZ" sz="1600" dirty="0"/>
              <a:t>SWOT analýza</a:t>
            </a:r>
          </a:p>
          <a:p>
            <a:r>
              <a:rPr lang="cs-CZ" sz="1600" dirty="0"/>
              <a:t>Matice IFE, EFE, IE</a:t>
            </a:r>
          </a:p>
          <a:p>
            <a:r>
              <a:rPr lang="cs-CZ" sz="1600" dirty="0"/>
              <a:t>Matice QSPM</a:t>
            </a:r>
          </a:p>
          <a:p>
            <a:r>
              <a:rPr lang="cs-CZ" sz="1600" dirty="0"/>
              <a:t>SPACE analýza</a:t>
            </a:r>
          </a:p>
          <a:p>
            <a:r>
              <a:rPr lang="cs-CZ" sz="1600" dirty="0"/>
              <a:t>Dynamická strategická rozvaha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syntetického charakteru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6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QSPM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07504" y="696976"/>
          <a:ext cx="7776864" cy="4241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193">
                  <a:extLst>
                    <a:ext uri="{9D8B030D-6E8A-4147-A177-3AD203B41FA5}">
                      <a16:colId xmlns:a16="http://schemas.microsoft.com/office/drawing/2014/main" val="2185009743"/>
                    </a:ext>
                  </a:extLst>
                </a:gridCol>
                <a:gridCol w="3049752">
                  <a:extLst>
                    <a:ext uri="{9D8B030D-6E8A-4147-A177-3AD203B41FA5}">
                      <a16:colId xmlns:a16="http://schemas.microsoft.com/office/drawing/2014/main" val="987183047"/>
                    </a:ext>
                  </a:extLst>
                </a:gridCol>
                <a:gridCol w="609950">
                  <a:extLst>
                    <a:ext uri="{9D8B030D-6E8A-4147-A177-3AD203B41FA5}">
                      <a16:colId xmlns:a16="http://schemas.microsoft.com/office/drawing/2014/main" val="547096423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172611114"/>
                    </a:ext>
                  </a:extLst>
                </a:gridCol>
                <a:gridCol w="673486">
                  <a:extLst>
                    <a:ext uri="{9D8B030D-6E8A-4147-A177-3AD203B41FA5}">
                      <a16:colId xmlns:a16="http://schemas.microsoft.com/office/drawing/2014/main" val="130398558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5030476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0984733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181018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43038248"/>
                    </a:ext>
                  </a:extLst>
                </a:gridCol>
              </a:tblGrid>
              <a:tr h="3378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Penetrace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produktu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333471"/>
                  </a:ext>
                </a:extLst>
              </a:tr>
              <a:tr h="1689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váha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936976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Silné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Moderní prostředí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2349157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Výše školného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051004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Marketing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60020465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Spolupráce se školami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543774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Slabé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Fluktuace zaměstnanců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86011508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Jméno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0,75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547666254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Neexistence magisterského studia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0,8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20722980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Všeobecná profilace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682394092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Příležitosti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Pozice školy v regionu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793552632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Poptávka po vysokoškolském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5305056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Zlepšení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0956480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Možnost zapojení do projektů a grantů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76539407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Hrozby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Nezájem o vysokoškolské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7919678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Zesílení konkurenčního tlaku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404476917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Zhoršení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33476860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Zpřísnění legislativy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0,9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7390598"/>
                  </a:ext>
                </a:extLst>
              </a:tr>
              <a:tr h="1689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celkem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6,95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7,3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76846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vychází z poznání, že budoucnost nelze mechanicky vykalkulovat, ale je nezbytné ji odhalovat i za obtížně redukovatelnosti nejistoty a neurčitosti. </a:t>
            </a:r>
            <a:endParaRPr lang="cs-CZ" sz="1600" dirty="0" smtClean="0"/>
          </a:p>
          <a:p>
            <a:pPr algn="just"/>
            <a:r>
              <a:rPr lang="cs-CZ" sz="1600" dirty="0" smtClean="0"/>
              <a:t>Základem </a:t>
            </a:r>
            <a:r>
              <a:rPr lang="cs-CZ" sz="1600" dirty="0"/>
              <a:t>této metody se proto stávají jednotlivé, </a:t>
            </a:r>
            <a:r>
              <a:rPr lang="cs-CZ" sz="1600" b="1" dirty="0"/>
              <a:t>dílčí scénáře vývoje podstatných faktorů</a:t>
            </a:r>
            <a:r>
              <a:rPr lang="cs-CZ" sz="1600" dirty="0"/>
              <a:t> budoucího vývoje oboru </a:t>
            </a:r>
            <a:r>
              <a:rPr lang="cs-CZ" sz="1600" dirty="0" smtClean="0"/>
              <a:t>podnikání.</a:t>
            </a:r>
          </a:p>
          <a:p>
            <a:pPr algn="just"/>
            <a:r>
              <a:rPr lang="cs-CZ" sz="1600" dirty="0"/>
              <a:t>Základním kamenem Dynamické strategické rozvahy je tvorba scénářů, přitom tento pojem převzalo řízení z divadelního a filmového prostředí. Přitom </a:t>
            </a:r>
            <a:r>
              <a:rPr lang="cs-CZ" sz="1600" b="1" dirty="0"/>
              <a:t>scénář</a:t>
            </a:r>
            <a:r>
              <a:rPr lang="cs-CZ" sz="1600" dirty="0"/>
              <a:t> využitelný při tvorbě strategie podniku představuje hodnocení a vývoj v určité situace během budoucnosti podle našich představ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Tato metoda analýzy vychází z možného vývojového principu, kdy lze konstatovat, že podnik v omezené míře může ovlivnit svoje okolí (vnější prostředí) a naopak velmi aktivně musí se zaměřit na odstranění svých slabých stránek a posílení naopak svých předností, které mu pomohou využít všech příležitostí, které mu nabízí jeho vnější prostředí.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Dynamická strategická rozvaha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62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Základem této nové metody je tedy spirálovitý proces tvořivého uvažování, přemýšlení a kombinování, které využívá praktickou představivost a její postupnou kultivaci pomocí postupného doplňování nových poznatků a informací. Proto je také v názvu metody použito slovní spojení "dynamická rozvaha", jež vhodně charakterizuje postup našeho myšlení. </a:t>
            </a:r>
            <a:endParaRPr lang="cs-CZ" sz="1600" dirty="0" smtClean="0"/>
          </a:p>
          <a:p>
            <a:pPr algn="just"/>
            <a:r>
              <a:rPr lang="cs-CZ" sz="1600" dirty="0" smtClean="0"/>
              <a:t>Budoucnost </a:t>
            </a:r>
            <a:r>
              <a:rPr lang="cs-CZ" sz="1600" dirty="0"/>
              <a:t>nelze mechanicky vykalkulovat, ale je nezbytné ji odhadovat i za obtížně redukovatelné nejistoty a neurčitosti. </a:t>
            </a:r>
            <a:endParaRPr lang="cs-CZ" sz="1600" dirty="0" smtClean="0"/>
          </a:p>
          <a:p>
            <a:pPr algn="just"/>
            <a:r>
              <a:rPr lang="cs-CZ" sz="1600" dirty="0" smtClean="0"/>
              <a:t>Tato metoda </a:t>
            </a:r>
            <a:r>
              <a:rPr lang="cs-CZ" sz="1600" dirty="0"/>
              <a:t>tedy nevede k nebezpečnému redukování situace </a:t>
            </a:r>
            <a:r>
              <a:rPr lang="cs-CZ" sz="1600" dirty="0" err="1"/>
              <a:t>rozhodovatele</a:t>
            </a:r>
            <a:r>
              <a:rPr lang="cs-CZ" sz="1600" dirty="0"/>
              <a:t> jen na ty prvky, jež je možné měřit a jejich trendy vypočítat. Naopak, podněcuje plné využití všech předností našeho myšlení včetně nezbytné intuice a fantazie. </a:t>
            </a:r>
            <a:endParaRPr lang="cs-CZ" sz="1600" dirty="0" smtClean="0"/>
          </a:p>
          <a:p>
            <a:pPr algn="just"/>
            <a:r>
              <a:rPr lang="cs-CZ" sz="1600" dirty="0" smtClean="0"/>
              <a:t>Neponechává </a:t>
            </a:r>
            <a:r>
              <a:rPr lang="cs-CZ" sz="1600" dirty="0"/>
              <a:t>je ovšem napospas překotnosti a zkratkovitosti nekontrolovaných spontánních duševních pochodů, ale poskytuje jim systémovou oporu podobně, jako je tomu u základních metod rozhodování.</a:t>
            </a:r>
            <a:r>
              <a:rPr lang="cs-CZ" sz="1600" dirty="0" smtClean="0"/>
              <a:t>.</a:t>
            </a:r>
            <a:endParaRPr lang="cs-CZ" sz="1600" dirty="0"/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Dynamická strategická rozvaha – podstata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40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600" dirty="0" smtClean="0"/>
              <a:t>Vytvoření </a:t>
            </a:r>
            <a:r>
              <a:rPr lang="cs-CZ" sz="1600" dirty="0"/>
              <a:t>dílčích scénářů (vývoj trhu v daném sektoru, vývoj procesů v daném sektoru, vývoj teritoriální alokace, vývoj financování v daném sektoru, vývoj konkurence, vývoj okolí podniku</a:t>
            </a:r>
            <a:r>
              <a:rPr lang="cs-CZ" sz="1600" dirty="0" smtClean="0"/>
              <a:t>).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Souhrnný scénář vývoje </a:t>
            </a:r>
            <a:r>
              <a:rPr lang="cs-CZ" sz="1600" dirty="0" smtClean="0"/>
              <a:t>sektoru – ukazuje </a:t>
            </a:r>
            <a:r>
              <a:rPr lang="cs-CZ" sz="1600" dirty="0"/>
              <a:t>ve stručnosti na význam hlavních událostí, které mohou nastat a jež mohou v rozhodující míře ovlivnit pozici </a:t>
            </a:r>
            <a:r>
              <a:rPr lang="cs-CZ" sz="1600" dirty="0" smtClean="0"/>
              <a:t>podniku. Souhrnný </a:t>
            </a:r>
            <a:r>
              <a:rPr lang="cs-CZ" sz="1600" dirty="0"/>
              <a:t>scénář tak představuje kombinaci logických závěrů z možnosti hodnocené vývojové situace a intuitivních představ zpracovatelů opírajících se o dosavadní znalosti budoucího vývoje a o vlastní poznatky i </a:t>
            </a:r>
            <a:r>
              <a:rPr lang="cs-CZ" sz="1600" dirty="0" smtClean="0"/>
              <a:t>zkušenosti.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Analýza kritických silných a slabých stránek </a:t>
            </a:r>
            <a:r>
              <a:rPr lang="cs-CZ" sz="1600" dirty="0" smtClean="0"/>
              <a:t>podniku - </a:t>
            </a:r>
            <a:r>
              <a:rPr lang="cs-CZ" sz="1600" dirty="0"/>
              <a:t>v podobě určení vlivu vnějšího prostředí na podnik </a:t>
            </a:r>
            <a:r>
              <a:rPr lang="cs-CZ" sz="1600" dirty="0" smtClean="0"/>
              <a:t>ukazuje </a:t>
            </a:r>
            <a:r>
              <a:rPr lang="cs-CZ" sz="1600" dirty="0"/>
              <a:t>možnosti uplatnění podniku v daném sektoru a zároveň i na nutnost podílení zjištěných slabostí </a:t>
            </a:r>
            <a:r>
              <a:rPr lang="cs-CZ" sz="1600" dirty="0" smtClean="0"/>
              <a:t>podniku.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Stanovení konkurenční pozice podniku v daném podnikatelském </a:t>
            </a:r>
            <a:r>
              <a:rPr lang="cs-CZ" sz="1600" dirty="0" smtClean="0"/>
              <a:t>segmentu – vzniká vzájemnou </a:t>
            </a:r>
            <a:r>
              <a:rPr lang="cs-CZ" sz="1600" dirty="0"/>
              <a:t>konfrontací souhrnného vývoje a síly či slabosti </a:t>
            </a:r>
            <a:r>
              <a:rPr lang="cs-CZ" sz="1600" dirty="0" smtClean="0"/>
              <a:t>podniku.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Navržení strategie podniku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 smtClean="0"/>
              <a:t>Dynamická strategická rozvaha - 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66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Zobrazení dynamické strategické rozvahy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15565"/>
            <a:ext cx="5904656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vývoje trhu v sektoru podnikání, </a:t>
            </a:r>
            <a:r>
              <a:rPr lang="cs-CZ" sz="1600" dirty="0"/>
              <a:t>kdy je popisován vývoj možných podporujících a omezujících faktorů trhu v podobě inovací, surovin, použití náhražek, nabídky a poptávky trhu atd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procesů v sektoru podnikání, </a:t>
            </a:r>
            <a:r>
              <a:rPr lang="cs-CZ" sz="1600" dirty="0"/>
              <a:t>kdy vytváříme přehled o výzkumu a vývoji v oboru a o vývoji hlavních operací v logistice, výrobě, prodeji, poprodejním servisu apod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teritoriální alokace, v němž</a:t>
            </a:r>
            <a:r>
              <a:rPr lang="cs-CZ" sz="1600" dirty="0"/>
              <a:t> popisujeme v budoucnosti postupnou, možnou přeměnu rozmístění klíčových a perspektivních zákazníků, řídících a politických center, rozvoj případně úpadek určitých oblastí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využitelné dílčí scénáře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81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266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financování v sektoru podnikání</a:t>
            </a:r>
            <a:r>
              <a:rPr lang="cs-CZ" sz="1600" dirty="0"/>
              <a:t> kde předmětem zájmu je odhad budoucích forem investování v sektoru a jeho rentability, vývoj přitažlivosti sektoru pro investory, vývoj přístupnosti podniku k finančním zdrojům, výšce úroku, finanční stabilita prostředí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konkurence</a:t>
            </a:r>
            <a:r>
              <a:rPr lang="cs-CZ" sz="1600" dirty="0"/>
              <a:t>, který je zaměřen na popis konkurenčního prostředí v daném podnikatelském sektoru, předpokládaný vývoj konkurenčních přístupů hlavních i případně možných konkurentů, uplatňování konkurenčních praktik v podobě cenové války, snižování nákladů, nových produktů, nadstandardních služeb apod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algn="just"/>
            <a:r>
              <a:rPr lang="cs-CZ" sz="1600" b="1" dirty="0"/>
              <a:t>Scénář vývoje okolí podniku</a:t>
            </a:r>
            <a:r>
              <a:rPr lang="cs-CZ" sz="1600" dirty="0"/>
              <a:t>, který sleduje vývoj vnějších faktorů širšího podnikového okolí v podobě politického, demografického, sociálního, ekonomického, ekologického, technického a technologického segmentu. Musí zde být zvýšená pozornost věnována především problematice bezpečnosti, změnám hodnot lidí a růstu jejich znalostí.</a:t>
            </a:r>
          </a:p>
          <a:p>
            <a:pPr marL="0" lvl="0" indent="0" algn="just">
              <a:buNone/>
            </a:pPr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využitelné dílčí scénáře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93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Dynamická strategická rozvaha tím, že vzájemně propojuje jednotlivé, často i běžné prvky do přirozeného logického sledu, umožňuje i méně zkušenému strategickému </a:t>
            </a:r>
            <a:r>
              <a:rPr lang="cs-CZ" sz="1600" dirty="0" err="1"/>
              <a:t>rozhodovateli</a:t>
            </a:r>
            <a:r>
              <a:rPr lang="cs-CZ" sz="1600" dirty="0"/>
              <a:t> úspěšně zvládnout postupné odvozování a kombinování strategických úvah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/>
              <a:t>Výhodou </a:t>
            </a:r>
            <a:r>
              <a:rPr lang="cs-CZ" sz="1600" dirty="0" smtClean="0"/>
              <a:t>této metody </a:t>
            </a:r>
            <a:r>
              <a:rPr lang="cs-CZ" sz="1600" dirty="0"/>
              <a:t>je využití poznatků z výchozí analýzy a prognózy vývoje oboru, neboť ty významně usnadňují a zkvalitňují odhadování nebezpečných konkurenčních protiakcí vůči inovované strategii firmy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/>
              <a:t>Výhodou je i možnost provést první strategickou rozvahu velmi rychle, a pak ji v reálném čase a za rozumných nákladů v dalších kolech zpřesňovat nebo zásadně měnit na základě nových informací a nových zkušeností s aplikací </a:t>
            </a:r>
            <a:r>
              <a:rPr lang="cs-CZ" sz="1600" dirty="0" smtClean="0"/>
              <a:t>této metody.</a:t>
            </a:r>
          </a:p>
          <a:p>
            <a:pPr lvl="0" algn="just"/>
            <a:r>
              <a:rPr lang="cs-CZ" sz="1600" dirty="0" smtClean="0"/>
              <a:t>Dynamická strategická </a:t>
            </a:r>
            <a:r>
              <a:rPr lang="cs-CZ" sz="1600" dirty="0" err="1" smtClean="0"/>
              <a:t>rozvha</a:t>
            </a:r>
            <a:r>
              <a:rPr lang="cs-CZ" sz="1600" dirty="0" smtClean="0"/>
              <a:t> </a:t>
            </a:r>
            <a:r>
              <a:rPr lang="cs-CZ" sz="1600" dirty="0"/>
              <a:t>pomáhá podstatně kultivovat účast týmů na strategickém managementu firmy a racionálněji využívat dosavadní běžně užívané metody, podporující strategické myšlení a rozhodování</a:t>
            </a:r>
          </a:p>
          <a:p>
            <a:pPr marL="0" lvl="0" indent="0" algn="just">
              <a:buNone/>
            </a:pPr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83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 rámci analýzy podmínek, ve kterých působí strategie, jak se strategie vyvíjí a jaké rozhodující příčiny ovlivňují strategické chování i aktivity podniku, lze využívat řadu dalších </a:t>
            </a:r>
            <a:r>
              <a:rPr lang="cs-CZ" sz="1600" dirty="0" smtClean="0"/>
              <a:t>metod, jako je třeba </a:t>
            </a:r>
            <a:r>
              <a:rPr lang="cs-CZ" sz="1600" dirty="0" err="1" smtClean="0"/>
              <a:t>benchmarking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Jedná </a:t>
            </a:r>
            <a:r>
              <a:rPr lang="cs-CZ" sz="1600" dirty="0"/>
              <a:t>o tvůrčí napodobování a využívání poznatků nejlepších podniků, které získáme jejich systematickým pozorováním a srovnáváním s našimi </a:t>
            </a:r>
            <a:r>
              <a:rPr lang="cs-CZ" sz="1600" dirty="0" smtClean="0"/>
              <a:t>postupy. </a:t>
            </a:r>
          </a:p>
          <a:p>
            <a:pPr algn="just"/>
            <a:r>
              <a:rPr lang="cs-CZ" sz="1600" dirty="0"/>
              <a:t>Výhodou a velkou předností metody je její jednoduchost, široce uplatnitelné používání a obvykle nízká </a:t>
            </a:r>
            <a:r>
              <a:rPr lang="cs-CZ" sz="1600" dirty="0" smtClean="0"/>
              <a:t>nákladnost.</a:t>
            </a:r>
          </a:p>
          <a:p>
            <a:pPr algn="just"/>
            <a:r>
              <a:rPr lang="cs-CZ" sz="1600" dirty="0" err="1" smtClean="0"/>
              <a:t>Benchmarking</a:t>
            </a:r>
            <a:r>
              <a:rPr lang="cs-CZ" sz="1600" dirty="0" smtClean="0"/>
              <a:t> </a:t>
            </a:r>
            <a:r>
              <a:rPr lang="cs-CZ" sz="1600" dirty="0"/>
              <a:t>lze rozdělit do následujících základních typů:</a:t>
            </a:r>
          </a:p>
          <a:p>
            <a:pPr lvl="1" algn="just"/>
            <a:r>
              <a:rPr lang="cs-CZ" sz="1600" b="1" dirty="0"/>
              <a:t>Vnitřní </a:t>
            </a:r>
            <a:r>
              <a:rPr lang="cs-CZ" sz="1600" b="1" dirty="0" err="1"/>
              <a:t>benchmarking</a:t>
            </a:r>
            <a:r>
              <a:rPr lang="cs-CZ" sz="1600" b="1" dirty="0"/>
              <a:t> – </a:t>
            </a:r>
            <a:r>
              <a:rPr lang="cs-CZ" sz="1600" dirty="0"/>
              <a:t>týká se srovnávání různých částí a jejich vlastností (výkonnost, personál, přínos) v rámci jednoho podniku.</a:t>
            </a:r>
          </a:p>
          <a:p>
            <a:pPr lvl="1" algn="just"/>
            <a:r>
              <a:rPr lang="cs-CZ" sz="1600" b="1" dirty="0"/>
              <a:t>Vnější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porovnání obdobné činnosti mezi vlastním podnikem a srovnávaným nejlepším podnikem v daném oboru (s konkurentem).</a:t>
            </a:r>
          </a:p>
          <a:p>
            <a:pPr lvl="1" algn="just"/>
            <a:r>
              <a:rPr lang="cs-CZ" sz="1600" b="1" dirty="0"/>
              <a:t>Funkční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představuje srovnání stejné činnosti a přístupů mezi vlastním podnikem a cizím podnikem, který působí mimo náš obor.</a:t>
            </a:r>
          </a:p>
          <a:p>
            <a:pPr lvl="0" algn="just"/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 smtClean="0"/>
              <a:t>Benchmarking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0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351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Identifikuje a stanovuje rozdíl ve výkonnosti našeho podniku a možné nejlepší konkurence.</a:t>
            </a:r>
          </a:p>
          <a:p>
            <a:pPr lvl="0" algn="just"/>
            <a:r>
              <a:rPr lang="cs-CZ" sz="1600" dirty="0"/>
              <a:t>Pomáhá stanovit strategii nebo její inovaci.</a:t>
            </a:r>
          </a:p>
          <a:p>
            <a:pPr lvl="0" algn="just"/>
            <a:r>
              <a:rPr lang="cs-CZ" sz="1600" dirty="0"/>
              <a:t>Udržuje stimulaci podnikového vedení pro neustálé zlepšování.</a:t>
            </a:r>
          </a:p>
          <a:p>
            <a:pPr lvl="0" algn="just"/>
            <a:r>
              <a:rPr lang="cs-CZ" sz="1600" dirty="0"/>
              <a:t>Ověřuje úspěšnost prováděných strategických opatření.</a:t>
            </a:r>
          </a:p>
          <a:p>
            <a:pPr lvl="0" algn="just"/>
            <a:r>
              <a:rPr lang="cs-CZ" sz="1600" dirty="0"/>
              <a:t>Představuje panoramatický pohled na konkurenční počínání se srovnávaným podnikem, který nám poskytuje možnost revolučně pozměnit vlastní aktivity vhodně volenými a potřebnými inovacemi.</a:t>
            </a:r>
          </a:p>
          <a:p>
            <a:pPr lvl="0" algn="just"/>
            <a:r>
              <a:rPr lang="cs-CZ" sz="1600" dirty="0"/>
              <a:t>Je efektivním způsobem jak zaměstnance přimět k hledání nových myšlenek a k nalézání skrytých možností vedoucích k zlepšení výkonnosti.</a:t>
            </a:r>
          </a:p>
          <a:p>
            <a:pPr algn="just"/>
            <a:r>
              <a:rPr lang="cs-CZ" sz="1600" dirty="0"/>
              <a:t>Odhaluje klíčové kompetence, které tvoří vynikající výkonnost podniku jako jeho základní předpoklad úspěch na trhu</a:t>
            </a:r>
            <a:r>
              <a:rPr lang="cs-CZ" sz="1600" dirty="0" smtClean="0"/>
              <a:t>.</a:t>
            </a:r>
            <a:endParaRPr lang="cs-CZ" sz="1600" dirty="0"/>
          </a:p>
          <a:p>
            <a:pPr lvl="0" algn="just"/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-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2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SWOT analýza</a:t>
            </a:r>
            <a:r>
              <a:rPr lang="cs-CZ" sz="1600" dirty="0"/>
              <a:t> představuje analýzu, která sleduje 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a 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 </a:t>
            </a:r>
            <a:endParaRPr lang="cs-CZ" sz="1600" dirty="0" smtClean="0"/>
          </a:p>
          <a:p>
            <a:pPr algn="just"/>
            <a:r>
              <a:rPr lang="cs-CZ" sz="1600" dirty="0" smtClean="0"/>
              <a:t>Konfrontací a kombinací </a:t>
            </a:r>
            <a:r>
              <a:rPr lang="cs-CZ" sz="1600" dirty="0"/>
              <a:t>těchto čtyř hodnocených faktorů je možno </a:t>
            </a:r>
            <a:r>
              <a:rPr lang="cs-CZ" sz="1600" dirty="0" smtClean="0"/>
              <a:t>zobrazit čtyři základní strategické směry, které se stávají základem zvolené podnikové strategie. 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Konfrontační SWOT </a:t>
            </a:r>
            <a:r>
              <a:rPr lang="cs-CZ" sz="2200" dirty="0"/>
              <a:t>analýza (TOWS, WOTS matice) </a:t>
            </a:r>
          </a:p>
        </p:txBody>
      </p:sp>
      <p:pic>
        <p:nvPicPr>
          <p:cNvPr id="5" name="Obrázek 4" descr="SWOT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571750"/>
            <a:ext cx="6048672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4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Strategie WO – „hledání“, </a:t>
            </a:r>
            <a:r>
              <a:rPr lang="cs-CZ" sz="1600" dirty="0"/>
              <a:t>která sleduje překonání slabých stránek prostřednictvím maximálního využití příležitostí. Tato strategie přitom představuje výrazné změny v chování podniku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SO – „využití“ </a:t>
            </a:r>
            <a:r>
              <a:rPr lang="cs-CZ" sz="1600" dirty="0"/>
              <a:t>je ofenzivní strategie, agresivně růstově orientovaná která představuje postup z pozice síly, neboť podnik je dostatečně silný k využití příležitostí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ST – „konfrontace“ </a:t>
            </a:r>
            <a:r>
              <a:rPr lang="cs-CZ" sz="1600" dirty="0"/>
              <a:t>představuje </a:t>
            </a:r>
            <a:r>
              <a:rPr lang="cs-CZ" sz="1600" dirty="0" smtClean="0"/>
              <a:t>potřebu </a:t>
            </a:r>
            <a:r>
              <a:rPr lang="cs-CZ" sz="1600" dirty="0"/>
              <a:t>včas určit hrozby a přeměnit je využitím silných stránek v příležitosti nebo jejich vliv na podnik zmírnit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WT – „vyhýbání“ – </a:t>
            </a:r>
            <a:r>
              <a:rPr lang="cs-CZ" sz="1600" dirty="0"/>
              <a:t>má vždy charakter defenzivní, vycházející z realizace kompromisů a opuštění určitých pozic.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Strategické přístupy konfrontační SWOT analýzy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0202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Může být silně </a:t>
            </a:r>
            <a:r>
              <a:rPr lang="cs-CZ" sz="1600" b="1" dirty="0"/>
              <a:t>subjektivní</a:t>
            </a:r>
            <a:r>
              <a:rPr lang="cs-CZ" sz="1600" dirty="0"/>
              <a:t> ovlivněna svým tvůrcem. Proto je vhodné využít při její tvorbě kolektivní přístup. </a:t>
            </a:r>
          </a:p>
          <a:p>
            <a:pPr lvl="0" algn="just"/>
            <a:r>
              <a:rPr lang="cs-CZ" sz="1600" dirty="0"/>
              <a:t>Plně </a:t>
            </a:r>
            <a:r>
              <a:rPr lang="cs-CZ" sz="1600" b="1" dirty="0"/>
              <a:t>nerespektuje proměnlivost</a:t>
            </a:r>
            <a:r>
              <a:rPr lang="cs-CZ" sz="1600" dirty="0"/>
              <a:t> současného světa. V tomto případě je nutno chápat rozdělení na kladné a záporné vlivy jako záležitost proměnlivou a proto rozdělení na „dobré, příznivé vlivy“ a „zlé, méně příznivé vlivy“ může být přechodné. </a:t>
            </a:r>
          </a:p>
          <a:p>
            <a:pPr lvl="0" algn="just"/>
            <a:r>
              <a:rPr lang="cs-CZ" sz="1600" dirty="0"/>
              <a:t>Je </a:t>
            </a:r>
            <a:r>
              <a:rPr lang="cs-CZ" sz="1600" b="1" dirty="0"/>
              <a:t>statická</a:t>
            </a:r>
            <a:r>
              <a:rPr lang="cs-CZ" sz="1600" dirty="0"/>
              <a:t> neboť podává informace na klady a zápory dneška, případně, které přicházejí ze včerejška. Při tvorbě strategie je však nutno uvažovat o budoucnosti a v tomto směru není progresivní.</a:t>
            </a:r>
          </a:p>
          <a:p>
            <a:pPr lvl="0" algn="just"/>
            <a:r>
              <a:rPr lang="cs-CZ" sz="1600" dirty="0"/>
              <a:t>Je ji možno považovat za </a:t>
            </a:r>
            <a:r>
              <a:rPr lang="cs-CZ" sz="1600" b="1" dirty="0"/>
              <a:t>konservativní </a:t>
            </a:r>
            <a:r>
              <a:rPr lang="cs-CZ" sz="1600" dirty="0"/>
              <a:t>(málo dynamickou), neboť vychází z toho, co v přítomnosti existuje a to se snaží zlepšit, zdokonalit, případně využít nebo odstranit. Primárně však nehledá nová řešení nebo hlubší inovaci řešitelských přístupů.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Problémy spojené s využitím SWOT analýzy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118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IFE </a:t>
            </a:r>
            <a:r>
              <a:rPr lang="cs-CZ" sz="1600" dirty="0"/>
              <a:t>se zaměřuje na hodnocení faktorů interního prostředí společnosti. </a:t>
            </a:r>
            <a:endParaRPr lang="cs-CZ" sz="1600" dirty="0" smtClean="0"/>
          </a:p>
          <a:p>
            <a:pPr algn="just"/>
            <a:r>
              <a:rPr lang="cs-CZ" sz="1600" dirty="0" smtClean="0"/>
              <a:t>Při sestavování Matice IFE můžeme pracovat se stejnými faktory jako v případě SWOT analýzy.</a:t>
            </a:r>
          </a:p>
          <a:p>
            <a:pPr algn="just"/>
            <a:r>
              <a:rPr lang="cs-CZ" sz="1600" dirty="0" smtClean="0"/>
              <a:t>K</a:t>
            </a:r>
            <a:r>
              <a:rPr lang="cs-CZ" sz="1600" dirty="0"/>
              <a:t> sestavení matice IFE je potřeba nejdříve přiřadit jednotlivým faktorům váhu (odpovídající významu daného faktoru) v rozsahu 0,0 – 1,0. Čím faktor získá vyšší váhu, tím je jeho význam vyšší. </a:t>
            </a:r>
            <a:endParaRPr lang="cs-CZ" sz="1600" dirty="0" smtClean="0"/>
          </a:p>
          <a:p>
            <a:pPr algn="just"/>
            <a:r>
              <a:rPr lang="cs-CZ" sz="1600" dirty="0" smtClean="0"/>
              <a:t>Poté </a:t>
            </a:r>
            <a:r>
              <a:rPr lang="cs-CZ" sz="1600" dirty="0"/>
              <a:t>je potřeba jednotlivé faktory ohodnotit pomocí čtyř stupňů: 4 (významná silná stránka), 3 (méně důležitá silná stránka), 2 (méně důležitá slabá stránka), 1 (významná slabá stránka). </a:t>
            </a:r>
            <a:endParaRPr lang="cs-CZ" sz="1600" dirty="0" smtClean="0"/>
          </a:p>
          <a:p>
            <a:pPr algn="just"/>
            <a:r>
              <a:rPr lang="cs-CZ" sz="1600" dirty="0" smtClean="0"/>
              <a:t>Konečné </a:t>
            </a:r>
            <a:r>
              <a:rPr lang="cs-CZ" sz="1600" dirty="0"/>
              <a:t>hodnocení je realizováno na základě součinu váhy a vlivu, čímž vzniká celkové vážené hodnocení interních faktorů</a:t>
            </a:r>
            <a:r>
              <a:rPr lang="cs-CZ" sz="1600" dirty="0" smtClean="0"/>
              <a:t>.</a:t>
            </a: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Matice IFE 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6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IFE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67544" y="806421"/>
          <a:ext cx="7059430" cy="3974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09814406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1463979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278123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842474383"/>
                    </a:ext>
                  </a:extLst>
                </a:gridCol>
                <a:gridCol w="2522926">
                  <a:extLst>
                    <a:ext uri="{9D8B030D-6E8A-4147-A177-3AD203B41FA5}">
                      <a16:colId xmlns:a16="http://schemas.microsoft.com/office/drawing/2014/main" val="2621898215"/>
                    </a:ext>
                  </a:extLst>
                </a:gridCol>
              </a:tblGrid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50885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Silné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Moderní prostředí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41125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Výše školného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748763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Marketing školy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9418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Spolupráce se školami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88011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silné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1,55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80806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Slabé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Fluktuace zaměstnanců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724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Jméno školy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2686"/>
                  </a:ext>
                </a:extLst>
              </a:tr>
              <a:tr h="3356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Neexistence magisterského studia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08322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Všeobecná profilace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3128"/>
                  </a:ext>
                </a:extLst>
              </a:tr>
              <a:tr h="306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slabé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5022"/>
                  </a:ext>
                </a:extLst>
              </a:tr>
              <a:tr h="4380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2,3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21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68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Zjištěné celkové vážené ohodnocení hodnotí </a:t>
            </a:r>
            <a:r>
              <a:rPr lang="cs-CZ" sz="1600" dirty="0" smtClean="0"/>
              <a:t>interní </a:t>
            </a:r>
            <a:r>
              <a:rPr lang="cs-CZ" sz="1600" dirty="0"/>
              <a:t>pozici </a:t>
            </a:r>
            <a:r>
              <a:rPr lang="cs-CZ" sz="1600" dirty="0" smtClean="0"/>
              <a:t>podniku vůči strategickému záměru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Silné interní pozici </a:t>
            </a:r>
            <a:r>
              <a:rPr lang="cs-CZ" sz="1600" dirty="0" smtClean="0"/>
              <a:t>s vysokou </a:t>
            </a:r>
            <a:r>
              <a:rPr lang="cs-CZ" sz="1600" dirty="0"/>
              <a:t>nadějností splnění strategického záměru </a:t>
            </a:r>
            <a:r>
              <a:rPr lang="cs-CZ" sz="1600" dirty="0" smtClean="0"/>
              <a:t>odpovídá ohodnocení </a:t>
            </a:r>
            <a:r>
              <a:rPr lang="cs-CZ" sz="1600" dirty="0"/>
              <a:t>4. </a:t>
            </a:r>
          </a:p>
          <a:p>
            <a:pPr algn="just"/>
            <a:r>
              <a:rPr lang="cs-CZ" sz="1600" dirty="0"/>
              <a:t>Slabou interní pozici </a:t>
            </a:r>
            <a:r>
              <a:rPr lang="cs-CZ" sz="1600" dirty="0" smtClean="0"/>
              <a:t>vůči </a:t>
            </a:r>
            <a:r>
              <a:rPr lang="cs-CZ" sz="1600" dirty="0"/>
              <a:t>ambicím strategického záměru charakterizuje </a:t>
            </a:r>
            <a:r>
              <a:rPr lang="cs-CZ" sz="1600" dirty="0" smtClean="0"/>
              <a:t>ohodnocení 1 a průměrné </a:t>
            </a:r>
            <a:r>
              <a:rPr lang="cs-CZ" sz="1600" dirty="0"/>
              <a:t>interní síle </a:t>
            </a:r>
            <a:r>
              <a:rPr lang="cs-CZ" sz="1600" dirty="0" smtClean="0"/>
              <a:t>podniku </a:t>
            </a:r>
            <a:r>
              <a:rPr lang="cs-CZ" sz="1600" dirty="0"/>
              <a:t>odpovídá </a:t>
            </a:r>
            <a:r>
              <a:rPr lang="cs-CZ" sz="1600" dirty="0" smtClean="0"/>
              <a:t>ohodnocení 2,5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Silná pozice </a:t>
            </a:r>
            <a:r>
              <a:rPr lang="cs-CZ" sz="1600" dirty="0" smtClean="0"/>
              <a:t>znamená, že </a:t>
            </a:r>
            <a:r>
              <a:rPr lang="cs-CZ" sz="1600" dirty="0"/>
              <a:t>strategický záměr se může opřít o velmi silné interní prostředí, </a:t>
            </a:r>
            <a:r>
              <a:rPr lang="cs-CZ" sz="1600" dirty="0" smtClean="0"/>
              <a:t>slabá </a:t>
            </a:r>
            <a:r>
              <a:rPr lang="cs-CZ" sz="1600" dirty="0"/>
              <a:t>interní </a:t>
            </a:r>
            <a:r>
              <a:rPr lang="cs-CZ" sz="1600" dirty="0" smtClean="0"/>
              <a:t>pozice naopak </a:t>
            </a:r>
            <a:r>
              <a:rPr lang="cs-CZ" sz="1600" dirty="0"/>
              <a:t>znamená, že firma není připravena strategický záměr </a:t>
            </a:r>
            <a:r>
              <a:rPr lang="cs-CZ" sz="1600" dirty="0" smtClean="0"/>
              <a:t>v celé </a:t>
            </a:r>
            <a:r>
              <a:rPr lang="cs-CZ" sz="1600" dirty="0"/>
              <a:t>šíři realizovat, </a:t>
            </a:r>
            <a:r>
              <a:rPr lang="cs-CZ" sz="1600" dirty="0" smtClean="0"/>
              <a:t>resp</a:t>
            </a:r>
            <a:r>
              <a:rPr lang="cs-CZ" sz="1600" dirty="0"/>
              <a:t>. vzhledem </a:t>
            </a:r>
            <a:r>
              <a:rPr lang="cs-CZ" sz="1600" dirty="0" smtClean="0"/>
              <a:t>k podstupovanému </a:t>
            </a:r>
            <a:r>
              <a:rPr lang="cs-CZ" sz="1600" dirty="0"/>
              <a:t>riziku je výhodnější zaměřit strategii primárně </a:t>
            </a:r>
            <a:r>
              <a:rPr lang="cs-CZ" sz="1600" dirty="0" smtClean="0"/>
              <a:t>na posílení </a:t>
            </a:r>
            <a:r>
              <a:rPr lang="cs-CZ" sz="1600" dirty="0"/>
              <a:t>interního prostředí.</a:t>
            </a:r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Matice IFE 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83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EFE </a:t>
            </a:r>
            <a:r>
              <a:rPr lang="cs-CZ" sz="1600" dirty="0"/>
              <a:t>se zabývá hodnocením externího prostředí podniku, tzn. hodnocením vlivu makroprostředí a tržního prostředí. </a:t>
            </a:r>
            <a:endParaRPr lang="cs-CZ" sz="1600" dirty="0" smtClean="0"/>
          </a:p>
          <a:p>
            <a:pPr algn="just"/>
            <a:r>
              <a:rPr lang="cs-CZ" sz="1600" dirty="0"/>
              <a:t>Při sestavování Matice </a:t>
            </a:r>
            <a:r>
              <a:rPr lang="cs-CZ" sz="1600" dirty="0" smtClean="0"/>
              <a:t>EFE, stejně jako u Matice IFE, </a:t>
            </a:r>
            <a:r>
              <a:rPr lang="cs-CZ" sz="1600" dirty="0"/>
              <a:t>můžeme pracovat se stejnými faktory jako v případě SWOT analýzy.</a:t>
            </a:r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sestavování matice EFE se postupuje obdobně jako u matice IFE s tím rozdílem, že stupně vlivu jsou následující: 4 (nejvyšší), 3 (nadprůměrný), 2 (střední), 1 (nízký). </a:t>
            </a:r>
            <a:endParaRPr lang="cs-CZ" sz="1600" dirty="0" smtClean="0"/>
          </a:p>
          <a:p>
            <a:pPr algn="just"/>
            <a:r>
              <a:rPr lang="cs-CZ" sz="1600" dirty="0"/>
              <a:t>K sestavení matice </a:t>
            </a:r>
            <a:r>
              <a:rPr lang="cs-CZ" sz="1600" dirty="0" smtClean="0"/>
              <a:t>EFE </a:t>
            </a:r>
            <a:r>
              <a:rPr lang="cs-CZ" sz="1600" dirty="0"/>
              <a:t>je potřeba nejdříve přiřadit jednotlivým faktorům váhu (odpovídající významu daného faktoru) v rozsahu 0,0 – 1,0. Čím faktor získá vyšší váhu, tím je jeho význam vyšší. </a:t>
            </a:r>
            <a:endParaRPr lang="cs-CZ" sz="1600" dirty="0" smtClean="0"/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</a:t>
            </a:r>
            <a:r>
              <a:rPr lang="cs-CZ" sz="1600" dirty="0" smtClean="0"/>
              <a:t>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EFE (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15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2957</TotalTime>
  <Words>3391</Words>
  <Application>Microsoft Office PowerPoint</Application>
  <PresentationFormat>Předvádění na obrazovce (16:9)</PresentationFormat>
  <Paragraphs>489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Metody syntetického charakteru pro hodnocení podnikatelského prostředí</vt:lpstr>
      <vt:lpstr>Metody syntetického charakteru</vt:lpstr>
      <vt:lpstr>Konfrontační SWOT analýza (TOWS, WOTS matice) </vt:lpstr>
      <vt:lpstr>Strategické přístupy konfrontační SWOT analýzy</vt:lpstr>
      <vt:lpstr>Problémy spojené s využitím SWOT analýzy</vt:lpstr>
      <vt:lpstr>Matice IFE (Internal Forces Evaluation)</vt:lpstr>
      <vt:lpstr>Příklad matice IFE</vt:lpstr>
      <vt:lpstr>Matice IFE (Internal Forces Evaluation)</vt:lpstr>
      <vt:lpstr>Matice EFE (External Forces Evaluation)</vt:lpstr>
      <vt:lpstr>Příklad matice EFE</vt:lpstr>
      <vt:lpstr>Matice EFE (External Forces Evaluation)</vt:lpstr>
      <vt:lpstr>Matice IE</vt:lpstr>
      <vt:lpstr>Příklad matice IE</vt:lpstr>
      <vt:lpstr>SPACE analýza</vt:lpstr>
      <vt:lpstr>Ukazatelé SPACE analýzy</vt:lpstr>
      <vt:lpstr>Strategické směry SPACE analýzy</vt:lpstr>
      <vt:lpstr>Zobrazení SPACE analýzy</vt:lpstr>
      <vt:lpstr>Matice QSPM (Quantitative Strategic Plannning Matrix </vt:lpstr>
      <vt:lpstr>Matice QSPM - postup</vt:lpstr>
      <vt:lpstr>Příklad matice QSPM</vt:lpstr>
      <vt:lpstr>Dynamická strategická rozvaha</vt:lpstr>
      <vt:lpstr>Dynamická strategická rozvaha – podstata metody</vt:lpstr>
      <vt:lpstr>Dynamická strategická rozvaha - postup</vt:lpstr>
      <vt:lpstr>Zobrazení dynamické strategické rozvahy</vt:lpstr>
      <vt:lpstr>Dynamická strategická rozvaha – využitelné dílčí scénáře</vt:lpstr>
      <vt:lpstr>Dynamická strategická rozvaha – využitelné dílčí scénáře</vt:lpstr>
      <vt:lpstr>Dynamická strategická rozvaha – výhody</vt:lpstr>
      <vt:lpstr>Benchmarking</vt:lpstr>
      <vt:lpstr>Benchmarking - výhody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283</cp:revision>
  <dcterms:created xsi:type="dcterms:W3CDTF">2016-07-06T15:42:34Z</dcterms:created>
  <dcterms:modified xsi:type="dcterms:W3CDTF">2021-03-29T08:49:43Z</dcterms:modified>
</cp:coreProperties>
</file>