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9" r:id="rId4"/>
    <p:sldId id="258" r:id="rId5"/>
    <p:sldId id="261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63" r:id="rId2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06.03.2021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Hgfp83k-10&amp;fbclid=IwAR08V1YHdGZmKMawqhjqfSi2JuLGDBhcUnqwQmxGTSYFCxhdLLMJq_d9YKg&amp;app=deskto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miksik@opf.slu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mashable.com/" TargetMode="External"/><Relationship Id="rId3" Type="http://schemas.openxmlformats.org/officeDocument/2006/relationships/hyperlink" Target="http://www.marketingovenoviny.cz/" TargetMode="External"/><Relationship Id="rId7" Type="http://schemas.openxmlformats.org/officeDocument/2006/relationships/hyperlink" Target="http://www.markething.cz/" TargetMode="External"/><Relationship Id="rId2" Type="http://schemas.openxmlformats.org/officeDocument/2006/relationships/hyperlink" Target="https://www.facebook.com/groups/1656268444620875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yinternety.cz/" TargetMode="External"/><Relationship Id="rId5" Type="http://schemas.openxmlformats.org/officeDocument/2006/relationships/hyperlink" Target="http://strategie.e15.cz/" TargetMode="External"/><Relationship Id="rId10" Type="http://schemas.openxmlformats.org/officeDocument/2006/relationships/hyperlink" Target="http://www.engadget.com/" TargetMode="External"/><Relationship Id="rId4" Type="http://schemas.openxmlformats.org/officeDocument/2006/relationships/hyperlink" Target="http://www.m-journal.cz/cs/" TargetMode="External"/><Relationship Id="rId9" Type="http://schemas.openxmlformats.org/officeDocument/2006/relationships/hyperlink" Target="http://www.forbes.cz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marketing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seminář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</a:p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Případová studie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ABE177F-3A99-4E58-B576-EBE56DACA3EF}"/>
              </a:ext>
            </a:extLst>
          </p:cNvPr>
          <p:cNvSpPr txBox="1"/>
          <p:nvPr/>
        </p:nvSpPr>
        <p:spPr>
          <a:xfrm>
            <a:off x="277550" y="987574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Mark </a:t>
            </a:r>
            <a:r>
              <a:rPr lang="en-US" dirty="0" err="1"/>
              <a:t>Ritson</a:t>
            </a:r>
            <a:r>
              <a:rPr lang="en-US" dirty="0"/>
              <a:t> on the effectiveness of Tourism Australia's award-winning 'Dundee‘ ad</a:t>
            </a:r>
            <a:r>
              <a:rPr lang="cs-CZ" dirty="0"/>
              <a:t> – </a:t>
            </a:r>
            <a:r>
              <a:rPr lang="cs-CZ" dirty="0">
                <a:hlinkClick r:id="rId2"/>
              </a:rPr>
              <a:t>video</a:t>
            </a:r>
            <a:r>
              <a:rPr lang="cs-CZ" dirty="0"/>
              <a:t>.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6363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Mezinárodní marketing vs. tuzemský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ABE177F-3A99-4E58-B576-EBE56DACA3EF}"/>
              </a:ext>
            </a:extLst>
          </p:cNvPr>
          <p:cNvSpPr txBox="1"/>
          <p:nvPr/>
        </p:nvSpPr>
        <p:spPr>
          <a:xfrm>
            <a:off x="277550" y="987574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Co to je?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Jaké jsou rozdíly?</a:t>
            </a:r>
            <a:endParaRPr lang="en-US" dirty="0"/>
          </a:p>
          <a:p>
            <a:endParaRPr lang="cs-CZ" dirty="0"/>
          </a:p>
        </p:txBody>
      </p:sp>
      <p:pic>
        <p:nvPicPr>
          <p:cNvPr id="5" name="Obrázek 4" descr="Zamyšlený Max Husky">
            <a:extLst>
              <a:ext uri="{FF2B5EF4-FFF2-40B4-BE49-F238E27FC236}">
                <a16:creationId xmlns:a16="http://schemas.microsoft.com/office/drawing/2014/main" id="{197C99F1-850F-4224-A086-A8F55AB07D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022982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376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Tři koncepce mezinárodního marketingu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ABE177F-3A99-4E58-B576-EBE56DACA3EF}"/>
              </a:ext>
            </a:extLst>
          </p:cNvPr>
          <p:cNvSpPr txBox="1"/>
          <p:nvPr/>
        </p:nvSpPr>
        <p:spPr>
          <a:xfrm>
            <a:off x="277550" y="987574"/>
            <a:ext cx="748883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Exportní marketing.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Globální marketing.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Interkulturní marketing.</a:t>
            </a:r>
            <a:endParaRPr lang="en-US" dirty="0"/>
          </a:p>
          <a:p>
            <a:endParaRPr lang="cs-CZ" dirty="0"/>
          </a:p>
        </p:txBody>
      </p:sp>
      <p:pic>
        <p:nvPicPr>
          <p:cNvPr id="6" name="Obrázek 5" descr="Zmatená včela">
            <a:extLst>
              <a:ext uri="{FF2B5EF4-FFF2-40B4-BE49-F238E27FC236}">
                <a16:creationId xmlns:a16="http://schemas.microsoft.com/office/drawing/2014/main" id="{24EBDBBA-3C1C-420B-BEEE-D82C9043E1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669598"/>
            <a:ext cx="4572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137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Nejdůležitější motivy vstupu na zahraniční trhy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ABE177F-3A99-4E58-B576-EBE56DACA3EF}"/>
              </a:ext>
            </a:extLst>
          </p:cNvPr>
          <p:cNvSpPr txBox="1"/>
          <p:nvPr/>
        </p:nvSpPr>
        <p:spPr>
          <a:xfrm>
            <a:off x="277550" y="987574"/>
            <a:ext cx="74888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Aktivní motivy vstupu?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Pasivní motivy vstupu?</a:t>
            </a:r>
            <a:endParaRPr lang="en-US" dirty="0"/>
          </a:p>
          <a:p>
            <a:endParaRPr lang="en-US" dirty="0"/>
          </a:p>
          <a:p>
            <a:endParaRPr lang="cs-CZ" dirty="0"/>
          </a:p>
        </p:txBody>
      </p:sp>
      <p:pic>
        <p:nvPicPr>
          <p:cNvPr id="8" name="Obrázek 7" descr="Tázavá kočka">
            <a:extLst>
              <a:ext uri="{FF2B5EF4-FFF2-40B4-BE49-F238E27FC236}">
                <a16:creationId xmlns:a16="http://schemas.microsoft.com/office/drawing/2014/main" id="{3934305D-BD00-4F2B-899C-BC5610AE8A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987574"/>
            <a:ext cx="3469928" cy="3469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570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6408712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Mezinárodní marketing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ABE177F-3A99-4E58-B576-EBE56DACA3EF}"/>
              </a:ext>
            </a:extLst>
          </p:cNvPr>
          <p:cNvSpPr txBox="1"/>
          <p:nvPr/>
        </p:nvSpPr>
        <p:spPr>
          <a:xfrm>
            <a:off x="277550" y="987574"/>
            <a:ext cx="7488832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Mezinárodní marketing je podnikatelská filosofie zaměřená na uspokojování potřeb a přání zákazníků na mezinárodních trzích. Cílem mezinárodní marketingové strategie je vytvářet maximální hodnotu pro firemní partnery díky optimalizaci zdrojů a vyhledávání podnikatelských příležitostí na mezinárodních trzích.  (Machková, 2006).</a:t>
            </a:r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72515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6408712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Tuzemský (domácí) marketing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ABE177F-3A99-4E58-B576-EBE56DACA3EF}"/>
              </a:ext>
            </a:extLst>
          </p:cNvPr>
          <p:cNvSpPr txBox="1"/>
          <p:nvPr/>
        </p:nvSpPr>
        <p:spPr>
          <a:xfrm>
            <a:off x="277550" y="987574"/>
            <a:ext cx="7488832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Je orientovaný na národní (domácí) trh.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V domácím prostředí čelí firma poměrně známým a identifikovatelným vlivům (konkurence, ekonomické a sociální prostředí, legislativa apod.).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Rovněž chování a preference zákazníků, kteří mohou být tvořeni více segmenty, je mnohem lépe zjistitelné.</a:t>
            </a:r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48111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Podstatné rozdíly mezi tuzemským a mezinárodním marketingem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ABE177F-3A99-4E58-B576-EBE56DACA3EF}"/>
              </a:ext>
            </a:extLst>
          </p:cNvPr>
          <p:cNvSpPr txBox="1"/>
          <p:nvPr/>
        </p:nvSpPr>
        <p:spPr>
          <a:xfrm>
            <a:off x="277550" y="987574"/>
            <a:ext cx="7488832" cy="4136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dirty="0"/>
              <a:t>Sociální a kulturní odlišnosti a jejich vliv na chování a rozhodování spotřebitelů.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dirty="0"/>
              <a:t>Odlišnosti v obchodních jednáních.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dirty="0"/>
              <a:t>Jazykové bariéry.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dirty="0"/>
              <a:t>Legislativní předpisy.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dirty="0"/>
              <a:t>Potenciální dosah cca 190 zemí.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dirty="0"/>
              <a:t>Převládající snaha upřednostňování domácích výrobků zejména ve vyspělých zemích.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dirty="0"/>
              <a:t>Pouze relativní vypovídací schopnost marketingového výzkumu v zahraničí v oblasti jak primárních tak sekundárních zdrojů informací.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dirty="0"/>
              <a:t>Samotná práce v cizím prostředí.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dirty="0"/>
              <a:t>Vliv profesionálních lobby.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dirty="0"/>
              <a:t>Vyšší náklady oběhu.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dirty="0"/>
              <a:t>Řízení akcí na dálku.</a:t>
            </a:r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7752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Tři koncepce mezinárodního marketingu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ABE177F-3A99-4E58-B576-EBE56DACA3EF}"/>
              </a:ext>
            </a:extLst>
          </p:cNvPr>
          <p:cNvSpPr txBox="1"/>
          <p:nvPr/>
        </p:nvSpPr>
        <p:spPr>
          <a:xfrm>
            <a:off x="277550" y="987574"/>
            <a:ext cx="74888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800" dirty="0"/>
              <a:t>V českém slovníku synonym se uvádí, že „mezinárodní = globální = světový = internacionální“.</a:t>
            </a:r>
          </a:p>
          <a:p>
            <a:pPr>
              <a:defRPr/>
            </a:pPr>
            <a:endParaRPr lang="cs-CZ" sz="1800" dirty="0"/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Vývozní (exportní marketing).</a:t>
            </a:r>
          </a:p>
          <a:p>
            <a:pPr>
              <a:defRPr/>
            </a:pPr>
            <a:endParaRPr lang="cs-CZ" sz="1800" dirty="0"/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Globální marketing.</a:t>
            </a:r>
          </a:p>
          <a:p>
            <a:pPr>
              <a:defRPr/>
            </a:pPr>
            <a:endParaRPr lang="cs-CZ" sz="1800" dirty="0"/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Interkulturní marketing (</a:t>
            </a:r>
            <a:r>
              <a:rPr lang="cs-CZ" sz="1800" dirty="0" err="1"/>
              <a:t>euromarketing</a:t>
            </a:r>
            <a:r>
              <a:rPr lang="cs-CZ" sz="1800" dirty="0"/>
              <a:t>, </a:t>
            </a:r>
            <a:r>
              <a:rPr lang="cs-CZ" sz="1800" dirty="0" err="1"/>
              <a:t>cross</a:t>
            </a:r>
            <a:r>
              <a:rPr lang="cs-CZ" sz="1800" dirty="0"/>
              <a:t>-kulturní, </a:t>
            </a:r>
            <a:r>
              <a:rPr lang="cs-CZ" sz="1800" dirty="0" err="1"/>
              <a:t>etnomarketing</a:t>
            </a:r>
            <a:r>
              <a:rPr lang="cs-CZ" sz="1800" dirty="0"/>
              <a:t>).</a:t>
            </a:r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4213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Vývozní (exportní) marketing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ABE177F-3A99-4E58-B576-EBE56DACA3EF}"/>
              </a:ext>
            </a:extLst>
          </p:cNvPr>
          <p:cNvSpPr txBox="1"/>
          <p:nvPr/>
        </p:nvSpPr>
        <p:spPr>
          <a:xfrm>
            <a:off x="277550" y="987574"/>
            <a:ext cx="7488832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Je základní, nejnižší formou mezinárodního marketingu, kdy je zboží prodáváno přes národní hranice.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Hlavní odlišnosti exportního marketingu od národního marketingu spatřujeme v nutnosti </a:t>
            </a:r>
            <a:r>
              <a:rPr lang="cs-CZ" b="1" dirty="0"/>
              <a:t>výběru trhů</a:t>
            </a:r>
            <a:r>
              <a:rPr lang="cs-CZ" dirty="0"/>
              <a:t>, </a:t>
            </a:r>
            <a:r>
              <a:rPr lang="cs-CZ" b="1" dirty="0"/>
              <a:t>volby distribuce </a:t>
            </a:r>
            <a:r>
              <a:rPr lang="cs-CZ" dirty="0"/>
              <a:t>a případné </a:t>
            </a:r>
            <a:r>
              <a:rPr lang="cs-CZ" b="1" dirty="0"/>
              <a:t>modifikace produktu </a:t>
            </a:r>
            <a:r>
              <a:rPr lang="cs-CZ" dirty="0"/>
              <a:t>podle požadavků zákazníků.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Marketingové strategie jsou orientované především na prodej a na distribuci.</a:t>
            </a:r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206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Postup podniku při provádění vývozního marketingu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ABE177F-3A99-4E58-B576-EBE56DACA3EF}"/>
              </a:ext>
            </a:extLst>
          </p:cNvPr>
          <p:cNvSpPr txBox="1"/>
          <p:nvPr/>
        </p:nvSpPr>
        <p:spPr>
          <a:xfrm>
            <a:off x="277550" y="987574"/>
            <a:ext cx="74888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cs-CZ" dirty="0"/>
              <a:t>Podnik provede výzkum trhu u předem vytipovaných zemí.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cs-CZ" dirty="0"/>
              <a:t>Vybere jednu zemi či skupinu zemí, které nejlépe odpovídají jeho možnostem.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cs-CZ" dirty="0"/>
              <a:t>Zvolí obchodní metodu pro vývoz zboží.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cs-CZ" dirty="0"/>
              <a:t>Rozhodne se pro obchodní strategii a připraví marketingový mix.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cs-CZ" dirty="0"/>
              <a:t>Vypracuje konkrétní nabídku pro daný zvolený trh.</a:t>
            </a:r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793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Obsah semináře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836CADA1-22AA-473A-B613-27DCD00975A6}"/>
              </a:ext>
            </a:extLst>
          </p:cNvPr>
          <p:cNvSpPr txBox="1"/>
          <p:nvPr/>
        </p:nvSpPr>
        <p:spPr>
          <a:xfrm>
            <a:off x="251520" y="843558"/>
            <a:ext cx="74888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Podmínky předmětu.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Studijní literatura</a:t>
            </a:r>
          </a:p>
          <a:p>
            <a:pPr>
              <a:lnSpc>
                <a:spcPct val="150000"/>
              </a:lnSpc>
            </a:pP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1. Definice mezinárodního marketingu a odlišnosti od tuzemského marketingu.</a:t>
            </a:r>
          </a:p>
          <a:p>
            <a:pPr>
              <a:lnSpc>
                <a:spcPct val="150000"/>
              </a:lnSpc>
            </a:pPr>
            <a:r>
              <a:rPr lang="cs-CZ" dirty="0"/>
              <a:t>2. Tři koncepce mezinárodního marketingu.</a:t>
            </a:r>
          </a:p>
          <a:p>
            <a:pPr>
              <a:lnSpc>
                <a:spcPct val="150000"/>
              </a:lnSpc>
            </a:pPr>
            <a:r>
              <a:rPr lang="cs-CZ" dirty="0"/>
              <a:t>3. Nejdůležitější motivy vstupu na zahraniční trhy.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84776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Globální marketing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ABE177F-3A99-4E58-B576-EBE56DACA3EF}"/>
              </a:ext>
            </a:extLst>
          </p:cNvPr>
          <p:cNvSpPr txBox="1"/>
          <p:nvPr/>
        </p:nvSpPr>
        <p:spPr>
          <a:xfrm>
            <a:off x="277550" y="987574"/>
            <a:ext cx="7488832" cy="363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dirty="0"/>
              <a:t>Marketingové aktivity společností  jsou globální a pokrývají celý svět. 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dirty="0"/>
              <a:t>Snaží se o dosažení úspor z rozsahu vývojem výrobku, který bude prodáván za rozumnou cenu na celém globálním trhu. 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dirty="0"/>
              <a:t>Vycházejí z toho, že světové trhy se postupně sbližují ve smyslu společných základních vlastností a stejných způsobů uspokojení potřeb (homogenizace nabídky).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dirty="0"/>
              <a:t>Vytvářejí se tak významné tržní segmenty s podobnou poptávkou po určitých základních produktech na celém světě (homogenizace poptávky) 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dirty="0"/>
              <a:t>Některá rozhodnutí jsou aplikovatelná na celém světě, jiná vyžadují posouzení místních vlivů. Firma vytváří globální marketingovou strategii. Přesto se však ceny, distribuční kanály a reklama mohou na různých trzích lišit. </a:t>
            </a:r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71234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84776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Předpoklady globálního marketingu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ABE177F-3A99-4E58-B576-EBE56DACA3EF}"/>
              </a:ext>
            </a:extLst>
          </p:cNvPr>
          <p:cNvSpPr txBox="1"/>
          <p:nvPr/>
        </p:nvSpPr>
        <p:spPr>
          <a:xfrm>
            <a:off x="277550" y="987574"/>
            <a:ext cx="748883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cs-CZ" dirty="0"/>
              <a:t>Homogenizace potřeb i chování spotřebitelů- tento jev je umožněn zejména moderními komunikačními prostředky (satelitní televize, internet) a rozvojem cestovního ruchu.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cs-CZ" dirty="0"/>
              <a:t>Spotřebitelé preferují výrobky standardní kvality za přijatelnou cenu.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cs-CZ" dirty="0"/>
              <a:t>Velkosériová výroba umožňuje snížení nákladů a výsledným efektem je tzv. úspora z rozsahu.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cs-CZ" dirty="0"/>
              <a:t>Nedostatky koncepce: nebere v úvahu odlišné sociálně-kulturní zvyklosti spotřebitelů, neumožňuje rychlou reakci na změny trhu a konkurence. Je i do jisté míry demotivující pro pracovníky dceřiných společností v zahraničí těchto nadnárodních firem, neboť jim centrály silně omezují vlastní rozhodování.</a:t>
            </a:r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71169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84776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Interkulturní marketing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ABE177F-3A99-4E58-B576-EBE56DACA3EF}"/>
              </a:ext>
            </a:extLst>
          </p:cNvPr>
          <p:cNvSpPr txBox="1"/>
          <p:nvPr/>
        </p:nvSpPr>
        <p:spPr>
          <a:xfrm>
            <a:off x="277550" y="987574"/>
            <a:ext cx="74888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cs-CZ" dirty="0"/>
              <a:t>Firma musí zkoumat a adaptovat se na odlišné mezinárodní marketingové prostředí (kulturní, sociální, ekonomické, politické, legislativní a demografické a geografické) a podle nich vytváří specifický marketingový mix.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cs-CZ" dirty="0"/>
              <a:t>Spotřební chování je ovlivňováno sociálními a kulturními faktory a ukazuje, že čím je společnost vyspělejší a bohatší, tím více se liší potřeby a přání jednotlivců.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cs-CZ" dirty="0"/>
              <a:t>Alternativní směry: </a:t>
            </a:r>
            <a:r>
              <a:rPr lang="cs-CZ" dirty="0" err="1"/>
              <a:t>Euromarketing</a:t>
            </a:r>
            <a:r>
              <a:rPr lang="cs-CZ" dirty="0"/>
              <a:t>, </a:t>
            </a:r>
            <a:r>
              <a:rPr lang="cs-CZ" dirty="0" err="1"/>
              <a:t>Etnomarketing</a:t>
            </a:r>
            <a:r>
              <a:rPr lang="cs-CZ" dirty="0"/>
              <a:t>, </a:t>
            </a:r>
            <a:r>
              <a:rPr lang="cs-CZ" dirty="0" err="1"/>
              <a:t>Cross</a:t>
            </a:r>
            <a:r>
              <a:rPr lang="cs-CZ" dirty="0"/>
              <a:t>-kulturní marketing.</a:t>
            </a:r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92372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Nejdůležitější motivy vstupu na zahraniční trhy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ABE177F-3A99-4E58-B576-EBE56DACA3EF}"/>
              </a:ext>
            </a:extLst>
          </p:cNvPr>
          <p:cNvSpPr txBox="1"/>
          <p:nvPr/>
        </p:nvSpPr>
        <p:spPr>
          <a:xfrm>
            <a:off x="277550" y="987574"/>
            <a:ext cx="74888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cs-CZ" b="1" dirty="0"/>
              <a:t>Aktivní:</a:t>
            </a:r>
            <a:r>
              <a:rPr lang="cs-CZ" dirty="0"/>
              <a:t>  výhodnější ekonomické podmínky v zahraničí, unikátní výrobky, rozšíření tržního podílu, zlepšení obchodně-politického klimatu, devalvace měny, nová poptávka po zboží, úspory z rozsahu, vytvoření image mezinárodní firmy.</a:t>
            </a:r>
          </a:p>
          <a:p>
            <a:pPr marL="609600" indent="-6096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cs-CZ" b="1" dirty="0"/>
              <a:t>Pasivní: </a:t>
            </a:r>
            <a:r>
              <a:rPr lang="cs-CZ" dirty="0"/>
              <a:t>konkurenční tlaky (vstup konkurence na domácí trh), vytížení výrobních kapacit, klesající domácí prodeje a zisky (restriktivní opatření, zhoršení obchodně-politického klimatu), omezení rizika, nadvýroba, blízkost zákazníků, nasycené domácí trhy.</a:t>
            </a:r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27740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6F644C-94E9-46AB-94B5-2A70D256F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Nahrávka ze semináře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5494518-F674-4699-A105-B916A8AE6DD6}"/>
              </a:ext>
            </a:extLst>
          </p:cNvPr>
          <p:cNvSpPr txBox="1"/>
          <p:nvPr/>
        </p:nvSpPr>
        <p:spPr>
          <a:xfrm>
            <a:off x="251520" y="915566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/>
              <a:t>https://ulozto.cz/tamhle/CoYaq6pamxMj/name/Nahrano-6-3-2021-v-10-08-03</a:t>
            </a:r>
          </a:p>
        </p:txBody>
      </p:sp>
    </p:spTree>
    <p:extLst>
      <p:ext uri="{BB962C8B-B14F-4D97-AF65-F5344CB8AC3E}">
        <p14:creationId xmlns:p14="http://schemas.microsoft.com/office/powerpoint/2010/main" val="21260396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FFC6FC0F-F110-4847-B7F4-6CBE95A0B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C153B1E-DF0D-4363-8DE9-74A6B6A70145}"/>
              </a:ext>
            </a:extLst>
          </p:cNvPr>
          <p:cNvSpPr txBox="1"/>
          <p:nvPr/>
        </p:nvSpPr>
        <p:spPr>
          <a:xfrm>
            <a:off x="323528" y="2139702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/>
              <a:t>Děkuji za pozornost </a:t>
            </a:r>
            <a:r>
              <a:rPr lang="cs-CZ" sz="3600" dirty="0">
                <a:sym typeface="Wingdings" panose="05000000000000000000" pitchFamily="2" charset="2"/>
              </a:rPr>
              <a:t>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5220072" y="1178008"/>
            <a:ext cx="244827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Vyučující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48C4993-05B5-42E6-BAF2-725EDD7DF4AF}"/>
              </a:ext>
            </a:extLst>
          </p:cNvPr>
          <p:cNvSpPr txBox="1"/>
          <p:nvPr/>
        </p:nvSpPr>
        <p:spPr>
          <a:xfrm>
            <a:off x="251520" y="915566"/>
            <a:ext cx="74168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Ing. Ondřej Mikšík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Kancelář: B-B201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Konzultační hodiny: úterý 14:30 – 16:00, jinak dle domluvy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E-mail: </a:t>
            </a:r>
            <a:r>
              <a:rPr lang="cs-CZ" dirty="0">
                <a:hlinkClick r:id="rId2"/>
              </a:rPr>
              <a:t>miksik@opf.slu.cz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0992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Podmínky předmětu</a:t>
            </a:r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EC7BF35E-1812-422D-9726-38FA1298A2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156664"/>
              </p:ext>
            </p:extLst>
          </p:nvPr>
        </p:nvGraphicFramePr>
        <p:xfrm>
          <a:off x="5513822" y="2427734"/>
          <a:ext cx="3384376" cy="2603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3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0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2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Známka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Počet bodů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A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55 – 52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B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51 – 48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C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47 – 43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D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42 – 38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E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37 - 33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6B8E0A89-C836-4BD9-B0EF-1EBCD4D06A21}"/>
              </a:ext>
            </a:extLst>
          </p:cNvPr>
          <p:cNvSpPr txBox="1"/>
          <p:nvPr/>
        </p:nvSpPr>
        <p:spPr>
          <a:xfrm>
            <a:off x="251520" y="915566"/>
            <a:ext cx="74168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trike="sngStrike" dirty="0"/>
              <a:t>Účast na seminářích – 50 %.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Vypracování a prezentace seminární práce v týmu 4 studentů – celkem max. 15 bodů.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Písemný test – max. 40 bodů.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Bonusy – odborník z praxe, dotazník atd. Uvidí se, co a jak.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9596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Zase seminární práce?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ABE177F-3A99-4E58-B576-EBE56DACA3EF}"/>
              </a:ext>
            </a:extLst>
          </p:cNvPr>
          <p:cNvSpPr txBox="1"/>
          <p:nvPr/>
        </p:nvSpPr>
        <p:spPr>
          <a:xfrm>
            <a:off x="251520" y="915566"/>
            <a:ext cx="74888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Seminární práce je zde nastavena velmi lehce, viz samostatný dokument.</a:t>
            </a:r>
          </a:p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Vypracováním seminární práce se naučíte celý předmět = lehká zkouška.</a:t>
            </a:r>
          </a:p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Vypracování probíhá v týmu = učíte se spolupracovat, řídit, delegovat atd.</a:t>
            </a:r>
          </a:p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Prezentace vás budou provázet celým životem, tady máte možnost si to vyzkoušet v bezpečném prostředí (nepřijdete o práci, když to nebude top).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934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Studijní literatura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ABE177F-3A99-4E58-B576-EBE56DACA3EF}"/>
              </a:ext>
            </a:extLst>
          </p:cNvPr>
          <p:cNvSpPr txBox="1"/>
          <p:nvPr/>
        </p:nvSpPr>
        <p:spPr>
          <a:xfrm>
            <a:off x="251520" y="915566"/>
            <a:ext cx="74888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FF0000"/>
                </a:solidFill>
              </a:rPr>
              <a:t>Skripta</a:t>
            </a:r>
            <a:r>
              <a:rPr lang="cs-CZ" dirty="0"/>
              <a:t> </a:t>
            </a:r>
            <a:r>
              <a:rPr lang="cs-CZ" dirty="0" err="1"/>
              <a:t>Starzyczná</a:t>
            </a:r>
            <a:r>
              <a:rPr lang="cs-CZ" dirty="0"/>
              <a:t> a Stoklasa (v </a:t>
            </a:r>
            <a:r>
              <a:rPr lang="cs-CZ" dirty="0" err="1"/>
              <a:t>ISu</a:t>
            </a:r>
            <a:r>
              <a:rPr lang="cs-CZ" dirty="0"/>
              <a:t>). 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FF0000"/>
                </a:solidFill>
              </a:rPr>
              <a:t>Prezentace</a:t>
            </a:r>
            <a:r>
              <a:rPr lang="cs-CZ" dirty="0"/>
              <a:t> v </a:t>
            </a:r>
            <a:r>
              <a:rPr lang="cs-CZ" dirty="0" err="1"/>
              <a:t>ISu</a:t>
            </a:r>
            <a:r>
              <a:rPr lang="cs-CZ" dirty="0"/>
              <a:t>.</a:t>
            </a:r>
          </a:p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Závěrečný test bude z učiva probíraného na přednáškách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4299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sledovat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ABE177F-3A99-4E58-B576-EBE56DACA3EF}"/>
              </a:ext>
            </a:extLst>
          </p:cNvPr>
          <p:cNvSpPr txBox="1"/>
          <p:nvPr/>
        </p:nvSpPr>
        <p:spPr>
          <a:xfrm>
            <a:off x="277550" y="987574"/>
            <a:ext cx="74888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FF0000"/>
                </a:solidFill>
              </a:rPr>
              <a:t>FB skupina </a:t>
            </a:r>
            <a:r>
              <a:rPr lang="cs-CZ" dirty="0">
                <a:solidFill>
                  <a:srgbClr val="FF0000"/>
                </a:solidFill>
                <a:hlinkClick r:id="rId2"/>
              </a:rPr>
              <a:t>Marketing OPF Karviná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FB skupina katedry - Katedra podnikové ekonomiky a managementu (KPEM) SU OPF Karviná.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>
                <a:hlinkClick r:id="rId3"/>
              </a:rPr>
              <a:t>http://www.marketingovenoviny.cz/</a:t>
            </a:r>
            <a:r>
              <a:rPr lang="cs-CZ" dirty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>
                <a:hlinkClick r:id="rId4"/>
              </a:rPr>
              <a:t>http://www.m-journal.cz/cs/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>
                <a:hlinkClick r:id="rId5"/>
              </a:rPr>
              <a:t>http://strategie.e15.cz/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>
                <a:hlinkClick r:id="rId6"/>
              </a:rPr>
              <a:t>http://tyinternety.cz/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>
                <a:hlinkClick r:id="rId7"/>
              </a:rPr>
              <a:t>http://www.markething.cz/</a:t>
            </a:r>
            <a:endParaRPr lang="cs-CZ" dirty="0"/>
          </a:p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A další </a:t>
            </a:r>
            <a:r>
              <a:rPr lang="cs-CZ" dirty="0">
                <a:hlinkClick r:id="rId8"/>
              </a:rPr>
              <a:t>http://mashable.com/</a:t>
            </a:r>
            <a:r>
              <a:rPr lang="cs-CZ" dirty="0"/>
              <a:t>, </a:t>
            </a:r>
            <a:r>
              <a:rPr lang="cs-CZ" dirty="0">
                <a:hlinkClick r:id="rId9"/>
              </a:rPr>
              <a:t>http://www.forbes.cz/</a:t>
            </a:r>
            <a:r>
              <a:rPr lang="cs-CZ" dirty="0"/>
              <a:t>, </a:t>
            </a:r>
            <a:r>
              <a:rPr lang="cs-CZ" dirty="0">
                <a:hlinkClick r:id="rId10"/>
              </a:rPr>
              <a:t>http://www.engadget.com/</a:t>
            </a:r>
            <a:r>
              <a:rPr lang="cs-CZ" dirty="0"/>
              <a:t> apod.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3146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Struktura přednášek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ABE177F-3A99-4E58-B576-EBE56DACA3EF}"/>
              </a:ext>
            </a:extLst>
          </p:cNvPr>
          <p:cNvSpPr txBox="1"/>
          <p:nvPr/>
        </p:nvSpPr>
        <p:spPr>
          <a:xfrm>
            <a:off x="277550" y="987574"/>
            <a:ext cx="74888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1. Podstata mezinárodního marketingu a jeho specifika</a:t>
            </a:r>
            <a:br>
              <a:rPr lang="cs-CZ" dirty="0"/>
            </a:br>
            <a:r>
              <a:rPr lang="cs-CZ" dirty="0"/>
              <a:t>2. Mezinárodní marketingové prostředí ekonomické </a:t>
            </a:r>
            <a:br>
              <a:rPr lang="cs-CZ" dirty="0"/>
            </a:br>
            <a:r>
              <a:rPr lang="cs-CZ" dirty="0"/>
              <a:t>3. Mezinárodní právní a politické prostředí</a:t>
            </a:r>
            <a:br>
              <a:rPr lang="cs-CZ" dirty="0"/>
            </a:br>
            <a:r>
              <a:rPr lang="cs-CZ" dirty="0"/>
              <a:t>4. Mezinárodní prostředí kulturní a sociální</a:t>
            </a:r>
            <a:br>
              <a:rPr lang="cs-CZ" dirty="0"/>
            </a:br>
            <a:r>
              <a:rPr lang="cs-CZ" dirty="0"/>
              <a:t>5. Mezinárodní výzkum trhu</a:t>
            </a:r>
            <a:br>
              <a:rPr lang="cs-CZ" dirty="0"/>
            </a:br>
            <a:r>
              <a:rPr lang="cs-CZ" dirty="0"/>
              <a:t>6. Segmentace zemí a výběr cílového trhu</a:t>
            </a:r>
            <a:br>
              <a:rPr lang="cs-CZ" dirty="0"/>
            </a:br>
            <a:r>
              <a:rPr lang="cs-CZ" dirty="0"/>
              <a:t>7. Strategické plánování v mezinárodním marketingu </a:t>
            </a:r>
            <a:br>
              <a:rPr lang="cs-CZ" dirty="0"/>
            </a:br>
            <a:r>
              <a:rPr lang="cs-CZ" dirty="0"/>
              <a:t>8. Obchodní metody a formy vstupu na zahraniční trh</a:t>
            </a:r>
            <a:br>
              <a:rPr lang="cs-CZ" dirty="0"/>
            </a:br>
            <a:r>
              <a:rPr lang="cs-CZ" dirty="0"/>
              <a:t>9. Mezinárodní výrobková strategie</a:t>
            </a:r>
            <a:br>
              <a:rPr lang="cs-CZ" dirty="0"/>
            </a:br>
            <a:r>
              <a:rPr lang="cs-CZ" dirty="0"/>
              <a:t>10. Mezinárodní cenová politika</a:t>
            </a:r>
            <a:br>
              <a:rPr lang="cs-CZ" dirty="0"/>
            </a:br>
            <a:r>
              <a:rPr lang="cs-CZ" dirty="0"/>
              <a:t>11. Mezinárodní distribuční politika</a:t>
            </a:r>
            <a:br>
              <a:rPr lang="cs-CZ" dirty="0"/>
            </a:br>
            <a:r>
              <a:rPr lang="cs-CZ" dirty="0"/>
              <a:t>12. Mezinárodní komunikační proces</a:t>
            </a:r>
            <a:br>
              <a:rPr lang="cs-CZ" dirty="0"/>
            </a:br>
            <a:r>
              <a:rPr lang="cs-CZ" dirty="0"/>
              <a:t>13. Mezinárodní marketing ve službách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5428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Motivační slajd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ABE177F-3A99-4E58-B576-EBE56DACA3EF}"/>
              </a:ext>
            </a:extLst>
          </p:cNvPr>
          <p:cNvSpPr txBox="1"/>
          <p:nvPr/>
        </p:nvSpPr>
        <p:spPr>
          <a:xfrm>
            <a:off x="277550" y="987574"/>
            <a:ext cx="74888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Mezinárodní marketing je v nové verzi státnic, má tam 5 otázek pokrývajících celý rozsah předmětu. </a:t>
            </a:r>
          </a:p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Mezinárodní marketing je vyvrcholení vaší cesty studiem marketingu a obchodu, můžete zde uplatnit vše, co jste se zatím naučili. </a:t>
            </a:r>
          </a:p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Snad to nebude nuda a budeme se všichni bavit </a:t>
            </a:r>
            <a:r>
              <a:rPr lang="cs-CZ" dirty="0">
                <a:sym typeface="Wingdings" panose="05000000000000000000" pitchFamily="2" charset="2"/>
              </a:rPr>
              <a:t>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4026248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2411</TotalTime>
  <Words>1250</Words>
  <Application>Microsoft Office PowerPoint</Application>
  <PresentationFormat>Předvádění na obrazovce (16:9)</PresentationFormat>
  <Paragraphs>135</Paragraphs>
  <Slides>25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Times New Roman</vt:lpstr>
      <vt:lpstr>Wingdings</vt:lpstr>
      <vt:lpstr>SLU</vt:lpstr>
      <vt:lpstr>Mezinárodní marketing</vt:lpstr>
      <vt:lpstr>Obsah semináře</vt:lpstr>
      <vt:lpstr>Vyučující</vt:lpstr>
      <vt:lpstr>Podmínky předmětu</vt:lpstr>
      <vt:lpstr>Zase seminární práce?</vt:lpstr>
      <vt:lpstr>Studijní literatura</vt:lpstr>
      <vt:lpstr>Co sledovat</vt:lpstr>
      <vt:lpstr>Struktura přednášek</vt:lpstr>
      <vt:lpstr>Motivační slajd </vt:lpstr>
      <vt:lpstr>Případová studie</vt:lpstr>
      <vt:lpstr>1. Mezinárodní marketing vs. tuzemský</vt:lpstr>
      <vt:lpstr>2. Tři koncepce mezinárodního marketingu</vt:lpstr>
      <vt:lpstr>3. Nejdůležitější motivy vstupu na zahraniční trhy</vt:lpstr>
      <vt:lpstr>1. Mezinárodní marketing</vt:lpstr>
      <vt:lpstr>Tuzemský (domácí) marketing</vt:lpstr>
      <vt:lpstr>Podstatné rozdíly mezi tuzemským a mezinárodním marketingem</vt:lpstr>
      <vt:lpstr>2. Tři koncepce mezinárodního marketingu</vt:lpstr>
      <vt:lpstr>Vývozní (exportní) marketing</vt:lpstr>
      <vt:lpstr>Postup podniku při provádění vývozního marketingu</vt:lpstr>
      <vt:lpstr>Globální marketing</vt:lpstr>
      <vt:lpstr>Předpoklady globálního marketingu</vt:lpstr>
      <vt:lpstr>Interkulturní marketing</vt:lpstr>
      <vt:lpstr>3. Nejdůležitější motivy vstupu na zahraniční trhy</vt:lpstr>
      <vt:lpstr>Nahrávka ze semináře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Lukon Mik</cp:lastModifiedBy>
  <cp:revision>51</cp:revision>
  <dcterms:created xsi:type="dcterms:W3CDTF">2016-07-06T15:42:34Z</dcterms:created>
  <dcterms:modified xsi:type="dcterms:W3CDTF">2021-03-06T09:10:31Z</dcterms:modified>
</cp:coreProperties>
</file>