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handoutMasterIdLst>
    <p:handoutMasterId r:id="rId20"/>
  </p:handoutMasterIdLst>
  <p:sldIdLst>
    <p:sldId id="334" r:id="rId2"/>
    <p:sldId id="320" r:id="rId3"/>
    <p:sldId id="331" r:id="rId4"/>
    <p:sldId id="332" r:id="rId5"/>
    <p:sldId id="321" r:id="rId6"/>
    <p:sldId id="338" r:id="rId7"/>
    <p:sldId id="322" r:id="rId8"/>
    <p:sldId id="336" r:id="rId9"/>
    <p:sldId id="335" r:id="rId10"/>
    <p:sldId id="323" r:id="rId11"/>
    <p:sldId id="324" r:id="rId12"/>
    <p:sldId id="325" r:id="rId13"/>
    <p:sldId id="337" r:id="rId14"/>
    <p:sldId id="339" r:id="rId15"/>
    <p:sldId id="340" r:id="rId16"/>
    <p:sldId id="341" r:id="rId17"/>
    <p:sldId id="342" r:id="rId18"/>
    <p:sldId id="343" r:id="rId19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0" autoAdjust="0"/>
    <p:restoredTop sz="94660"/>
  </p:normalViewPr>
  <p:slideViewPr>
    <p:cSldViewPr>
      <p:cViewPr varScale="1">
        <p:scale>
          <a:sx n="90" d="100"/>
          <a:sy n="90" d="100"/>
        </p:scale>
        <p:origin x="114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D86EF4-95C9-4CE8-9460-3BD181031A48}" type="datetimeFigureOut">
              <a:rPr lang="cs-CZ"/>
              <a:pPr>
                <a:defRPr/>
              </a:pPr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987BD5-9DDE-4EFA-969C-29A50A90D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32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C2CF-5CC2-4914-A996-DE0AAAF7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3BF0-6C5F-4581-8E01-4E5CC1225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7722-794B-4E26-894B-555061C5E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F5E2-AE8B-41D9-A74A-5DA40D9E1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5B35-7064-439C-81FD-0B0DFD864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91B8-C52C-4B35-95CE-5CB83025A7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4BEE-0718-4229-8ADE-B432EEAEB3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4CA54-FCCD-45C5-9FF7-2263353B5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0F5-B5B2-4381-B243-AC05293A4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829D-C0EB-455B-A664-D19D3A8B1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2395E7-D3E5-4F94-9F1D-530F7CEF2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457454" cy="1600200"/>
          </a:xfrm>
        </p:spPr>
        <p:txBody>
          <a:bodyPr/>
          <a:lstStyle/>
          <a:p>
            <a:r>
              <a:rPr lang="cs-CZ" b="1" dirty="0" smtClean="0"/>
              <a:t>Řízení inovací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</a:p>
          <a:p>
            <a:endParaRPr lang="cs-CZ" dirty="0"/>
          </a:p>
          <a:p>
            <a:pPr marL="457200" lvl="1" indent="0" algn="ctr">
              <a:buNone/>
            </a:pPr>
            <a:r>
              <a:rPr lang="cs-CZ" sz="2400" dirty="0" smtClean="0"/>
              <a:t>Konzultační hodiny: B303</a:t>
            </a:r>
          </a:p>
          <a:p>
            <a:pPr marL="457200" lvl="1" indent="0" algn="ctr">
              <a:buNone/>
            </a:pPr>
            <a:r>
              <a:rPr lang="cs-CZ" sz="1800" dirty="0" smtClean="0"/>
              <a:t>Úterý: 10:00 – 11:00</a:t>
            </a:r>
          </a:p>
          <a:p>
            <a:pPr marL="914400" lvl="2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1577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přednášek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týden. Úvodní informace a struktura předmětu</a:t>
            </a:r>
          </a:p>
          <a:p>
            <a:r>
              <a:rPr lang="cs-CZ" dirty="0" smtClean="0"/>
              <a:t>2. týden. Úspěch podniku</a:t>
            </a:r>
          </a:p>
          <a:p>
            <a:r>
              <a:rPr lang="cs-CZ" dirty="0" smtClean="0"/>
              <a:t>3. týden. Top 10 témat inovací a podnikání</a:t>
            </a:r>
          </a:p>
          <a:p>
            <a:r>
              <a:rPr lang="cs-CZ" dirty="0" smtClean="0"/>
              <a:t>4. týden. Porozumění inovacím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přednášek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5. týden. Inovační strategie</a:t>
            </a:r>
          </a:p>
          <a:p>
            <a:r>
              <a:rPr lang="cs-CZ" dirty="0" smtClean="0"/>
              <a:t>6. týden. Determinanty organizační kreativity a inovací</a:t>
            </a:r>
          </a:p>
          <a:p>
            <a:r>
              <a:rPr lang="cs-CZ" dirty="0" smtClean="0"/>
              <a:t>7. týden. Velikonoce</a:t>
            </a:r>
          </a:p>
          <a:p>
            <a:r>
              <a:rPr lang="cs-CZ" dirty="0" smtClean="0"/>
              <a:t>8. týden. Management inovací</a:t>
            </a:r>
          </a:p>
          <a:p>
            <a:r>
              <a:rPr lang="cs-CZ" dirty="0" smtClean="0"/>
              <a:t>9. týden. Podpora inovací 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přednášek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10. týden. Infrastruktura a podpora inovací</a:t>
            </a:r>
          </a:p>
          <a:p>
            <a:r>
              <a:rPr lang="cs-CZ" dirty="0" smtClean="0"/>
              <a:t>11. týden. Nefinanční podpora a inovační podnikání</a:t>
            </a:r>
          </a:p>
          <a:p>
            <a:r>
              <a:rPr lang="cs-CZ" dirty="0" smtClean="0"/>
              <a:t>12. týden. Duševní majetek a jeho ochrana</a:t>
            </a:r>
          </a:p>
          <a:p>
            <a:r>
              <a:rPr lang="cs-CZ" dirty="0" smtClean="0"/>
              <a:t>13. týden.  Zkušební termín 17. 5. </a:t>
            </a:r>
            <a:r>
              <a:rPr lang="cs-CZ" smtClean="0"/>
              <a:t>2021 (přednáška </a:t>
            </a:r>
            <a:r>
              <a:rPr lang="cs-CZ" dirty="0" smtClean="0"/>
              <a:t>a semináře se nekonají)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b="1" dirty="0"/>
              <a:t>Další informace k výuce budou poskytovány průběžně v </a:t>
            </a:r>
            <a:r>
              <a:rPr lang="cs-CZ" b="1" dirty="0" err="1"/>
              <a:t>elearningu</a:t>
            </a:r>
            <a:r>
              <a:rPr lang="cs-CZ" b="1" dirty="0"/>
              <a:t> OPF.</a:t>
            </a:r>
          </a:p>
          <a:p>
            <a:r>
              <a:rPr lang="cs-CZ" b="1" dirty="0"/>
              <a:t>https://elearning.opf.slu.cz/</a:t>
            </a:r>
          </a:p>
        </p:txBody>
      </p:sp>
    </p:spTree>
    <p:extLst>
      <p:ext uri="{BB962C8B-B14F-4D97-AF65-F5344CB8AC3E}">
        <p14:creationId xmlns:p14="http://schemas.microsoft.com/office/powerpoint/2010/main" val="3662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Flexibilní, inovativní organizace mohou přežít ve světě, který se vyznačuje neustálými výzvami a změnami.</a:t>
            </a:r>
          </a:p>
          <a:p>
            <a:r>
              <a:rPr lang="cs-CZ" dirty="0" smtClean="0"/>
              <a:t>Inovace – duše podnikání</a:t>
            </a:r>
          </a:p>
          <a:p>
            <a:r>
              <a:rPr lang="cs-CZ" dirty="0" smtClean="0"/>
              <a:t>Základním cílem inovace je vytvářet hodnotu pro podnikání.</a:t>
            </a:r>
          </a:p>
          <a:p>
            <a:r>
              <a:rPr lang="cs-CZ" dirty="0" err="1" smtClean="0"/>
              <a:t>Schumpeter</a:t>
            </a:r>
            <a:r>
              <a:rPr lang="cs-CZ" dirty="0" smtClean="0"/>
              <a:t> (1883 – 1950) – průkopník teorie inovací.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03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err="1" smtClean="0"/>
              <a:t>Schumpeter</a:t>
            </a:r>
            <a:r>
              <a:rPr lang="cs-CZ" dirty="0" smtClean="0"/>
              <a:t> – inovace je vytváření nových kombinací, k inovaci může dojít ve fázi výroby, inovace neprobíhají pouze v laboratoři.</a:t>
            </a:r>
          </a:p>
          <a:p>
            <a:r>
              <a:rPr lang="cs-CZ" dirty="0" smtClean="0"/>
              <a:t>Inovace znamená proces uvedení jakékoli myšlenky řešení problému do praxe.</a:t>
            </a:r>
          </a:p>
        </p:txBody>
      </p:sp>
    </p:spTree>
    <p:extLst>
      <p:ext uri="{BB962C8B-B14F-4D97-AF65-F5344CB8AC3E}">
        <p14:creationId xmlns:p14="http://schemas.microsoft.com/office/powerpoint/2010/main" val="180559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Je nutná, protože nemůžeme očekávat, že nashromážděné schopnosti, dovednosti, znalosti, produkty, služby, struktura podniku současnosti budou i nadále vyhovující.</a:t>
            </a:r>
          </a:p>
          <a:p>
            <a:r>
              <a:rPr lang="cs-CZ" dirty="0" smtClean="0"/>
              <a:t>Znamená zdokonalení stávajících produktů, procesů, hledání nových způsobů, opuštění starých způsobů.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20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Činnosti a procesy vytváření a implementace nových znalostí za účelem výroby charakteristických produktů, služeb a procesů, které různými způsoby uspokojí potřeby a preference zákazníků, jakož i propracovanější procesy, struktury a technologie takovým způsobem, který může přinést prosperitu jednotlivci, skupinám a do celé společnosti.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179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88368"/>
          </a:xfrm>
        </p:spPr>
        <p:txBody>
          <a:bodyPr/>
          <a:lstStyle/>
          <a:p>
            <a:r>
              <a:rPr lang="cs-CZ" b="1" dirty="0" smtClean="0"/>
              <a:t>Inovace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r>
              <a:rPr lang="cs-CZ" dirty="0" smtClean="0"/>
              <a:t>Radikální nebo přírůstkové inovace</a:t>
            </a:r>
          </a:p>
          <a:p>
            <a:r>
              <a:rPr lang="cs-CZ" dirty="0" smtClean="0"/>
              <a:t>Radikální inovace vytvářejí překážky pro potenciální konkurenty.</a:t>
            </a:r>
          </a:p>
          <a:p>
            <a:r>
              <a:rPr lang="cs-CZ" dirty="0" smtClean="0"/>
              <a:t>Inkrementální inovace v zásadě modifikuje produkty, procesy.</a:t>
            </a:r>
          </a:p>
          <a:p>
            <a:r>
              <a:rPr lang="cs-CZ" dirty="0" smtClean="0"/>
              <a:t>Lidský kapitál je nejdůležitějším, nenapodobitelným zdrojem </a:t>
            </a:r>
            <a:r>
              <a:rPr lang="cs-CZ" smtClean="0"/>
              <a:t>konkurenční výhody.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05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6870700" cy="1600200"/>
          </a:xfrm>
        </p:spPr>
        <p:txBody>
          <a:bodyPr/>
          <a:lstStyle/>
          <a:p>
            <a:r>
              <a:rPr lang="cs-CZ" b="1" smtClean="0"/>
              <a:t>Podmínky pro absolvování předmětu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673820" y="2204864"/>
            <a:ext cx="7696200" cy="3657600"/>
          </a:xfrm>
        </p:spPr>
        <p:txBody>
          <a:bodyPr/>
          <a:lstStyle/>
          <a:p>
            <a:r>
              <a:rPr lang="cs-CZ" b="1" dirty="0" smtClean="0"/>
              <a:t>Seminární práce – odevzdaná do </a:t>
            </a:r>
            <a:r>
              <a:rPr lang="cs-CZ" b="1" dirty="0" err="1" smtClean="0"/>
              <a:t>Odevzdávárny</a:t>
            </a:r>
            <a:r>
              <a:rPr lang="cs-CZ" b="1" dirty="0" smtClean="0"/>
              <a:t> </a:t>
            </a:r>
            <a:r>
              <a:rPr lang="cs-CZ" dirty="0" smtClean="0"/>
              <a:t>(nejpozději týden před konáním zkouškového testu);</a:t>
            </a:r>
          </a:p>
          <a:p>
            <a:r>
              <a:rPr lang="cs-CZ" b="1" dirty="0" smtClean="0"/>
              <a:t>Zkouškový test </a:t>
            </a:r>
            <a:r>
              <a:rPr lang="cs-CZ" dirty="0" smtClean="0"/>
              <a:t>- v rámci posledního výukového týdne je možné absolvovat zkouškový test, přednáška a semináře již nebudou.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Zkouškový test: 30 bodů</a:t>
            </a:r>
          </a:p>
          <a:p>
            <a:r>
              <a:rPr lang="cs-CZ" dirty="0" smtClean="0"/>
              <a:t>Seminární práce: 20 bodů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01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50 – 47 bodů: A</a:t>
            </a:r>
          </a:p>
          <a:p>
            <a:r>
              <a:rPr lang="cs-CZ" dirty="0" smtClean="0"/>
              <a:t>46 – 42 bodů: B</a:t>
            </a:r>
          </a:p>
          <a:p>
            <a:r>
              <a:rPr lang="cs-CZ" dirty="0" smtClean="0"/>
              <a:t>41 – 37 bodů: C</a:t>
            </a:r>
          </a:p>
          <a:p>
            <a:r>
              <a:rPr lang="cs-CZ" dirty="0" smtClean="0"/>
              <a:t>36 – 33 bodů: D</a:t>
            </a:r>
          </a:p>
          <a:p>
            <a:r>
              <a:rPr lang="cs-CZ" dirty="0" smtClean="0"/>
              <a:t>32 – 29 bodů: E</a:t>
            </a:r>
          </a:p>
        </p:txBody>
      </p:sp>
    </p:spTree>
    <p:extLst>
      <p:ext uri="{BB962C8B-B14F-4D97-AF65-F5344CB8AC3E}">
        <p14:creationId xmlns:p14="http://schemas.microsoft.com/office/powerpoint/2010/main" val="29247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Zkouškový test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20888"/>
            <a:ext cx="8568952" cy="3065512"/>
          </a:xfrm>
        </p:spPr>
        <p:txBody>
          <a:bodyPr/>
          <a:lstStyle/>
          <a:p>
            <a:r>
              <a:rPr lang="cs-CZ" dirty="0" smtClean="0"/>
              <a:t>Zapletalová, Š., 2016., Management inovací (50 %)</a:t>
            </a:r>
          </a:p>
          <a:p>
            <a:r>
              <a:rPr lang="cs-CZ" dirty="0" smtClean="0"/>
              <a:t>Přednášky a informace ze seminářů (50 %)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sz="2800" dirty="0" smtClean="0"/>
          </a:p>
          <a:p>
            <a:r>
              <a:rPr lang="cs-CZ" sz="2800" dirty="0" smtClean="0"/>
              <a:t>Literatura dle </a:t>
            </a:r>
            <a:r>
              <a:rPr lang="cs-CZ" sz="2800" dirty="0"/>
              <a:t>akreditačního materiálu;</a:t>
            </a:r>
          </a:p>
          <a:p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Zkouškový test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323528" y="2420888"/>
            <a:ext cx="8568952" cy="3065512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spcBef>
                <a:spcPct val="30000"/>
              </a:spcBef>
              <a:spcAft>
                <a:spcPct val="30000"/>
              </a:spcAft>
              <a:buClr>
                <a:schemeClr val="bg1"/>
              </a:buClr>
              <a:buSzPct val="200000"/>
              <a:buNone/>
              <a:tabLst>
                <a:tab pos="358775" algn="l"/>
                <a:tab pos="3949700" algn="l"/>
              </a:tabLst>
            </a:pP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Zkouška bude konána online </a:t>
            </a:r>
            <a:r>
              <a:rPr lang="cs-CZ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testem v 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INFORMAČNÍM SYSTÉMU OPF.</a:t>
            </a:r>
          </a:p>
        </p:txBody>
      </p:sp>
    </p:spTree>
    <p:extLst>
      <p:ext uri="{BB962C8B-B14F-4D97-AF65-F5344CB8AC3E}">
        <p14:creationId xmlns:p14="http://schemas.microsoft.com/office/powerpoint/2010/main" val="141814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9163"/>
          </a:xfrm>
        </p:spPr>
        <p:txBody>
          <a:bodyPr/>
          <a:lstStyle/>
          <a:p>
            <a:r>
              <a:rPr lang="cs-CZ" b="1" dirty="0" smtClean="0"/>
              <a:t>Seminární práce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85800" y="1071563"/>
            <a:ext cx="7696200" cy="5214937"/>
          </a:xfrm>
        </p:spPr>
        <p:txBody>
          <a:bodyPr/>
          <a:lstStyle/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r>
              <a:rPr lang="cs-CZ" sz="2800" b="1" dirty="0" smtClean="0"/>
              <a:t>Zadaná témata seminárních prací budou k dispozici ve druhém výukovém týdnu v </a:t>
            </a:r>
            <a:r>
              <a:rPr lang="cs-CZ" sz="2800" b="1" dirty="0" err="1" smtClean="0"/>
              <a:t>elearningu</a:t>
            </a:r>
            <a:r>
              <a:rPr lang="cs-CZ" sz="2800" b="1" dirty="0" smtClean="0"/>
              <a:t>.</a:t>
            </a:r>
          </a:p>
          <a:p>
            <a:endParaRPr lang="cs-CZ" sz="2800" b="1" dirty="0"/>
          </a:p>
          <a:p>
            <a:endParaRPr lang="cs-CZ" sz="12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Podoba seminární práce: min. 10 max. 17 stran, řádkování 1, </a:t>
            </a:r>
            <a:r>
              <a:rPr lang="cs-CZ" dirty="0" err="1" smtClean="0"/>
              <a:t>Times</a:t>
            </a:r>
            <a:r>
              <a:rPr lang="cs-CZ" dirty="0" smtClean="0"/>
              <a:t> New Roman 12</a:t>
            </a:r>
          </a:p>
          <a:p>
            <a:pPr lvl="1"/>
            <a:r>
              <a:rPr lang="cs-CZ" dirty="0" smtClean="0"/>
              <a:t>1. strana: Úvodní strana (téma práce, název předmětu, jméno, osobní číslo)</a:t>
            </a:r>
          </a:p>
          <a:p>
            <a:pPr lvl="1"/>
            <a:r>
              <a:rPr lang="cs-CZ" dirty="0" smtClean="0"/>
              <a:t>Obsah seminární práce</a:t>
            </a:r>
          </a:p>
          <a:p>
            <a:pPr lvl="1"/>
            <a:r>
              <a:rPr lang="cs-CZ" dirty="0" smtClean="0"/>
              <a:t>Strukturování textu do kapitol</a:t>
            </a:r>
          </a:p>
          <a:p>
            <a:pPr lvl="1"/>
            <a:r>
              <a:rPr lang="cs-CZ" dirty="0" smtClean="0"/>
              <a:t>Text práce – použít </a:t>
            </a:r>
            <a:r>
              <a:rPr lang="cs-CZ" dirty="0"/>
              <a:t>c</a:t>
            </a:r>
            <a:r>
              <a:rPr lang="cs-CZ" dirty="0" smtClean="0"/>
              <a:t>itace autorů dle pokynu děkana </a:t>
            </a:r>
          </a:p>
          <a:p>
            <a:pPr lvl="1"/>
            <a:r>
              <a:rPr lang="cs-CZ" dirty="0" smtClean="0"/>
              <a:t>17. strana: Zdroje literatury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14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828800"/>
            <a:ext cx="9036496" cy="3657600"/>
          </a:xfrm>
        </p:spPr>
        <p:txBody>
          <a:bodyPr/>
          <a:lstStyle/>
          <a:p>
            <a:r>
              <a:rPr lang="cs-CZ" dirty="0" smtClean="0"/>
              <a:t>Hodnocení:</a:t>
            </a:r>
          </a:p>
          <a:p>
            <a:pPr lvl="1"/>
            <a:r>
              <a:rPr lang="cs-CZ" dirty="0" smtClean="0"/>
              <a:t>15 </a:t>
            </a:r>
            <a:r>
              <a:rPr lang="cs-CZ" dirty="0"/>
              <a:t>bodů za naplnění </a:t>
            </a:r>
            <a:r>
              <a:rPr lang="cs-CZ" dirty="0" smtClean="0"/>
              <a:t>tématu práce (obsah práce, formální úprava),</a:t>
            </a:r>
          </a:p>
          <a:p>
            <a:pPr lvl="1"/>
            <a:r>
              <a:rPr lang="cs-CZ" dirty="0" smtClean="0"/>
              <a:t>5 </a:t>
            </a:r>
            <a:r>
              <a:rPr lang="cs-CZ" dirty="0"/>
              <a:t>bodů za </a:t>
            </a:r>
            <a:r>
              <a:rPr lang="cs-CZ" dirty="0" smtClean="0"/>
              <a:t>zaslání seminární práce týden před konáním zkouškového testu.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62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1809</TotalTime>
  <Words>573</Words>
  <Application>Microsoft Office PowerPoint</Application>
  <PresentationFormat>Předvádění na obrazovce (4:3)</PresentationFormat>
  <Paragraphs>81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Comic Sans MS</vt:lpstr>
      <vt:lpstr>Times New Roman</vt:lpstr>
      <vt:lpstr>Pastelové tužky</vt:lpstr>
      <vt:lpstr>Řízení inovací</vt:lpstr>
      <vt:lpstr>Podmínky pro absolvování předmětu</vt:lpstr>
      <vt:lpstr>Hodnocení</vt:lpstr>
      <vt:lpstr>Hodnocení</vt:lpstr>
      <vt:lpstr>Zkouškový test</vt:lpstr>
      <vt:lpstr>Zkouškový test</vt:lpstr>
      <vt:lpstr>Seminární práce</vt:lpstr>
      <vt:lpstr>Seminární práce</vt:lpstr>
      <vt:lpstr>Seminární práce</vt:lpstr>
      <vt:lpstr>Struktura přednášek</vt:lpstr>
      <vt:lpstr>Struktura přednášek</vt:lpstr>
      <vt:lpstr>Struktura přednášek</vt:lpstr>
      <vt:lpstr>Prezentace aplikace PowerPoint</vt:lpstr>
      <vt:lpstr>Inovace</vt:lpstr>
      <vt:lpstr>Inovace</vt:lpstr>
      <vt:lpstr>Inovace</vt:lpstr>
      <vt:lpstr>Inovace</vt:lpstr>
      <vt:lpstr>Inovace</vt:lpstr>
    </vt:vector>
  </TitlesOfParts>
  <Company>OPS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ryl0001</cp:lastModifiedBy>
  <cp:revision>241</cp:revision>
  <cp:lastPrinted>2018-02-19T05:58:56Z</cp:lastPrinted>
  <dcterms:created xsi:type="dcterms:W3CDTF">2006-02-22T11:03:38Z</dcterms:created>
  <dcterms:modified xsi:type="dcterms:W3CDTF">2021-05-19T07:40:28Z</dcterms:modified>
</cp:coreProperties>
</file>