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7" r:id="rId3"/>
    <p:sldId id="284" r:id="rId4"/>
    <p:sldId id="285" r:id="rId5"/>
    <p:sldId id="286" r:id="rId6"/>
    <p:sldId id="292" r:id="rId7"/>
    <p:sldId id="287" r:id="rId8"/>
    <p:sldId id="288" r:id="rId9"/>
    <p:sldId id="289" r:id="rId10"/>
    <p:sldId id="290" r:id="rId11"/>
    <p:sldId id="283" r:id="rId12"/>
    <p:sldId id="291" r:id="rId13"/>
    <p:sldId id="308" r:id="rId14"/>
    <p:sldId id="318" r:id="rId15"/>
    <p:sldId id="309" r:id="rId16"/>
    <p:sldId id="312" r:id="rId17"/>
    <p:sldId id="313" r:id="rId18"/>
    <p:sldId id="314" r:id="rId19"/>
    <p:sldId id="316" r:id="rId20"/>
    <p:sldId id="319" r:id="rId21"/>
    <p:sldId id="315" r:id="rId22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BE080-5C80-4C0A-A404-EEF9B4E7FA87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3EB0F-52D2-411F-8898-C221283916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407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85F26-1AC9-4604-8072-9AFAC88CD7F9}" type="datetimeFigureOut">
              <a:rPr lang="cs-CZ" smtClean="0"/>
              <a:t>19.05.2021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15A7D-88BF-4AFE-BB06-B7DB9A1AEA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661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78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03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0001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167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13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69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82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6BBD-7576-4D4D-A0FE-F56235743D2E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20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39597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459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5202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463132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7732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50C24-57B0-4944-ABF5-F51CD836758E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881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5AB5E-CA95-428B-8922-E46D7E1A5708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60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998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00996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D885-AEB9-4E5E-9047-505DD365BD25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2127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F804-F72B-4D40-B029-1854BFBBB177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707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D0467-6082-4B00-BF76-BB8254B1A3FA}" type="datetime1">
              <a:rPr lang="cs-CZ" smtClean="0"/>
              <a:t>19.05.2021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32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9104-6B79-4402-B077-FB794F21E22A}" type="datetime1">
              <a:rPr lang="cs-CZ" smtClean="0"/>
              <a:t>19.05.2021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64033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3B0CF-DA31-4CBF-A707-88ABE1BC2DB9}" type="datetime1">
              <a:rPr lang="cs-CZ" smtClean="0"/>
              <a:t>19.05.2021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718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F7A5E-7772-49C4-B357-E8FFB3872B22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00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4496-88ED-489C-8B87-C947AD5C7E43}" type="datetime1">
              <a:rPr lang="cs-CZ" smtClean="0"/>
              <a:t>19.05.2021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83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9104-6B79-4402-B077-FB794F21E22A}" type="datetime1">
              <a:rPr lang="cs-CZ" smtClean="0"/>
              <a:t>19.05.2021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14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8312" y="476672"/>
            <a:ext cx="7812160" cy="2664296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Nefinanční podpora inovací</a:t>
            </a:r>
            <a:br>
              <a:rPr lang="cs-CZ" sz="4000" dirty="0"/>
            </a:br>
            <a:r>
              <a:rPr lang="cs-CZ" sz="4000" dirty="0"/>
              <a:t>a </a:t>
            </a:r>
            <a:r>
              <a:rPr lang="cs-CZ" sz="4000"/>
              <a:t>inovační podnikání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Řízení inovací</a:t>
            </a:r>
          </a:p>
          <a:p>
            <a:r>
              <a:rPr lang="cs-CZ" dirty="0"/>
              <a:t>Ing. Žaneta </a:t>
            </a:r>
            <a:r>
              <a:rPr lang="cs-CZ" dirty="0" err="1"/>
              <a:t>Rylková</a:t>
            </a:r>
            <a:r>
              <a:rPr lang="cs-CZ" dirty="0"/>
              <a:t>, Ph.D.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2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Businessinfo.cz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Portál provozován MPO ČR</a:t>
            </a:r>
          </a:p>
          <a:p>
            <a:r>
              <a:rPr lang="cs-CZ" dirty="0"/>
              <a:t>Informace pro podnikatele, začínající podnikatele, inovační podnikatele, MSP</a:t>
            </a:r>
          </a:p>
          <a:p>
            <a:r>
              <a:rPr lang="cs-CZ" dirty="0"/>
              <a:t>Informace z oblasti legislativy, účetnictví, daní, podpor financování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35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Další služby a informační zdroje pro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Asociace malých a středních podniků a živnostníků ČR</a:t>
            </a:r>
          </a:p>
          <a:p>
            <a:r>
              <a:rPr lang="cs-CZ" dirty="0"/>
              <a:t>Hospodářská komora ČR</a:t>
            </a:r>
          </a:p>
          <a:p>
            <a:r>
              <a:rPr lang="cs-CZ" dirty="0"/>
              <a:t>Svaz průmyslu a dopravy ČR</a:t>
            </a:r>
          </a:p>
          <a:p>
            <a:r>
              <a:rPr lang="cs-CZ" dirty="0"/>
              <a:t>CEBRE – Česká podnikatelská reprezentace při EU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816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Další služby a informační zdroje pro podnikatele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TRENDCHART </a:t>
            </a:r>
          </a:p>
          <a:p>
            <a:pPr lvl="1"/>
            <a:r>
              <a:rPr lang="cs-CZ" dirty="0"/>
              <a:t>podpora inovačního podnikání</a:t>
            </a:r>
          </a:p>
          <a:p>
            <a:pPr lvl="0"/>
            <a:r>
              <a:rPr lang="cs-CZ" dirty="0"/>
              <a:t>INNOBAROMETER</a:t>
            </a:r>
          </a:p>
          <a:p>
            <a:pPr lvl="1"/>
            <a:r>
              <a:rPr lang="cs-CZ" dirty="0"/>
              <a:t>databáze výsledků průzkumu zkušeností a priorit evropských manažerů v oblastí inovací. </a:t>
            </a:r>
          </a:p>
          <a:p>
            <a:pPr lvl="0"/>
            <a:r>
              <a:rPr lang="cs-CZ" dirty="0"/>
              <a:t>CORDIS </a:t>
            </a:r>
          </a:p>
          <a:p>
            <a:pPr lvl="1"/>
            <a:r>
              <a:rPr lang="cs-CZ" dirty="0"/>
              <a:t>týká se evropského výzkumu a vývoje a inovací.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38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6984776" cy="507703"/>
          </a:xfrm>
        </p:spPr>
        <p:txBody>
          <a:bodyPr/>
          <a:lstStyle/>
          <a:p>
            <a:r>
              <a:rPr lang="cs-CZ" dirty="0"/>
              <a:t>Inovativní podnik v systému inovací státu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99592" y="1916113"/>
            <a:ext cx="7380808" cy="302577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307871"/>
                </a:solidFill>
              </a:rPr>
              <a:t>systém inovací státu tvoří čtyři základní složky:</a:t>
            </a:r>
          </a:p>
          <a:p>
            <a:endParaRPr lang="cs-CZ" sz="2000" dirty="0">
              <a:solidFill>
                <a:srgbClr val="30787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307871"/>
                </a:solidFill>
              </a:rPr>
              <a:t>řídící,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307871"/>
                </a:solidFill>
              </a:rPr>
              <a:t>vzdělávací,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307871"/>
                </a:solidFill>
              </a:rPr>
              <a:t>finanční,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307871"/>
                </a:solidFill>
              </a:rPr>
              <a:t>inovační podnikání.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2000" dirty="0">
              <a:solidFill>
                <a:srgbClr val="307871"/>
              </a:solidFill>
            </a:endParaRPr>
          </a:p>
          <a:p>
            <a:pPr lvl="0"/>
            <a:r>
              <a:rPr lang="cs-CZ" sz="2000" dirty="0">
                <a:solidFill>
                  <a:srgbClr val="307871"/>
                </a:solidFill>
              </a:rPr>
              <a:t>subjekty inovačního podnikání v ČR :</a:t>
            </a:r>
          </a:p>
          <a:p>
            <a:pPr marL="457200" lvl="1" indent="0">
              <a:buNone/>
            </a:pPr>
            <a:endParaRPr lang="cs-CZ" sz="2000" dirty="0">
              <a:solidFill>
                <a:srgbClr val="30787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307871"/>
                </a:solidFill>
              </a:rPr>
              <a:t>http://</a:t>
            </a:r>
            <a:r>
              <a:rPr lang="cs-CZ" sz="2000" dirty="0" err="1">
                <a:solidFill>
                  <a:srgbClr val="307871"/>
                </a:solidFill>
              </a:rPr>
              <a:t>www.aipcr.cz</a:t>
            </a:r>
            <a:r>
              <a:rPr lang="cs-CZ" sz="2000" dirty="0">
                <a:solidFill>
                  <a:srgbClr val="307871"/>
                </a:solidFill>
              </a:rPr>
              <a:t>/</a:t>
            </a:r>
            <a:r>
              <a:rPr lang="cs-CZ" sz="2000" dirty="0" err="1">
                <a:solidFill>
                  <a:srgbClr val="307871"/>
                </a:solidFill>
              </a:rPr>
              <a:t>systempodnik.asp</a:t>
            </a:r>
            <a:endParaRPr lang="cs-CZ" sz="2000" dirty="0">
              <a:solidFill>
                <a:srgbClr val="30787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2000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95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62573" y="1628800"/>
            <a:ext cx="8784976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r>
              <a:rPr lang="cs-CZ" altLang="cs-CZ" sz="1400" dirty="0"/>
              <a:t>Struktura a prvky Národního inovační systému :</a:t>
            </a:r>
          </a:p>
          <a:p>
            <a:pPr algn="just">
              <a:lnSpc>
                <a:spcPct val="90000"/>
              </a:lnSpc>
              <a:spcAft>
                <a:spcPts val="1200"/>
              </a:spcAft>
            </a:pPr>
            <a:endParaRPr lang="cs-CZ" alt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7488832" cy="507703"/>
          </a:xfrm>
        </p:spPr>
        <p:txBody>
          <a:bodyPr/>
          <a:lstStyle/>
          <a:p>
            <a:r>
              <a:rPr lang="cs-CZ" sz="1800" dirty="0">
                <a:solidFill>
                  <a:srgbClr val="307871"/>
                </a:solidFill>
              </a:rPr>
              <a:t>Význam inovací v rozvoji regionů, státu, spolupráce zainteresovaných stran </a:t>
            </a:r>
            <a:endParaRPr lang="cs-CZ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558924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07" y="2017358"/>
            <a:ext cx="8761442" cy="39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25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5"/>
          <p:cNvSpPr>
            <a:spLocks noGrp="1"/>
          </p:cNvSpPr>
          <p:nvPr>
            <p:ph type="title"/>
          </p:nvPr>
        </p:nvSpPr>
        <p:spPr>
          <a:xfrm>
            <a:off x="251520" y="476673"/>
            <a:ext cx="5544616" cy="1083768"/>
          </a:xfrm>
        </p:spPr>
        <p:txBody>
          <a:bodyPr/>
          <a:lstStyle/>
          <a:p>
            <a:r>
              <a:rPr lang="cs-CZ" dirty="0"/>
              <a:t>Inovační podnikání v České republice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99592" y="1412776"/>
            <a:ext cx="7382396" cy="34560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dirty="0">
                <a:solidFill>
                  <a:srgbClr val="307871"/>
                </a:solidFill>
              </a:rPr>
              <a:t>Silné stránky inovačního podnikání v ČR: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tradici průmyslové výroby i tradiční inovační potenciál jejích pracovníků,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zvyšující se počet malých a středních podniků, majících zájem o inovační procesy, 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využití progresivních technologií,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zavádění inovovaných výrobků do výrobního sortimentu, 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významným faktorem je rozvoj fungující sítě vědeckotechnických parků.</a:t>
            </a:r>
          </a:p>
          <a:p>
            <a:endParaRPr lang="cs-CZ" sz="1400" dirty="0">
              <a:solidFill>
                <a:srgbClr val="307871"/>
              </a:solidFill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Slabé stránky inovačního podnikání v ČR: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nedostatek finančních zdrojů 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nízká úroveň inovační kultury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malý počet inovovaných tuzemských výrobků uváděných na trh.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nedostatečná podpora realizace nápadů, výchovy k podnikavosti. nízký počet patentových přihlášek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velmi nízký počet inovačních firem, 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malý objem předstartovního, zárodečného financování</a:t>
            </a:r>
          </a:p>
          <a:p>
            <a:endParaRPr lang="cs-CZ" sz="14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785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Inovační podnikání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259632" y="1340769"/>
            <a:ext cx="7020768" cy="374558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600" dirty="0">
                <a:solidFill>
                  <a:srgbClr val="307871"/>
                </a:solidFill>
              </a:rPr>
              <a:t>Evropská Komise doporučuje: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spolupráci vysokých škol a výzkumných ústavů s průmyslem,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zakládání nových technologicky orientovaných podniků,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zakládání vývojových (spin-</a:t>
            </a:r>
            <a:r>
              <a:rPr lang="cs-CZ" dirty="0" err="1">
                <a:solidFill>
                  <a:srgbClr val="307871"/>
                </a:solidFill>
              </a:rPr>
              <a:t>off</a:t>
            </a:r>
            <a:r>
              <a:rPr lang="cs-CZ" dirty="0">
                <a:solidFill>
                  <a:srgbClr val="307871"/>
                </a:solidFill>
              </a:rPr>
              <a:t>) společností,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podporu regionálních sítí pro podporu spin-</a:t>
            </a:r>
            <a:r>
              <a:rPr lang="cs-CZ" dirty="0" err="1">
                <a:solidFill>
                  <a:srgbClr val="307871"/>
                </a:solidFill>
              </a:rPr>
              <a:t>off</a:t>
            </a:r>
            <a:r>
              <a:rPr lang="cs-CZ" dirty="0">
                <a:solidFill>
                  <a:srgbClr val="307871"/>
                </a:solidFill>
              </a:rPr>
              <a:t> aktivit akademických pracovišť,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financování inovací - investování tzv. Business </a:t>
            </a:r>
            <a:r>
              <a:rPr lang="cs-CZ" dirty="0" err="1">
                <a:solidFill>
                  <a:srgbClr val="307871"/>
                </a:solidFill>
              </a:rPr>
              <a:t>angels</a:t>
            </a:r>
            <a:r>
              <a:rPr lang="cs-CZ" dirty="0">
                <a:solidFill>
                  <a:srgbClr val="307871"/>
                </a:solidFill>
              </a:rPr>
              <a:t> a výcvik investičních analytiků inovačně přátelskou průmyslovou politiku,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rozvoj všech přímých i nepřímých forem konzultací se zaměstnanci,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solidFill>
                  <a:srgbClr val="307871"/>
                </a:solidFill>
              </a:rPr>
              <a:t>vytváření daňových pobídek, které podpoří dodatečné podnikové investice do inovací.</a:t>
            </a:r>
          </a:p>
          <a:p>
            <a:pPr>
              <a:spcAft>
                <a:spcPts val="600"/>
              </a:spcAft>
            </a:pPr>
            <a:endParaRPr lang="cs-CZ" sz="1400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5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5"/>
          <p:cNvSpPr>
            <a:spLocks noGrp="1"/>
          </p:cNvSpPr>
          <p:nvPr>
            <p:ph type="title"/>
          </p:nvPr>
        </p:nvSpPr>
        <p:spPr>
          <a:xfrm>
            <a:off x="251520" y="1052737"/>
            <a:ext cx="7632848" cy="507703"/>
          </a:xfrm>
        </p:spPr>
        <p:txBody>
          <a:bodyPr/>
          <a:lstStyle/>
          <a:p>
            <a:r>
              <a:rPr lang="cs-CZ" dirty="0"/>
              <a:t>Inovační podniky příklady z praxe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27584" y="1700213"/>
            <a:ext cx="7454404" cy="3024187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307871"/>
                </a:solidFill>
              </a:rPr>
              <a:t>Příklady dobré praxe inovačních podniků:</a:t>
            </a:r>
          </a:p>
          <a:p>
            <a:endParaRPr lang="cs-CZ" altLang="cs-CZ" sz="1400" dirty="0">
              <a:solidFill>
                <a:srgbClr val="307871"/>
              </a:solidFill>
            </a:endParaRPr>
          </a:p>
          <a:p>
            <a:pPr lvl="1"/>
            <a:r>
              <a:rPr lang="cs-CZ" altLang="cs-CZ" sz="2000" dirty="0" err="1">
                <a:solidFill>
                  <a:srgbClr val="307871"/>
                </a:solidFill>
              </a:rPr>
              <a:t>Nanopharma</a:t>
            </a:r>
            <a:r>
              <a:rPr lang="cs-CZ" altLang="cs-CZ" sz="2000" dirty="0">
                <a:solidFill>
                  <a:srgbClr val="307871"/>
                </a:solidFill>
              </a:rPr>
              <a:t> – </a:t>
            </a:r>
            <a:r>
              <a:rPr lang="cs-CZ" altLang="cs-CZ" sz="2000" dirty="0" err="1">
                <a:solidFill>
                  <a:srgbClr val="307871"/>
                </a:solidFill>
              </a:rPr>
              <a:t>nanovláknové</a:t>
            </a:r>
            <a:r>
              <a:rPr lang="cs-CZ" altLang="cs-CZ" sz="2000" dirty="0">
                <a:solidFill>
                  <a:srgbClr val="307871"/>
                </a:solidFill>
              </a:rPr>
              <a:t> struktury</a:t>
            </a:r>
          </a:p>
          <a:p>
            <a:pPr lvl="1"/>
            <a:r>
              <a:rPr lang="cs-CZ" altLang="cs-CZ" sz="2000" dirty="0">
                <a:solidFill>
                  <a:srgbClr val="307871"/>
                </a:solidFill>
              </a:rPr>
              <a:t>SINDAT – investiční skupina</a:t>
            </a:r>
          </a:p>
          <a:p>
            <a:pPr lvl="1"/>
            <a:r>
              <a:rPr lang="cs-CZ" altLang="cs-CZ" sz="2000" dirty="0">
                <a:solidFill>
                  <a:srgbClr val="307871"/>
                </a:solidFill>
              </a:rPr>
              <a:t>Zentiva</a:t>
            </a:r>
          </a:p>
          <a:p>
            <a:pPr lvl="1"/>
            <a:r>
              <a:rPr lang="cs-CZ" altLang="cs-CZ" sz="2000" dirty="0">
                <a:solidFill>
                  <a:srgbClr val="307871"/>
                </a:solidFill>
              </a:rPr>
              <a:t>Baťa</a:t>
            </a:r>
          </a:p>
          <a:p>
            <a:pPr lvl="1"/>
            <a:r>
              <a:rPr lang="cs-CZ" altLang="cs-CZ" sz="2000" dirty="0">
                <a:solidFill>
                  <a:srgbClr val="307871"/>
                </a:solidFill>
              </a:rPr>
              <a:t>Toyota</a:t>
            </a:r>
          </a:p>
        </p:txBody>
      </p:sp>
    </p:spTree>
    <p:extLst>
      <p:ext uri="{BB962C8B-B14F-4D97-AF65-F5344CB8AC3E}">
        <p14:creationId xmlns:p14="http://schemas.microsoft.com/office/powerpoint/2010/main" val="2315967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5" y="624110"/>
            <a:ext cx="7344816" cy="1280890"/>
          </a:xfrm>
        </p:spPr>
        <p:txBody>
          <a:bodyPr>
            <a:normAutofit/>
          </a:bodyPr>
          <a:lstStyle/>
          <a:p>
            <a:r>
              <a:rPr lang="cs-CZ" sz="3200" dirty="0"/>
              <a:t>Model inovačního managementu</a:t>
            </a:r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 rotWithShape="1">
          <a:blip r:embed="rId2"/>
          <a:srcRect l="29101" t="28219" r="30291" b="22164"/>
          <a:stretch/>
        </p:blipFill>
        <p:spPr bwMode="auto">
          <a:xfrm>
            <a:off x="1331640" y="1628800"/>
            <a:ext cx="7344816" cy="49580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380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5" y="624110"/>
            <a:ext cx="7344816" cy="1280890"/>
          </a:xfrm>
        </p:spPr>
        <p:txBody>
          <a:bodyPr>
            <a:normAutofit/>
          </a:bodyPr>
          <a:lstStyle/>
          <a:p>
            <a:r>
              <a:rPr lang="cs-CZ" sz="3200" dirty="0"/>
              <a:t>Schéma postupu při rozhodování o inovaci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19</a:t>
            </a:fld>
            <a:endParaRPr lang="cs-CZ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28439" t="43211" r="29101" b="43754"/>
          <a:stretch/>
        </p:blipFill>
        <p:spPr bwMode="auto">
          <a:xfrm>
            <a:off x="683569" y="2564905"/>
            <a:ext cx="8208912" cy="2026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0316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52684" y="1988840"/>
            <a:ext cx="8280920" cy="331236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  <a:buNone/>
            </a:pPr>
            <a:r>
              <a:rPr lang="cs-CZ" altLang="cs-CZ" sz="1400" dirty="0"/>
              <a:t>             </a:t>
            </a:r>
            <a:r>
              <a:rPr lang="cs-CZ" altLang="cs-CZ" sz="1400" b="1" dirty="0"/>
              <a:t>Financování inovací v České republice</a:t>
            </a:r>
          </a:p>
          <a:p>
            <a:pPr>
              <a:lnSpc>
                <a:spcPct val="90000"/>
              </a:lnSpc>
              <a:spcAft>
                <a:spcPts val="1200"/>
              </a:spcAft>
              <a:buNone/>
            </a:pPr>
            <a:endParaRPr lang="cs-CZ" altLang="cs-CZ" sz="1400" dirty="0"/>
          </a:p>
          <a:p>
            <a:pPr algn="just">
              <a:lnSpc>
                <a:spcPct val="90000"/>
              </a:lnSpc>
              <a:spcAft>
                <a:spcPts val="600"/>
              </a:spcAft>
              <a:buNone/>
            </a:pPr>
            <a:r>
              <a:rPr lang="cs-CZ" altLang="cs-CZ" sz="1400" b="1" dirty="0"/>
              <a:t>Soukromé zdroje		Veřejné zdroje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cs-CZ" altLang="cs-CZ" sz="1400" dirty="0"/>
              <a:t>- Podniky			 </a:t>
            </a:r>
            <a:r>
              <a:rPr lang="cs-CZ" altLang="cs-CZ" sz="1400" b="1" dirty="0"/>
              <a:t>státní	 regionální	         EU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cs-CZ" altLang="cs-CZ" sz="1400" dirty="0"/>
              <a:t>- Banky			- přímé 	- přímé	         - rámcové programy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cs-CZ" altLang="cs-CZ" sz="1400" dirty="0"/>
              <a:t>- Joint </a:t>
            </a:r>
            <a:r>
              <a:rPr lang="cs-CZ" altLang="cs-CZ" sz="1400" dirty="0" err="1"/>
              <a:t>Ventures</a:t>
            </a:r>
            <a:r>
              <a:rPr lang="cs-CZ" altLang="cs-CZ" sz="1400" dirty="0"/>
              <a:t>		- nepřímé	- nepřímé	         - strukturální fondy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cs-CZ" altLang="cs-CZ" sz="1400" dirty="0"/>
              <a:t>- Jednotlivci					         - další</a:t>
            </a:r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  <a:p>
            <a:pPr algn="just">
              <a:lnSpc>
                <a:spcPct val="130000"/>
              </a:lnSpc>
            </a:pPr>
            <a:endParaRPr lang="cs-CZ" altLang="cs-CZ" sz="14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052737"/>
            <a:ext cx="7488832" cy="507703"/>
          </a:xfrm>
        </p:spPr>
        <p:txBody>
          <a:bodyPr/>
          <a:lstStyle/>
          <a:p>
            <a:r>
              <a:rPr lang="cs-CZ" dirty="0"/>
              <a:t>Financování inovací, výzkum a vývoj, transfer technologií</a:t>
            </a:r>
            <a:br>
              <a:rPr lang="cs-CZ" dirty="0"/>
            </a:br>
            <a:endParaRPr lang="cs-CZ" dirty="0"/>
          </a:p>
        </p:txBody>
      </p:sp>
      <p:sp>
        <p:nvSpPr>
          <p:cNvPr id="2" name="Zahnutá šipka doprava 1"/>
          <p:cNvSpPr/>
          <p:nvPr/>
        </p:nvSpPr>
        <p:spPr>
          <a:xfrm>
            <a:off x="1259632" y="2420888"/>
            <a:ext cx="576064" cy="2880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Zahnutá šipka doleva 3"/>
          <p:cNvSpPr/>
          <p:nvPr/>
        </p:nvSpPr>
        <p:spPr>
          <a:xfrm>
            <a:off x="3923117" y="2420888"/>
            <a:ext cx="576064" cy="2880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130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212609" y="2062671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1400" dirty="0">
                <a:solidFill>
                  <a:srgbClr val="307871"/>
                </a:solidFill>
              </a:rPr>
              <a:t>Inovační podnikání je souborem podnikatelských aktivit specializujících se na soustavnou realizaci inovací</a:t>
            </a:r>
          </a:p>
          <a:p>
            <a:endParaRPr lang="cs-CZ" sz="1400" dirty="0">
              <a:solidFill>
                <a:srgbClr val="307871"/>
              </a:solidFill>
            </a:endParaRPr>
          </a:p>
          <a:p>
            <a:r>
              <a:rPr lang="cs-CZ" sz="1400" dirty="0">
                <a:solidFill>
                  <a:srgbClr val="307871"/>
                </a:solidFill>
              </a:rPr>
              <a:t>Inovační podnikání může být realizováno: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v rámci stávajícího podniku působícího v tržním prostředí (start-up)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jako nový podnik působící v tržním prostředí (start-up)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v rámci stávajícího podniku nebo organizace působící v neziskové sféře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v rámci činnosti univerzit a výzkumných pracovišť (např. zakládání spin-</a:t>
            </a:r>
            <a:r>
              <a:rPr lang="cs-CZ" sz="1400" dirty="0" err="1">
                <a:solidFill>
                  <a:srgbClr val="307871"/>
                </a:solidFill>
              </a:rPr>
              <a:t>off</a:t>
            </a:r>
            <a:r>
              <a:rPr lang="cs-CZ" sz="1400" dirty="0">
                <a:solidFill>
                  <a:srgbClr val="307871"/>
                </a:solidFill>
              </a:rPr>
              <a:t> firem, start-up firem)</a:t>
            </a:r>
          </a:p>
          <a:p>
            <a:pPr lvl="1"/>
            <a:r>
              <a:rPr lang="cs-CZ" sz="1400" dirty="0">
                <a:solidFill>
                  <a:srgbClr val="307871"/>
                </a:solidFill>
              </a:rPr>
              <a:t>jako nový podnik (nebo pobočka) založený zahraničním subjektem</a:t>
            </a:r>
          </a:p>
          <a:p>
            <a:endParaRPr lang="cs-CZ" sz="1400" dirty="0">
              <a:solidFill>
                <a:srgbClr val="307871"/>
              </a:solidFill>
            </a:endParaRPr>
          </a:p>
        </p:txBody>
      </p:sp>
      <p:sp>
        <p:nvSpPr>
          <p:cNvPr id="10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Inovační podnikání</a:t>
            </a:r>
          </a:p>
        </p:txBody>
      </p:sp>
    </p:spTree>
    <p:extLst>
      <p:ext uri="{BB962C8B-B14F-4D97-AF65-F5344CB8AC3E}">
        <p14:creationId xmlns:p14="http://schemas.microsoft.com/office/powerpoint/2010/main" val="1349798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624110"/>
            <a:ext cx="7488833" cy="1220714"/>
          </a:xfrm>
        </p:spPr>
        <p:txBody>
          <a:bodyPr>
            <a:normAutofit/>
          </a:bodyPr>
          <a:lstStyle/>
          <a:p>
            <a:r>
              <a:rPr lang="cs-CZ" sz="3200" dirty="0"/>
              <a:t>Fáze vývoje vysoce inovativních firem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CFE8B-788C-4B5E-AE84-536A103F3F54}" type="slidenum">
              <a:rPr lang="cs-CZ" smtClean="0"/>
              <a:t>21</a:t>
            </a:fld>
            <a:endParaRPr lang="cs-CZ"/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 rotWithShape="1">
          <a:blip r:embed="rId2"/>
          <a:srcRect l="28174" t="11287" r="31349" b="19577"/>
          <a:stretch/>
        </p:blipFill>
        <p:spPr bwMode="auto">
          <a:xfrm>
            <a:off x="2195736" y="1628800"/>
            <a:ext cx="5544616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7019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CzechTrade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Agentura zřízená MPO ČR</a:t>
            </a:r>
          </a:p>
          <a:p>
            <a:r>
              <a:rPr lang="cs-CZ" dirty="0"/>
              <a:t>Podporuje export českých podnikatelů</a:t>
            </a:r>
          </a:p>
          <a:p>
            <a:r>
              <a:rPr lang="cs-CZ" dirty="0"/>
              <a:t>Úkolem zvyšovat konkurenceschopnost českých podnikatelů v zahraničí, pomoc proniknout na zahraniční trhy</a:t>
            </a:r>
          </a:p>
          <a:p>
            <a:r>
              <a:rPr lang="cs-CZ" dirty="0"/>
              <a:t>Poskytuje exportní informace (o exportních příležitostech, poradenství, zahraniční výstavy a veletrhy)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530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CzechInvest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Agentura pro podporu podnikání a investic (CI)</a:t>
            </a:r>
          </a:p>
          <a:p>
            <a:r>
              <a:rPr lang="cs-CZ" dirty="0"/>
              <a:t>Státní příspěvková organizace podřízená MPO ČR</a:t>
            </a:r>
          </a:p>
          <a:p>
            <a:r>
              <a:rPr lang="cs-CZ" dirty="0"/>
              <a:t>Posiluje konkurenceschopnost české ekonomiky prostřednictvím podpory MSP, podnikatelské infrastruktury, inovací, technologických center</a:t>
            </a:r>
          </a:p>
          <a:p>
            <a:r>
              <a:rPr lang="cs-CZ" dirty="0"/>
              <a:t>Poskytuje informace o možnostech podpory, zprostředkovává státní investiční podpory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83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Česká centra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Příspěvková organizace Ministerstva zahraničních věcí</a:t>
            </a:r>
          </a:p>
          <a:p>
            <a:r>
              <a:rPr lang="cs-CZ" dirty="0"/>
              <a:t>24 poboček </a:t>
            </a:r>
            <a:r>
              <a:rPr lang="cs-CZ"/>
              <a:t>ve různých </a:t>
            </a:r>
            <a:r>
              <a:rPr lang="cs-CZ" dirty="0"/>
              <a:t>zemích</a:t>
            </a:r>
          </a:p>
          <a:p>
            <a:r>
              <a:rPr lang="cs-CZ" dirty="0"/>
              <a:t>Poskytuje celkovou péči o české podnikatele, vyhledává potenciální obchodní partnery, informace o výstavách, krátkodobě pronajímá kanceláře, poskytuje překladatelské služby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47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Agentura pro podnikání a inovace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Tato státní příspěvková organizace podřízená MPO má na starosti implementaci podpory podnikání a inovací ze strukturálních fondů EU.</a:t>
            </a:r>
          </a:p>
          <a:p>
            <a:r>
              <a:rPr lang="cs-CZ"/>
              <a:t>Inovační vouchery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45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Podnikatelské inkubátory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Podpora rozjezdu začínajících podnikatelů, resp. inovačních firem</a:t>
            </a:r>
          </a:p>
          <a:p>
            <a:r>
              <a:rPr lang="cs-CZ" dirty="0"/>
              <a:t>Nabízí výhodnější podmínky za pronájem výrobních, laboratorních, kancelářských prostor, nabízí zabezpečení nezbytných administrativních a účetních činností</a:t>
            </a:r>
          </a:p>
          <a:p>
            <a:r>
              <a:rPr lang="cs-CZ" dirty="0"/>
              <a:t>Zvýhodněné podmínky poskytovány po dobu cca 3 let, které jsou pro začínající podnikatele nejnáročnější.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7033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Vědeckotechnické parky (VTP)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Obvykle infrastruktura, která zajišťuje partnerství nebo zprostředkovává kontakty mezi výzkumnými institucemi a VŠ a podnikatelským sektorem</a:t>
            </a:r>
          </a:p>
          <a:p>
            <a:r>
              <a:rPr lang="cs-CZ" dirty="0"/>
              <a:t>S cílem napomáhat vzniku a rozvoji inovačně zaměřených podniků</a:t>
            </a:r>
          </a:p>
          <a:p>
            <a:r>
              <a:rPr lang="cs-CZ" dirty="0"/>
              <a:t>Subjekt, který poskytuje prostory pro komerčně orientovaný výzkum, průmyslové osvojování výsledků výzkumu, inovace výrobků, rozvoj podnikání.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407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Asociace inovačního podnikání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Zájmové sdružení, podporuje inovační podnikání</a:t>
            </a:r>
          </a:p>
          <a:p>
            <a:r>
              <a:rPr lang="cs-CZ" dirty="0"/>
              <a:t>Propaguje aktuální myšlenky inovačního podnikání ve vlastním časopise</a:t>
            </a:r>
          </a:p>
          <a:p>
            <a:r>
              <a:rPr lang="cs-CZ" dirty="0"/>
              <a:t>Orientuje se na inovační firmy, transferová pracoviště, VTP, pracoviště výzkumu a vývoje.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26074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875</TotalTime>
  <Words>829</Words>
  <Application>Microsoft Office PowerPoint</Application>
  <PresentationFormat>Předvádění na obrazovce (4:3)</PresentationFormat>
  <Paragraphs>143</Paragraphs>
  <Slides>21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Arial</vt:lpstr>
      <vt:lpstr>Calibri</vt:lpstr>
      <vt:lpstr>Century Gothic</vt:lpstr>
      <vt:lpstr>Courier New</vt:lpstr>
      <vt:lpstr>Enriqueta</vt:lpstr>
      <vt:lpstr>Times New Roman</vt:lpstr>
      <vt:lpstr>Wingdings 3</vt:lpstr>
      <vt:lpstr>Stébla</vt:lpstr>
      <vt:lpstr>Nefinanční podpora inovací a inovační podnikání</vt:lpstr>
      <vt:lpstr>Financování inovací, výzkum a vývoj, transfer technologií </vt:lpstr>
      <vt:lpstr>CzechTrade</vt:lpstr>
      <vt:lpstr>CzechInvest</vt:lpstr>
      <vt:lpstr>Česká centra</vt:lpstr>
      <vt:lpstr>Agentura pro podnikání a inovace</vt:lpstr>
      <vt:lpstr>Podnikatelské inkubátory</vt:lpstr>
      <vt:lpstr>Vědeckotechnické parky (VTP)</vt:lpstr>
      <vt:lpstr>Asociace inovačního podnikání</vt:lpstr>
      <vt:lpstr>Businessinfo.cz</vt:lpstr>
      <vt:lpstr>Další služby a informační zdroje pro podnikatele</vt:lpstr>
      <vt:lpstr>Další služby a informační zdroje pro podnikatele</vt:lpstr>
      <vt:lpstr>Inovativní podnik v systému inovací státu</vt:lpstr>
      <vt:lpstr>Význam inovací v rozvoji regionů, státu, spolupráce zainteresovaných stran </vt:lpstr>
      <vt:lpstr>Inovační podnikání v České republice</vt:lpstr>
      <vt:lpstr>Inovační podnikání</vt:lpstr>
      <vt:lpstr>Inovační podniky příklady z praxe</vt:lpstr>
      <vt:lpstr>Model inovačního managementu</vt:lpstr>
      <vt:lpstr>Schéma postupu při rozhodování o inovaci</vt:lpstr>
      <vt:lpstr>Inovační podnikání</vt:lpstr>
      <vt:lpstr>Fáze vývoje vysoce inovativních firem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inovačních aktivit</dc:title>
  <dc:creator>rylkova</dc:creator>
  <cp:lastModifiedBy>ryl0001</cp:lastModifiedBy>
  <cp:revision>98</cp:revision>
  <cp:lastPrinted>2020-01-29T10:35:24Z</cp:lastPrinted>
  <dcterms:created xsi:type="dcterms:W3CDTF">2017-12-20T14:08:02Z</dcterms:created>
  <dcterms:modified xsi:type="dcterms:W3CDTF">2021-05-19T07:38:53Z</dcterms:modified>
</cp:coreProperties>
</file>