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92" r:id="rId7"/>
    <p:sldId id="262" r:id="rId8"/>
    <p:sldId id="261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469DF-9714-4013-ADA1-3B70DBE5354E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5D610-080E-41F2-9002-6BE53BD21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79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C640-FE92-48FC-AF7A-2FCEAA58598C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9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C4C6-27C2-4853-904C-934252F66986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06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5168-E37F-4FDF-A928-F0278A0DC453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0303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6C23-EE07-4B63-A7D4-757BC70FFEFC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589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E0F2-D2DB-4BFF-AC90-A70BF0AB460B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2818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BAC0-5DB3-4857-8F61-FFED34FA3E30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963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AF7-EE00-4617-A0C3-C94326EE95E5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25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E1E74-78F6-4DF8-ADB6-7FEB9E8E2496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6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844-6B1F-4761-B572-5E6D15303053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0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F19-5D3F-440A-89C5-1492DDEA996B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52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5F0D-EC3A-488D-9D91-5A89A38B3154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32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EB78-2BED-40EB-A501-EC5DAFC8C711}" type="datetime1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3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8B75-57B6-42AB-AC0E-03FB3D69E0F3}" type="datetime1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49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4D89-0DA6-47B8-BFD7-ACF9EA0646C8}" type="datetime1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53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5C48-D139-43ED-8F50-E65CEB671F61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63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0BF3-A82E-4F1A-844B-5895F40D9693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07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4D33-29F7-4E06-981E-437B0DE45869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70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Duševní majetek a jeho ochrana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826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Vynález, aby mohl být patentován, musí splňovat hmotně právní předpoklady:</a:t>
            </a:r>
          </a:p>
          <a:p>
            <a:pPr lvl="1"/>
            <a:r>
              <a:rPr lang="cs-CZ" sz="2400" dirty="0"/>
              <a:t>je nový,</a:t>
            </a:r>
          </a:p>
          <a:p>
            <a:pPr lvl="1"/>
            <a:r>
              <a:rPr lang="cs-CZ" sz="2400" dirty="0"/>
              <a:t>je výsledkem vynálezecké činnosti,</a:t>
            </a:r>
          </a:p>
          <a:p>
            <a:pPr lvl="1"/>
            <a:r>
              <a:rPr lang="cs-CZ" sz="2400" dirty="0"/>
              <a:t>je průmyslově využitelný,</a:t>
            </a:r>
          </a:p>
          <a:p>
            <a:pPr lvl="1"/>
            <a:r>
              <a:rPr lang="cs-CZ" sz="2400" dirty="0"/>
              <a:t>nesmí jít o výluku z </a:t>
            </a:r>
            <a:r>
              <a:rPr lang="cs-CZ" sz="2400" dirty="0" err="1"/>
              <a:t>patentovatelnosti</a:t>
            </a:r>
            <a:r>
              <a:rPr lang="cs-CZ" sz="2400" dirty="0"/>
              <a:t>.</a:t>
            </a:r>
          </a:p>
          <a:p>
            <a:r>
              <a:rPr lang="cs-CZ" sz="2400" dirty="0"/>
              <a:t>Vynálezce podá patentovou přihlášku u ÚPV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13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Patentová přihláška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6591985" cy="4354430"/>
          </a:xfrm>
        </p:spPr>
        <p:txBody>
          <a:bodyPr>
            <a:noAutofit/>
          </a:bodyPr>
          <a:lstStyle/>
          <a:p>
            <a:r>
              <a:rPr lang="cs-CZ" sz="2000" dirty="0"/>
              <a:t>Součástí je popis vynálezu (jeho výkresy)</a:t>
            </a:r>
          </a:p>
          <a:p>
            <a:r>
              <a:rPr lang="cs-CZ" sz="2000" dirty="0"/>
              <a:t>ÚPV analyzuje přihlášku, zjistí-li nedostatky, sdělí je přihlašovateli</a:t>
            </a:r>
          </a:p>
          <a:p>
            <a:r>
              <a:rPr lang="cs-CZ" sz="2000" dirty="0"/>
              <a:t>Po 18 měsících přihlášku zveřejní</a:t>
            </a:r>
          </a:p>
          <a:p>
            <a:r>
              <a:rPr lang="cs-CZ" sz="2000" dirty="0"/>
              <a:t>Vynálezce pak požádá o úplný průzkum </a:t>
            </a:r>
            <a:r>
              <a:rPr lang="cs-CZ" sz="2000" dirty="0" err="1"/>
              <a:t>patentovosti</a:t>
            </a:r>
            <a:r>
              <a:rPr lang="cs-CZ" sz="2000" dirty="0"/>
              <a:t> ÚPV (pokud pozitivně proběhne, je udělen patent na 20 let od podání přihlášky)</a:t>
            </a:r>
          </a:p>
          <a:p>
            <a:r>
              <a:rPr lang="cs-CZ" sz="2000" dirty="0"/>
              <a:t>Po dobu platnosti patentu jej nikdo nesmí používat bez souhlasu majitele (formou licenční smlouvy) nebo jeho prodeje</a:t>
            </a:r>
          </a:p>
          <a:p>
            <a:r>
              <a:rPr lang="cs-CZ" sz="2000" dirty="0"/>
              <a:t>Patentové řízení je zpoplatněno (poplatek za přihlášku, poplatek za provedení úplného průzkumu přihlášky, vydání patentové listiny, udržovací poplatek každý rok)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83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patentů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Patenty národní – uděluje národní patentové úřady</a:t>
            </a:r>
          </a:p>
          <a:p>
            <a:r>
              <a:rPr lang="cs-CZ" sz="2400" dirty="0"/>
              <a:t>Patenty evropské – uděluje Evropský patentový úřad (EPO) v Mnichově</a:t>
            </a:r>
          </a:p>
          <a:p>
            <a:r>
              <a:rPr lang="cs-CZ" sz="2400" dirty="0"/>
              <a:t>Patenty mezinárodní - celosvětové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909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patentování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Cesta k právní ochraně vynálezu v podobě patentu není jednoduchá jak co do rychlosti, tak i nákladnosti.</a:t>
            </a:r>
          </a:p>
          <a:p>
            <a:r>
              <a:rPr lang="cs-CZ" sz="2400" dirty="0"/>
              <a:t>Obvykle trvá 3 až 4 roky</a:t>
            </a:r>
          </a:p>
          <a:p>
            <a:r>
              <a:rPr lang="cs-CZ" sz="2400" dirty="0"/>
              <a:t>Poplatky se pohybují v řádu stovek tisíc korun</a:t>
            </a:r>
          </a:p>
          <a:p>
            <a:r>
              <a:rPr lang="cs-CZ" sz="2400" dirty="0"/>
              <a:t>Nežádoucí směr je upozornění konkurence na nový směr technického řešení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350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Užitný vzor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6591985" cy="4354430"/>
          </a:xfrm>
        </p:spPr>
        <p:txBody>
          <a:bodyPr>
            <a:noAutofit/>
          </a:bodyPr>
          <a:lstStyle/>
          <a:p>
            <a:r>
              <a:rPr lang="cs-CZ" sz="2000" dirty="0"/>
              <a:t>Rychlejší a levnější alternativa právní ochrany vynálezů</a:t>
            </a:r>
          </a:p>
          <a:p>
            <a:r>
              <a:rPr lang="cs-CZ" sz="2000" dirty="0"/>
              <a:t>Vyloučeny jsou způsoby výroby nebo pracovní činnosti a biologické reproduktivní materiály</a:t>
            </a:r>
          </a:p>
          <a:p>
            <a:r>
              <a:rPr lang="cs-CZ" sz="2000" dirty="0"/>
              <a:t>Postup řízení obdobný jako u patentu</a:t>
            </a:r>
          </a:p>
          <a:p>
            <a:r>
              <a:rPr lang="cs-CZ" sz="2000" dirty="0"/>
              <a:t>Přihláška u ÚPV se splněním základních podmínek</a:t>
            </a:r>
          </a:p>
          <a:p>
            <a:r>
              <a:rPr lang="cs-CZ" sz="2000" dirty="0"/>
              <a:t>Zápis užitného vzoru do rejstříku do 3 až 4 měsíců</a:t>
            </a:r>
          </a:p>
          <a:p>
            <a:r>
              <a:rPr lang="cs-CZ" sz="2000" dirty="0"/>
              <a:t>Doba ochrany řešení 4 roky, 2x možné prodloužit o 3 roky, max. doba ochrany 10 let</a:t>
            </a:r>
          </a:p>
          <a:p>
            <a:r>
              <a:rPr lang="cs-CZ" sz="2000" dirty="0"/>
              <a:t>Volba užitného vzoru bude přicházet v úvahu u předmětů s nižší vynálezeckou úrovní, popř. menším ekonomickým výsledkem.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24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Průmyslový vzor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Určen pro vzhled výrobku nebo jeho části, pokud jde o design: linie, obrysy, tvar výrobku, barvy, struktura materiálu, zdobení</a:t>
            </a:r>
          </a:p>
          <a:p>
            <a:r>
              <a:rPr lang="cs-CZ" sz="2400" dirty="0"/>
              <a:t>Nejedná se o technický nebo konstrukční charakter výrobku</a:t>
            </a:r>
          </a:p>
          <a:p>
            <a:r>
              <a:rPr lang="cs-CZ" sz="2400" dirty="0"/>
              <a:t>Je vázán vždy na výrobek průmyslové nebo řemeslné povahy, který je nový.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56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Průmyslový vzor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Podání přihlášky u ÚPV s vyobrazením průmyslového vzoru</a:t>
            </a:r>
          </a:p>
          <a:p>
            <a:r>
              <a:rPr lang="cs-CZ" sz="2400" dirty="0"/>
              <a:t>Zápis do rejstříku u ÚPV, platnost 5 let od data podání přihlášky.</a:t>
            </a:r>
          </a:p>
          <a:p>
            <a:r>
              <a:rPr lang="cs-CZ" sz="2400" dirty="0"/>
              <a:t>4x možnost prodloužení na 5 let, max. doba ochrany je 25 let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67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Průmyslový vzor Společenství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sz="2000" dirty="0"/>
              <a:t>Dvojí charakter:</a:t>
            </a:r>
          </a:p>
          <a:p>
            <a:pPr lvl="1"/>
            <a:r>
              <a:rPr lang="cs-CZ" sz="2000" i="1" dirty="0"/>
              <a:t>Nezapsaný průmyslový vzor Společenství </a:t>
            </a:r>
            <a:r>
              <a:rPr lang="cs-CZ" sz="2000" dirty="0"/>
              <a:t>– zpřístupnění průmyslového vzoru veřejnosti EU na 3 roky, ochrana proti systematickému kopírování.</a:t>
            </a:r>
          </a:p>
          <a:p>
            <a:pPr lvl="1"/>
            <a:r>
              <a:rPr lang="cs-CZ" sz="2000" i="1" dirty="0"/>
              <a:t>Zapsaný průmyslový vzor Společenství </a:t>
            </a:r>
            <a:r>
              <a:rPr lang="cs-CZ" sz="2000" dirty="0"/>
              <a:t>– zápis do rejstříku průmyslových vzorů Společenství na dobu 5 let, poplatky se platí u Úřadu pro harmonizaci vnitřního trhu (OHIM) – ochrana proti systematickému kopírování a nezávislému vývoji podobných průmyslových vzorů. Poskytuje výlučné právo na výrobu, uvedení na trh, dovoz, vývoz takového výrobku.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644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Ochranné známky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Grafické znázornění, tvořeno slovy, písmeny, číslicemi, barvou, kresbou nebo tvarem výrobku či jeho obalu, určené k rozlišení výrobků nebo služeb.</a:t>
            </a:r>
          </a:p>
          <a:p>
            <a:r>
              <a:rPr lang="cs-CZ" sz="2400" dirty="0"/>
              <a:t>Žádost o zápis u ÚPV</a:t>
            </a:r>
          </a:p>
          <a:p>
            <a:r>
              <a:rPr lang="cs-CZ" sz="2400" dirty="0"/>
              <a:t>ÚPV provede věcný průzkum s posouzením způsobilosti přihlášku k zápisu do rejstříku ochranných známek</a:t>
            </a:r>
          </a:p>
          <a:p>
            <a:r>
              <a:rPr lang="cs-CZ" sz="2400" dirty="0"/>
              <a:t>Zápis na 10 let, pak může být platnost prodlužována vždy o dalších 10 let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211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Ochranné známky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Plní funkci rozlišovací</a:t>
            </a:r>
          </a:p>
          <a:p>
            <a:r>
              <a:rPr lang="cs-CZ" sz="2400" dirty="0"/>
              <a:t>Má spotřebiteli umožnit orientaci, identifikaci v určitém druhu zboží</a:t>
            </a:r>
          </a:p>
          <a:p>
            <a:r>
              <a:rPr lang="cs-CZ" sz="2400" dirty="0"/>
              <a:t>Vlastník se může rozhodnout o poskytnutí licence na užívání ochranné známky.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63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Povaha:</a:t>
            </a:r>
          </a:p>
          <a:p>
            <a:pPr lvl="1"/>
            <a:r>
              <a:rPr lang="cs-CZ" sz="2400" dirty="0"/>
              <a:t>Fyzická (materiální, hmotná)</a:t>
            </a:r>
          </a:p>
          <a:p>
            <a:pPr lvl="1"/>
            <a:r>
              <a:rPr lang="cs-CZ" sz="2400" dirty="0"/>
              <a:t>Duševní (nehmotná)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614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Ochranné známky Společenství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Přihlášením u OHIM se získává ochrana v rámci celé EU</a:t>
            </a:r>
          </a:p>
          <a:p>
            <a:r>
              <a:rPr lang="cs-CZ" sz="2400" dirty="0"/>
              <a:t>V současnosti přes půl milionů zápisů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910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Označení průvodu, zeměpisná označení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Označení původu - Ochrana se váže na určité území, za kterých v daném území jsou vybírány a užity surovina, probíhá výroba, zrání výrobků.</a:t>
            </a:r>
          </a:p>
          <a:p>
            <a:r>
              <a:rPr lang="cs-CZ" sz="2400" dirty="0"/>
              <a:t>Zeměpisné označení - specifikuje zeměpisný název, který může být určen k ochraně zboží, které má původ na daném území.</a:t>
            </a:r>
          </a:p>
          <a:p>
            <a:endParaRPr lang="cs-CZ" sz="2400" dirty="0"/>
          </a:p>
          <a:p>
            <a:r>
              <a:rPr lang="cs-CZ" sz="2400" dirty="0"/>
              <a:t>Využíváno pro průmyslové výrobky, zemědělské a potravinářské produkty.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023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Označení původu, zeměpisné označení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Žádost o zápis musí obsahovat kromě zeměpisného označení specifikaci obchodní firmy, výčet zboží, na které se bude vázat.</a:t>
            </a:r>
          </a:p>
          <a:p>
            <a:r>
              <a:rPr lang="cs-CZ" sz="2400" dirty="0"/>
              <a:t>Zápis označení původu nebo zeměpisné označení není časově omezen.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11637" t="48118" r="48735" b="28484"/>
          <a:stretch/>
        </p:blipFill>
        <p:spPr bwMode="auto">
          <a:xfrm>
            <a:off x="2339752" y="4509120"/>
            <a:ext cx="6408712" cy="1800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47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Označení původu a zeměpisná označení Společenství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Tyto podoby:</a:t>
            </a:r>
          </a:p>
          <a:p>
            <a:pPr lvl="1"/>
            <a:r>
              <a:rPr lang="cs-CZ" sz="2400" dirty="0"/>
              <a:t>Chráněné označení původu – všechny fáze produkce (příprava, zpracování, výroba) se realizují v daném teritoriu</a:t>
            </a:r>
          </a:p>
          <a:p>
            <a:pPr lvl="1"/>
            <a:r>
              <a:rPr lang="cs-CZ" sz="2400" dirty="0"/>
              <a:t>Chráněné zeměpisné označení – kdy alespoň jedna fáze produkce se realizuje v daném teritoriu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51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Mezinárodní ochrana označení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Může požádat subjekt, který disponuje zápisem označení původu v ČR</a:t>
            </a:r>
          </a:p>
          <a:p>
            <a:r>
              <a:rPr lang="cs-CZ" sz="2400" dirty="0"/>
              <a:t>Světová organizace duševního vlastnictví (WIPO)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683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Přístupy ochrany průmyslového vlastnictví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20106" t="23516" r="39683" b="23574"/>
          <a:stretch/>
        </p:blipFill>
        <p:spPr bwMode="auto">
          <a:xfrm>
            <a:off x="1187624" y="2133600"/>
            <a:ext cx="7200800" cy="41757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307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Vlastnictví duševního majetku, odměny, motivace původců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Licenční smlouvy v oblasti duševního vlastnictví</a:t>
            </a:r>
          </a:p>
          <a:p>
            <a:r>
              <a:rPr lang="cs-CZ" sz="2400" dirty="0"/>
              <a:t>Odměny autora v případě zaměstnaneckého díla</a:t>
            </a:r>
          </a:p>
          <a:p>
            <a:r>
              <a:rPr lang="cs-CZ" sz="2400" dirty="0"/>
              <a:t>Práva k výsledkům výzkumu a vývoje vzniklým za podpory z veřejných prostředků</a:t>
            </a:r>
          </a:p>
          <a:p>
            <a:r>
              <a:rPr lang="cs-CZ" sz="2400" dirty="0"/>
              <a:t>Zlepšovací návrhy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343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Licenční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Instrument legálního transferu vlastnictví některého z nehmotných statků na jiný právní subjekt</a:t>
            </a:r>
          </a:p>
          <a:p>
            <a:r>
              <a:rPr lang="cs-CZ" sz="2400" dirty="0"/>
              <a:t>Licence (zapisované do rejstříku) jsou spojeny s patenty, užitnými a průmyslovými vzory, ochrannými známkami, typografie polovodičových výrobků.</a:t>
            </a:r>
          </a:p>
          <a:p>
            <a:r>
              <a:rPr lang="cs-CZ" sz="2400" dirty="0"/>
              <a:t>Písemná forma není vyžadována u know-how, pro obchodní nebo výrobní tajemství.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706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licenční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Nemělo by chybět: vymezení teritoria, pro které se licence uděluje, období, na které se licence uděluje</a:t>
            </a:r>
          </a:p>
          <a:p>
            <a:r>
              <a:rPr lang="cs-CZ" sz="2400" dirty="0"/>
              <a:t>Konkrétní forma odměny za udělení licence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580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Odměny autora v případě zaměstnaneckého díla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Zaměstnanec (původce díla) je povinen zaměstnavatele písemně vyrozumět o vytvoření díla a předat mu veškeré příslušné podklady</a:t>
            </a:r>
          </a:p>
          <a:p>
            <a:r>
              <a:rPr lang="cs-CZ" sz="2400" dirty="0"/>
              <a:t>Zaměstnavatel se rozhodne, zda uplatní své právo k zaměstnaneckému dílu</a:t>
            </a:r>
          </a:p>
          <a:p>
            <a:r>
              <a:rPr lang="cs-CZ" sz="2400" dirty="0"/>
              <a:t>Pokud odměna vyplácená autorovi zaměstnavatelem je nepoměrná zisku z využití práva, má autor právo na přiměřenou dodatečnou odměnu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7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Duševní majetek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Smysluplný výstup duševní činnosti, který má obvykle nehmotný charakter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308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Práva k výsledkům výzkumu a vývoje vzniklým za podpory z veřejných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Zákon o podpoře výzkumu a vývoje z veřejných prostředků</a:t>
            </a:r>
          </a:p>
          <a:p>
            <a:pPr lvl="1"/>
            <a:r>
              <a:rPr lang="cs-CZ" sz="2400" dirty="0"/>
              <a:t>Stanovuje práva a povinnosti příjemci podpory a jejímu poskytovateli v souvislosti s realizovanými výsledky veřejné zakázky, jejímž smyslem byla podpora výzkumu, experimentálního vývoje nebo inovací.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209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Zlepšovací návrhy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Autofit/>
          </a:bodyPr>
          <a:lstStyle/>
          <a:p>
            <a:r>
              <a:rPr lang="cs-CZ" sz="2400" dirty="0"/>
              <a:t>Technická, výrobní nebo provozní zdokonalení, řešení problému bezpečnosti a ochrany zdraví při práci a životního prostředí</a:t>
            </a:r>
          </a:p>
          <a:p>
            <a:r>
              <a:rPr lang="cs-CZ" sz="2400" dirty="0"/>
              <a:t>Nespadá do ochrany duševního vlastnictví</a:t>
            </a:r>
          </a:p>
          <a:p>
            <a:r>
              <a:rPr lang="cs-CZ" sz="2400" dirty="0"/>
              <a:t>Je na zaměstnavateli, jaký typ motivace pro podporu zlepšovacích aktivit zvolí</a:t>
            </a:r>
          </a:p>
          <a:p>
            <a:r>
              <a:rPr lang="cs-CZ" sz="2400" dirty="0"/>
              <a:t>Většinou aktivita nad rámec stanovených standardních pracovních povinností zaměstnance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3751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Některé další typy duševního majetku a možnosti jejich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564904"/>
            <a:ext cx="6591985" cy="3346318"/>
          </a:xfrm>
        </p:spPr>
        <p:txBody>
          <a:bodyPr>
            <a:normAutofit/>
          </a:bodyPr>
          <a:lstStyle/>
          <a:p>
            <a:r>
              <a:rPr lang="cs-CZ" sz="2400" dirty="0"/>
              <a:t>Obchodní tajemství</a:t>
            </a:r>
          </a:p>
          <a:p>
            <a:r>
              <a:rPr lang="cs-CZ" sz="2400" dirty="0"/>
              <a:t>Obchodní firma, goodwill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173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tajemství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K utajení může sloužit trezor, šifrování, omezení přístupu k počítačovým souborům, uložení smluvní povinnosti utajovat určité skutečnosti</a:t>
            </a:r>
          </a:p>
          <a:p>
            <a:r>
              <a:rPr lang="cs-CZ" sz="2400" dirty="0"/>
              <a:t>Ochrana trvá do chvíle, než se utajované skutečnosti stanou obecně známými</a:t>
            </a:r>
          </a:p>
          <a:p>
            <a:r>
              <a:rPr lang="cs-CZ" sz="2400" dirty="0"/>
              <a:t>Nevýhodou ochrany v podobě obchodního tajemství je, že i když zůstane řešení utajeno, může konkurence dospět k témuž výsledku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660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Know-how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Samostatný výsledek tvůrčích aktivit</a:t>
            </a:r>
          </a:p>
          <a:p>
            <a:r>
              <a:rPr lang="cs-CZ" sz="2400" dirty="0"/>
              <a:t>Často významná součást duševního majetku</a:t>
            </a:r>
          </a:p>
          <a:p>
            <a:r>
              <a:rPr lang="cs-CZ" sz="2400" dirty="0"/>
              <a:t>Možné podřídit pod obchodní tajemství společnosti</a:t>
            </a:r>
          </a:p>
          <a:p>
            <a:r>
              <a:rPr lang="cs-CZ" sz="2400" dirty="0"/>
              <a:t>Může být předmětem licenční smlouvy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2330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firma, goodwill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Obchodní firma – jméno, pod kterým je podnikatel zapsáno do obchodního rejstříku, název firmy by měl mít výlučný charakter, povinnou součástí názvu firmy je specifikace druhu obchodní společnosti (s.r.o., a.s.)</a:t>
            </a:r>
          </a:p>
          <a:p>
            <a:endParaRPr lang="cs-CZ" sz="2400" dirty="0"/>
          </a:p>
          <a:p>
            <a:r>
              <a:rPr lang="cs-CZ" sz="2400" dirty="0"/>
              <a:t>Ochrana práv k obchodní firmě náleží tomu, kdo ji po právu použil poprvé.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28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Goodwill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4282422"/>
          </a:xfrm>
        </p:spPr>
        <p:txBody>
          <a:bodyPr>
            <a:noAutofit/>
          </a:bodyPr>
          <a:lstStyle/>
          <a:p>
            <a:r>
              <a:rPr lang="cs-CZ" sz="2400" dirty="0"/>
              <a:t>Abstraktní pojem, váže se ke konkrétnímu podnikatelskému subjektu a velice úzce souvisí s pověstí firmy</a:t>
            </a:r>
          </a:p>
          <a:p>
            <a:r>
              <a:rPr lang="cs-CZ" sz="2400" dirty="0"/>
              <a:t>Nehmotná součást majetku podnikatelského subjektu, výsledek dlouhodobého fungování na trhu</a:t>
            </a:r>
          </a:p>
          <a:p>
            <a:r>
              <a:rPr lang="cs-CZ" sz="2400" dirty="0"/>
              <a:t>Finanční vyjádření: rozdíl mezi tržním a účetním oceněním daného podnikatelského subjektu</a:t>
            </a:r>
          </a:p>
          <a:p>
            <a:r>
              <a:rPr lang="cs-CZ" sz="2400" dirty="0"/>
              <a:t>Vystupuje jako reálná veličina při prodeji, akvizici nebo fúzi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3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Soubor dílčích práv: práva věc držet, věc užívat, popř. užívat její užitky, a právo s věcí nakládat</a:t>
            </a:r>
          </a:p>
          <a:p>
            <a:r>
              <a:rPr lang="cs-CZ" sz="2400" dirty="0"/>
              <a:t>Vlastník (původce) majetku má právo na ochranu svého vlastnického (původcovského) práva, a pokud je narušeno, může žádat jeho obranu u orgánů veřejné moci.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6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úpravy ochrany duševního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2 oblasti:</a:t>
            </a:r>
          </a:p>
          <a:p>
            <a:pPr lvl="1"/>
            <a:r>
              <a:rPr lang="cs-CZ" sz="2400" dirty="0"/>
              <a:t>Autorské právo</a:t>
            </a:r>
          </a:p>
          <a:p>
            <a:pPr lvl="1"/>
            <a:r>
              <a:rPr lang="cs-CZ" sz="2400" dirty="0"/>
              <a:t>Práva průmyslového vlastnictví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08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Duševní vlastnictví zahrnuje zákony: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/>
              <a:t>Předměty autorského práva</a:t>
            </a:r>
          </a:p>
          <a:p>
            <a:pPr lvl="1"/>
            <a:r>
              <a:rPr lang="cs-CZ" sz="1400" dirty="0"/>
              <a:t>autorský zákon</a:t>
            </a:r>
          </a:p>
          <a:p>
            <a:r>
              <a:rPr lang="cs-CZ" sz="1400" dirty="0"/>
              <a:t>Práva průmyslového vlastnictví</a:t>
            </a:r>
          </a:p>
          <a:p>
            <a:pPr lvl="1"/>
            <a:r>
              <a:rPr lang="cs-CZ" sz="1400" dirty="0"/>
              <a:t>z. č. 14/1993 Sb., o opatřeních na ochranu průmyslového vlastnictví</a:t>
            </a:r>
          </a:p>
          <a:p>
            <a:pPr lvl="1"/>
            <a:r>
              <a:rPr lang="cs-CZ" sz="1400" dirty="0"/>
              <a:t>z. č. 527/1990 Sb., o vynálezech a zlepšovacích návrzích</a:t>
            </a:r>
          </a:p>
          <a:p>
            <a:pPr lvl="1"/>
            <a:r>
              <a:rPr lang="cs-CZ" sz="1400" dirty="0"/>
              <a:t>z. č. 207/2000 Sb., o ochraně průmyslových vzorů</a:t>
            </a:r>
          </a:p>
          <a:p>
            <a:pPr lvl="1"/>
            <a:r>
              <a:rPr lang="cs-CZ" sz="1400" dirty="0"/>
              <a:t>z. č. 478/1992 Sb., o užitných vzorech</a:t>
            </a:r>
          </a:p>
          <a:p>
            <a:pPr lvl="1"/>
            <a:r>
              <a:rPr lang="cs-CZ" sz="1400" dirty="0"/>
              <a:t>z. č. 529/1991 Sb., o ochraně topografií polovodičových výrobků</a:t>
            </a:r>
          </a:p>
          <a:p>
            <a:pPr lvl="1"/>
            <a:r>
              <a:rPr lang="cs-CZ" sz="1400" dirty="0"/>
              <a:t>z. č. 206/2000 Sb., o ochraně biotechnologických vynálezů</a:t>
            </a:r>
          </a:p>
          <a:p>
            <a:pPr lvl="1"/>
            <a:r>
              <a:rPr lang="cs-CZ" sz="1400" dirty="0"/>
              <a:t>z. č. 408/2000 Sb., o ochraně práv k odrůdám rostlin</a:t>
            </a:r>
          </a:p>
          <a:p>
            <a:pPr lvl="1"/>
            <a:r>
              <a:rPr lang="cs-CZ" sz="1400" dirty="0"/>
              <a:t>z. č. 441/2003 Sb., o ochranných známkách</a:t>
            </a:r>
          </a:p>
          <a:p>
            <a:pPr lvl="1"/>
            <a:r>
              <a:rPr lang="cs-CZ" sz="1400" dirty="0"/>
              <a:t>z. č. 452/2001 Sb., o ochraně označení původu výrobků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57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Struktura ochrany duševního majetku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134950"/>
              </p:ext>
            </p:extLst>
          </p:nvPr>
        </p:nvGraphicFramePr>
        <p:xfrm>
          <a:off x="1943100" y="2133600"/>
          <a:ext cx="65913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Duševní majetek</a:t>
                      </a:r>
                    </a:p>
                  </a:txBody>
                  <a:tcPr marL="73237" marR="73237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Autorské práva</a:t>
                      </a:r>
                    </a:p>
                  </a:txBody>
                  <a:tcPr marL="73237" marR="73237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Průmyslová práva</a:t>
                      </a:r>
                    </a:p>
                  </a:txBody>
                  <a:tcPr marL="73237" marR="73237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/>
                        <a:t>Díla: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Literární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Umělecká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Vědecká</a:t>
                      </a:r>
                    </a:p>
                    <a:p>
                      <a:r>
                        <a:rPr lang="cs-CZ" dirty="0"/>
                        <a:t>Software</a:t>
                      </a:r>
                    </a:p>
                    <a:p>
                      <a:r>
                        <a:rPr lang="cs-CZ" dirty="0"/>
                        <a:t>Databáze</a:t>
                      </a:r>
                    </a:p>
                    <a:p>
                      <a:endParaRPr lang="cs-CZ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Technická řešení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Práva na označení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Ostatní práva</a:t>
                      </a:r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Patenty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Vzory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Typografie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Zlepšovací návrhy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Ochranné</a:t>
                      </a:r>
                      <a:r>
                        <a:rPr lang="cs-CZ" baseline="0" dirty="0"/>
                        <a:t> známky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/>
                        <a:t>Označení původu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/>
                        <a:t>Zeměpisná označení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/>
                        <a:t>Obchodní firma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/>
                        <a:t>Domény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Odrůdy rostlin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Plemena zvířat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Obchodní tajemství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Know-how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Goodwill</a:t>
                      </a:r>
                    </a:p>
                    <a:p>
                      <a:endParaRPr lang="cs-CZ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089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Různé umělecké výstupy (díla) literární, hudební, malířské, fotografické, filmové, počítačové programy…</a:t>
            </a:r>
          </a:p>
          <a:p>
            <a:r>
              <a:rPr lang="cs-CZ" sz="2000" dirty="0"/>
              <a:t>Jedinečný výsledek tvůrčí činnosti autora</a:t>
            </a:r>
          </a:p>
          <a:p>
            <a:r>
              <a:rPr lang="cs-CZ" sz="2000" dirty="0"/>
              <a:t>Není nutná registrace díla, stačí, je-li vytvořeno, zaznamenáno na libovolný nosič</a:t>
            </a:r>
          </a:p>
          <a:p>
            <a:r>
              <a:rPr lang="cs-CZ" sz="2000" dirty="0"/>
              <a:t>Autorské právo upravuje podmínky, za kterých je možné dílo volně užívat a kdy je možné šířit dílo na základě licence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79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Úřad průmyslového vlastnictví (ÚPV)</a:t>
            </a:r>
          </a:p>
          <a:p>
            <a:r>
              <a:rPr lang="cs-CZ" sz="2000" dirty="0"/>
              <a:t>Průmyslová práva mají skýtat ochranu:</a:t>
            </a:r>
          </a:p>
          <a:p>
            <a:pPr lvl="1"/>
            <a:r>
              <a:rPr lang="cs-CZ" sz="2000" dirty="0"/>
              <a:t>Výsledků tvůrčí činnosti prostřednictvím patentů nebo užitných vzorů</a:t>
            </a:r>
          </a:p>
          <a:p>
            <a:pPr lvl="1"/>
            <a:r>
              <a:rPr lang="cs-CZ" sz="2000" dirty="0"/>
              <a:t>Průmyslového výtvarnictví prostřednictvím průmyslových vzorů</a:t>
            </a:r>
          </a:p>
          <a:p>
            <a:pPr lvl="1"/>
            <a:r>
              <a:rPr lang="cs-CZ" sz="2000" dirty="0"/>
              <a:t>Označení k tomuto účelu slouží ochranné známky nebo označení původu</a:t>
            </a:r>
          </a:p>
          <a:p>
            <a:pPr lvl="1"/>
            <a:r>
              <a:rPr lang="cs-CZ" sz="2000" dirty="0"/>
              <a:t>Konstrukčního řešení polovodičů – typologie polovodičů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07112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298</TotalTime>
  <Words>1595</Words>
  <Application>Microsoft Office PowerPoint</Application>
  <PresentationFormat>Předvádění na obrazovce (4:3)</PresentationFormat>
  <Paragraphs>219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Century Gothic</vt:lpstr>
      <vt:lpstr>Wingdings 3</vt:lpstr>
      <vt:lpstr>Stébla</vt:lpstr>
      <vt:lpstr>Duševní majetek a jeho ochrana</vt:lpstr>
      <vt:lpstr>Majetek</vt:lpstr>
      <vt:lpstr>Duševní majetek</vt:lpstr>
      <vt:lpstr>Vlastnictví</vt:lpstr>
      <vt:lpstr>Právní úpravy ochrany duševního vlastnictví</vt:lpstr>
      <vt:lpstr>Duševní vlastnictví zahrnuje zákony:</vt:lpstr>
      <vt:lpstr>Struktura ochrany duševního majetku</vt:lpstr>
      <vt:lpstr>Autorské právo</vt:lpstr>
      <vt:lpstr>Průmyslová práva</vt:lpstr>
      <vt:lpstr>Patent</vt:lpstr>
      <vt:lpstr>Patentová přihláška</vt:lpstr>
      <vt:lpstr>Druhy patentů</vt:lpstr>
      <vt:lpstr>Proces patentování</vt:lpstr>
      <vt:lpstr>Užitný vzor</vt:lpstr>
      <vt:lpstr>Průmyslový vzor</vt:lpstr>
      <vt:lpstr>Průmyslový vzor</vt:lpstr>
      <vt:lpstr>Průmyslový vzor Společenství EU</vt:lpstr>
      <vt:lpstr>Ochranné známky</vt:lpstr>
      <vt:lpstr>Ochranné známky</vt:lpstr>
      <vt:lpstr>Ochranné známky Společenství</vt:lpstr>
      <vt:lpstr>Označení průvodu, zeměpisná označení</vt:lpstr>
      <vt:lpstr>Označení původu, zeměpisné označení</vt:lpstr>
      <vt:lpstr>Označení původu a zeměpisná označení Společenství</vt:lpstr>
      <vt:lpstr>Mezinárodní ochrana označení původu</vt:lpstr>
      <vt:lpstr>Přístupy ochrany průmyslového vlastnictví</vt:lpstr>
      <vt:lpstr>Vlastnictví duševního majetku, odměny, motivace původců</vt:lpstr>
      <vt:lpstr>Licenční smlouvy</vt:lpstr>
      <vt:lpstr>Obsah licenční smlouvy</vt:lpstr>
      <vt:lpstr>Odměny autora v případě zaměstnaneckého díla</vt:lpstr>
      <vt:lpstr>Práva k výsledkům výzkumu a vývoje vzniklým za podpory z veřejných prostředků</vt:lpstr>
      <vt:lpstr>Zlepšovací návrhy</vt:lpstr>
      <vt:lpstr>Některé další typy duševního majetku a možnosti jejich ochrany</vt:lpstr>
      <vt:lpstr>Obchodní tajemství</vt:lpstr>
      <vt:lpstr>Know-how</vt:lpstr>
      <vt:lpstr>Obchodní firma, goodwill</vt:lpstr>
      <vt:lpstr>Goodwill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Duševní majetek a jeho ochrana</dc:title>
  <dc:creator>rylkova</dc:creator>
  <cp:lastModifiedBy>ryl0001</cp:lastModifiedBy>
  <cp:revision>51</cp:revision>
  <dcterms:created xsi:type="dcterms:W3CDTF">2017-12-28T08:25:39Z</dcterms:created>
  <dcterms:modified xsi:type="dcterms:W3CDTF">2021-05-19T07:39:32Z</dcterms:modified>
</cp:coreProperties>
</file>