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handoutMasterIdLst>
    <p:handoutMasterId r:id="rId8"/>
  </p:handoutMasterIdLst>
  <p:sldIdLst>
    <p:sldId id="256" r:id="rId2"/>
    <p:sldId id="284" r:id="rId3"/>
    <p:sldId id="285" r:id="rId4"/>
    <p:sldId id="286" r:id="rId5"/>
    <p:sldId id="287" r:id="rId6"/>
  </p:sldIdLst>
  <p:sldSz cx="12192000" cy="6858000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92" d="100"/>
          <a:sy n="92" d="100"/>
        </p:scale>
        <p:origin x="77" y="1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1098" y="1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25BF09-B989-481A-9255-E6A51D3C4848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1098" y="9428243"/>
            <a:ext cx="2944958" cy="49839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10EE3C-17B5-4125-94AB-E71173619CF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5869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3CCE5B-28D9-4CC1-A152-09933EB816BC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63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3362BB-2170-43E9-8B3B-30D65C07CF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62273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871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5496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9145566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127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49847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29738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45830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6013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774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756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2438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687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94810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862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75157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60895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3736F-5D96-4656-9F80-AEECB75D7AC2}" type="datetimeFigureOut">
              <a:rPr lang="cs-CZ" smtClean="0"/>
              <a:t>19.05.2021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26289D-46FF-4980-BEDF-EA31E24821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261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Skripta</a:t>
            </a:r>
            <a:br>
              <a:rPr lang="cs-CZ" dirty="0" smtClean="0"/>
            </a:br>
            <a:r>
              <a:rPr lang="cs-CZ" dirty="0" smtClean="0"/>
              <a:t>Management inovací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Žaneta </a:t>
            </a:r>
            <a:r>
              <a:rPr lang="cs-CZ" dirty="0" err="1" smtClean="0"/>
              <a:t>Rylková</a:t>
            </a:r>
            <a:r>
              <a:rPr lang="cs-CZ" dirty="0" smtClean="0"/>
              <a:t>, Ph.D.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4122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Skripta Management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dirty="0" smtClean="0"/>
              <a:t>Kapitola Inovace</a:t>
            </a:r>
          </a:p>
          <a:p>
            <a:r>
              <a:rPr lang="cs-CZ" dirty="0" smtClean="0"/>
              <a:t>Charakteristika + příklad produktové, procesní, marketingové a organizační inovace – kategorizace inovací, technické a netechnické inovace, stupně inovací str. 11</a:t>
            </a:r>
          </a:p>
          <a:p>
            <a:r>
              <a:rPr lang="cs-CZ" dirty="0" smtClean="0"/>
              <a:t>Bariéry inovací (ekonomické, podnikové, ostatní) str. 17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Kapitola Inovační proces</a:t>
            </a:r>
          </a:p>
          <a:p>
            <a:r>
              <a:rPr lang="cs-CZ" dirty="0" smtClean="0"/>
              <a:t>Inovační model páté generace str. 27</a:t>
            </a:r>
            <a:endParaRPr lang="cs-CZ" dirty="0"/>
          </a:p>
          <a:p>
            <a:r>
              <a:rPr lang="cs-CZ" dirty="0" smtClean="0"/>
              <a:t>Inovační model podle Žižlavského str. 28</a:t>
            </a:r>
          </a:p>
          <a:p>
            <a:r>
              <a:rPr lang="cs-CZ" dirty="0" smtClean="0"/>
              <a:t>Podmínky pro rozvoj inovačního procesu v podniku str. 32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5358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Skripta Management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 smtClean="0"/>
              <a:t>Kapitola Management inovací</a:t>
            </a:r>
          </a:p>
          <a:p>
            <a:r>
              <a:rPr lang="cs-CZ" dirty="0" smtClean="0"/>
              <a:t>Proces řízení inovací str. 37</a:t>
            </a:r>
          </a:p>
          <a:p>
            <a:r>
              <a:rPr lang="cs-CZ" dirty="0" smtClean="0"/>
              <a:t>Při tvorbě strategie věnovat pozornost oblastem (Vacek, 2008), str. 38</a:t>
            </a:r>
          </a:p>
          <a:p>
            <a:r>
              <a:rPr lang="cs-CZ" dirty="0" smtClean="0"/>
              <a:t>Strategie podle Pitry, typy strategií, str. 39</a:t>
            </a:r>
          </a:p>
          <a:p>
            <a:r>
              <a:rPr lang="cs-CZ" dirty="0" smtClean="0"/>
              <a:t>Strategie podle stupně novosti str. 41</a:t>
            </a:r>
          </a:p>
          <a:p>
            <a:r>
              <a:rPr lang="cs-CZ" dirty="0" smtClean="0"/>
              <a:t>Stádia inovačního projektu str. 46</a:t>
            </a:r>
          </a:p>
          <a:p>
            <a:r>
              <a:rPr lang="cs-CZ" dirty="0" smtClean="0"/>
              <a:t>Podmínky pro úspěšnou implementaci inovační strategie str. 47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Kapitola Měření a hodnocení inovační výkonnosti</a:t>
            </a:r>
          </a:p>
          <a:p>
            <a:r>
              <a:rPr lang="cs-CZ" dirty="0" smtClean="0"/>
              <a:t>Faktory úspěchu a selhání inovací dle </a:t>
            </a:r>
            <a:r>
              <a:rPr lang="cs-CZ" dirty="0" err="1" smtClean="0"/>
              <a:t>Henarda</a:t>
            </a:r>
            <a:r>
              <a:rPr lang="cs-CZ" dirty="0" smtClean="0"/>
              <a:t> a </a:t>
            </a:r>
            <a:r>
              <a:rPr lang="cs-CZ" dirty="0" err="1" smtClean="0"/>
              <a:t>Szymanského</a:t>
            </a:r>
            <a:r>
              <a:rPr lang="cs-CZ" dirty="0" smtClean="0"/>
              <a:t> (2001) a Žižlavský (2012) str. 51</a:t>
            </a:r>
          </a:p>
          <a:p>
            <a:r>
              <a:rPr lang="cs-CZ" dirty="0" smtClean="0"/>
              <a:t>Indikátory měření inovační schopnosti str. 56</a:t>
            </a:r>
          </a:p>
          <a:p>
            <a:r>
              <a:rPr lang="cs-CZ" dirty="0" smtClean="0"/>
              <a:t>Finanční a nefinanční ukazatele inovační výkonnosti str. 58</a:t>
            </a: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63040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Skripta Management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/>
              <a:t>Kapitola Metody a přístupy využívané v managementu inovací str. 71 (nic)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Kapitola Uzavřené a otevřené inovace</a:t>
            </a:r>
          </a:p>
          <a:p>
            <a:r>
              <a:rPr lang="cs-CZ" dirty="0" smtClean="0"/>
              <a:t>Uzavřené inovace str. 82</a:t>
            </a:r>
          </a:p>
          <a:p>
            <a:r>
              <a:rPr lang="cs-CZ" dirty="0" smtClean="0"/>
              <a:t>Otevřené inovace str. 85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Kapitola </a:t>
            </a:r>
            <a:r>
              <a:rPr lang="cs-CZ" b="1" dirty="0" smtClean="0"/>
              <a:t>Správa inovací v rámci </a:t>
            </a:r>
            <a:r>
              <a:rPr lang="cs-CZ" b="1" dirty="0" err="1" smtClean="0"/>
              <a:t>corporate</a:t>
            </a:r>
            <a:r>
              <a:rPr lang="cs-CZ" b="1" dirty="0" smtClean="0"/>
              <a:t> </a:t>
            </a:r>
            <a:r>
              <a:rPr lang="cs-CZ" b="1" dirty="0" err="1" smtClean="0"/>
              <a:t>governance</a:t>
            </a:r>
            <a:endParaRPr lang="cs-CZ" b="1" dirty="0"/>
          </a:p>
          <a:p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governance</a:t>
            </a:r>
            <a:r>
              <a:rPr lang="cs-CZ" dirty="0" smtClean="0"/>
              <a:t> založená na decentralizaci str. 92</a:t>
            </a:r>
          </a:p>
          <a:p>
            <a:r>
              <a:rPr lang="cs-CZ" dirty="0" err="1" smtClean="0"/>
              <a:t>Corporate</a:t>
            </a:r>
            <a:r>
              <a:rPr lang="cs-CZ" dirty="0" smtClean="0"/>
              <a:t> </a:t>
            </a:r>
            <a:r>
              <a:rPr lang="cs-CZ" dirty="0" err="1" smtClean="0"/>
              <a:t>governance</a:t>
            </a:r>
            <a:r>
              <a:rPr lang="cs-CZ" dirty="0" smtClean="0"/>
              <a:t> založená na interní strategické kontrole str. 93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5254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Skripta Management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 smtClean="0"/>
              <a:t>Kapitola Inovace jako faktor konkurenceschopnosti podniku</a:t>
            </a:r>
          </a:p>
          <a:p>
            <a:r>
              <a:rPr lang="cs-CZ" dirty="0" smtClean="0"/>
              <a:t>Zavádění inovací je rozhodující podmínkou zvyšování konkurenceschopnosti str. 99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b="1" dirty="0"/>
              <a:t>Kapitola </a:t>
            </a:r>
            <a:r>
              <a:rPr lang="cs-CZ" b="1" dirty="0" smtClean="0"/>
              <a:t>Inovační systémy</a:t>
            </a:r>
            <a:endParaRPr lang="cs-CZ" b="1" dirty="0"/>
          </a:p>
          <a:p>
            <a:r>
              <a:rPr lang="cs-CZ" dirty="0" smtClean="0"/>
              <a:t>Nástroje inovační politiky rozděleny do 3 skupin, str. 104</a:t>
            </a:r>
          </a:p>
          <a:p>
            <a:r>
              <a:rPr lang="cs-CZ" dirty="0" smtClean="0"/>
              <a:t>Co je klastr str. 116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930879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Stébl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tébl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tébl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223</TotalTime>
  <Words>276</Words>
  <Application>Microsoft Office PowerPoint</Application>
  <PresentationFormat>Širokoúhlá obrazovka</PresentationFormat>
  <Paragraphs>44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Calibri</vt:lpstr>
      <vt:lpstr>Century Gothic</vt:lpstr>
      <vt:lpstr>Wingdings 3</vt:lpstr>
      <vt:lpstr>Stébla</vt:lpstr>
      <vt:lpstr>Skripta Management inovací</vt:lpstr>
      <vt:lpstr>Skripta Management inovací</vt:lpstr>
      <vt:lpstr>Skripta Management inovací</vt:lpstr>
      <vt:lpstr>Skripta Management inovací</vt:lpstr>
      <vt:lpstr>Skripta Management inovací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Rylkova</dc:creator>
  <cp:lastModifiedBy>ryl0001</cp:lastModifiedBy>
  <cp:revision>57</cp:revision>
  <cp:lastPrinted>2021-04-06T08:39:34Z</cp:lastPrinted>
  <dcterms:created xsi:type="dcterms:W3CDTF">2021-01-21T06:09:51Z</dcterms:created>
  <dcterms:modified xsi:type="dcterms:W3CDTF">2021-05-19T07:36:09Z</dcterms:modified>
</cp:coreProperties>
</file>