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56" r:id="rId2"/>
    <p:sldId id="297" r:id="rId3"/>
    <p:sldId id="298" r:id="rId4"/>
    <p:sldId id="292" r:id="rId5"/>
    <p:sldId id="293" r:id="rId6"/>
    <p:sldId id="294" r:id="rId7"/>
    <p:sldId id="295" r:id="rId8"/>
    <p:sldId id="296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99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5" r:id="rId26"/>
    <p:sldId id="277" r:id="rId27"/>
    <p:sldId id="279" r:id="rId28"/>
  </p:sldIdLst>
  <p:sldSz cx="9144000" cy="6858000" type="screen4x3"/>
  <p:notesSz cx="6669088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16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80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6866" y="0"/>
            <a:ext cx="2890665" cy="4980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9BE080-5C80-4C0A-A404-EEF9B4E7FA87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218"/>
            <a:ext cx="2890665" cy="4980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6866" y="9430218"/>
            <a:ext cx="2890665" cy="4980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C3EB0F-52D2-411F-8898-C221283916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94070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39F3AE-BE62-4303-B07D-5597166C4240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9ED7FA-DC66-4420-84F6-FC4C1148AF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4995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91138-785B-4E9A-8952-88F129AD2034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552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28AB5-E0D4-494E-A3E9-1ECE7E78EE4D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04049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28AB5-E0D4-494E-A3E9-1ECE7E78EE4D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4631551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28AB5-E0D4-494E-A3E9-1ECE7E78EE4D}" type="datetime1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869300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28AB5-E0D4-494E-A3E9-1ECE7E78EE4D}" type="datetime1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5769516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28AB5-E0D4-494E-A3E9-1ECE7E78EE4D}" type="datetime1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579398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7E30-5C66-4FE8-9738-B85C350EE78F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2853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5E677-A3CF-46ED-AB0A-BF1C6861E9C2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324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28AB5-E0D4-494E-A3E9-1ECE7E78EE4D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7185351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0D0F1-C23F-4BAF-AF41-EECF7A092B21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258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122D8-5CA4-42EF-8661-51B0ABB05E50}" type="datetime1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1374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217C7-9ED2-4D49-A742-CC0CEA54F497}" type="datetime1">
              <a:rPr lang="cs-CZ" smtClean="0"/>
              <a:t>19.05.2021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9522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28AB5-E0D4-494E-A3E9-1ECE7E78EE4D}" type="datetime1">
              <a:rPr lang="cs-CZ" smtClean="0"/>
              <a:t>19.05.2021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6615133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9F39-7321-4839-AB2C-4718C69032D1}" type="datetime1">
              <a:rPr lang="cs-CZ" smtClean="0"/>
              <a:t>19.05.2021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3876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8FF8-6FF4-43AA-B473-DE97A1E0F211}" type="datetime1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1342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07F2-6D98-4CEA-A8B1-5D0D344134FE}" type="datetime1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8257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28AB5-E0D4-494E-A3E9-1ECE7E78EE4D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8882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42416" y="764705"/>
            <a:ext cx="6600451" cy="2088231"/>
          </a:xfrm>
        </p:spPr>
        <p:txBody>
          <a:bodyPr/>
          <a:lstStyle/>
          <a:p>
            <a:r>
              <a:rPr lang="cs-CZ" dirty="0" smtClean="0"/>
              <a:t>Infrastruktura a podpora inovací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42416" y="5013176"/>
            <a:ext cx="6600451" cy="890487"/>
          </a:xfrm>
        </p:spPr>
        <p:txBody>
          <a:bodyPr/>
          <a:lstStyle/>
          <a:p>
            <a:r>
              <a:rPr lang="cs-CZ" dirty="0" smtClean="0"/>
              <a:t>Řízení inovací</a:t>
            </a:r>
          </a:p>
          <a:p>
            <a:r>
              <a:rPr lang="cs-CZ" dirty="0" smtClean="0"/>
              <a:t>Ing. Žaneta </a:t>
            </a:r>
            <a:r>
              <a:rPr lang="cs-CZ" dirty="0" err="1" smtClean="0"/>
              <a:t>Rylková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2176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Podpory ze státního rozpočtu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Podpory směřovány zejména na výzkumné aktivity a jen částečně na inovační aktivity</a:t>
            </a:r>
          </a:p>
          <a:p>
            <a:r>
              <a:rPr lang="cs-CZ" sz="2400" dirty="0" smtClean="0"/>
              <a:t>Podpora základního a aplikovaného výzkumu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7979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výzkum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Nové poznatky, aniž by zde byla řešena otázka užití a využití v praxi</a:t>
            </a:r>
          </a:p>
          <a:p>
            <a:r>
              <a:rPr lang="cs-CZ" sz="2400" dirty="0" smtClean="0"/>
              <a:t>Badatelský výzkum</a:t>
            </a:r>
          </a:p>
          <a:p>
            <a:r>
              <a:rPr lang="cs-CZ" sz="2400" dirty="0" smtClean="0"/>
              <a:t>Realizován na VŠ, v projektech poskytovaných podpor od AV ČR, GAČR, MŠMT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34932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Aplikovaný výzkum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</a:rPr>
              <a:t>K získání nových poznatků, avšak zaměřen na konkrétní cíle využití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Cílený výzkum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Poskytovatelé podpor: TAČR, resortní ministerstva (zdravotnictví, kultury, zemědělství), MPO ČR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21634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chemeClr val="tx1"/>
                </a:solidFill>
              </a:rPr>
              <a:t>Státní instituce, zabezpečuje podporu aplikovaného výzkumu a vývoje v širokém spektru oborů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Tematické zaměření podpor vyplývá z obsahu jednotlivých programů (ÉTA, THÉTA, EuroNanoMed3, TREND, DELTA2…)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066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Program ÉTA – </a:t>
            </a:r>
            <a:r>
              <a:rPr lang="cs-CZ" sz="2400" dirty="0"/>
              <a:t>Podpora inovačního potenciálu společenských věd, humanitních věd a </a:t>
            </a:r>
            <a:r>
              <a:rPr lang="cs-CZ" sz="2400" dirty="0" smtClean="0"/>
              <a:t>umění</a:t>
            </a:r>
          </a:p>
          <a:p>
            <a:r>
              <a:rPr lang="cs-CZ" sz="2400" dirty="0" smtClean="0"/>
              <a:t>Program THÉTA – podpora výzkumu ve veřejném zájmu, strategické energetické technologie, dlouhodobé technologické perspektivy</a:t>
            </a:r>
          </a:p>
          <a:p>
            <a:r>
              <a:rPr lang="cs-CZ" sz="2400" dirty="0" smtClean="0"/>
              <a:t>Program DELTA2 – zaměřen na praktickou aplikaci umožňující komerční využití a zavedení do praxe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29051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Program TREND– na podporu využití nových materiálů, technologií v energetice, životním prostředí, dopravě</a:t>
            </a:r>
          </a:p>
          <a:p>
            <a:r>
              <a:rPr lang="cs-CZ" sz="2400" dirty="0" smtClean="0"/>
              <a:t>Program DELTA2 – podpora mezinárodní spolupráce, kde TAČR musí mít uzavřenou dohodu s místní technologickou nebo inovační agenturou především s perspektivními exportními zeměmi (Korea, Vietnam, Čína, </a:t>
            </a:r>
            <a:r>
              <a:rPr lang="cs-CZ" sz="2400" dirty="0" err="1" smtClean="0"/>
              <a:t>Taiwan</a:t>
            </a:r>
            <a:r>
              <a:rPr lang="cs-CZ" sz="2400" dirty="0" smtClean="0"/>
              <a:t>)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98250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TREND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484784"/>
            <a:ext cx="6591985" cy="4426438"/>
          </a:xfrm>
        </p:spPr>
        <p:txBody>
          <a:bodyPr>
            <a:noAutofit/>
          </a:bodyPr>
          <a:lstStyle/>
          <a:p>
            <a:r>
              <a:rPr lang="cs-CZ" sz="2400" dirty="0" smtClean="0"/>
              <a:t>MPO</a:t>
            </a:r>
          </a:p>
          <a:p>
            <a:r>
              <a:rPr lang="cs-CZ" sz="2400" dirty="0" smtClean="0"/>
              <a:t>Forma podpory aplikovaného výzkumu</a:t>
            </a:r>
          </a:p>
          <a:p>
            <a:r>
              <a:rPr lang="cs-CZ" sz="2400" dirty="0" smtClean="0"/>
              <a:t>Zaměřen na úzkou spolupráci výzkumné a podnikové sféry</a:t>
            </a:r>
          </a:p>
          <a:p>
            <a:r>
              <a:rPr lang="cs-CZ" sz="2400" dirty="0" smtClean="0"/>
              <a:t>Podporuje projekty s právní ochranou (patent, užitný vzor, průmyslový vzor, prototyp, software)</a:t>
            </a:r>
          </a:p>
          <a:p>
            <a:r>
              <a:rPr lang="cs-CZ" sz="2400" dirty="0" smtClean="0"/>
              <a:t>Podporuje předkladatele projektů </a:t>
            </a:r>
            <a:r>
              <a:rPr lang="cs-CZ" sz="2400" dirty="0" err="1" smtClean="0"/>
              <a:t>KETs</a:t>
            </a:r>
            <a:r>
              <a:rPr lang="cs-CZ" sz="2400" dirty="0" smtClean="0"/>
              <a:t> (</a:t>
            </a:r>
            <a:r>
              <a:rPr lang="cs-CZ" sz="2400" dirty="0" err="1" smtClean="0"/>
              <a:t>Key</a:t>
            </a:r>
            <a:r>
              <a:rPr lang="cs-CZ" sz="2400" dirty="0" smtClean="0"/>
              <a:t> </a:t>
            </a:r>
            <a:r>
              <a:rPr lang="cs-CZ" sz="2400" dirty="0" err="1" smtClean="0"/>
              <a:t>Enabling</a:t>
            </a:r>
            <a:r>
              <a:rPr lang="cs-CZ" sz="2400" dirty="0" smtClean="0"/>
              <a:t> Technologies) klíčové technologie (</a:t>
            </a:r>
            <a:r>
              <a:rPr lang="cs-CZ" sz="2400" dirty="0" err="1" smtClean="0"/>
              <a:t>fotonika</a:t>
            </a:r>
            <a:r>
              <a:rPr lang="cs-CZ" sz="2400" dirty="0" smtClean="0"/>
              <a:t>, nanotechnologie) a perspektivní průmyslové segmenty (dopravní prostředky, strojírenství, léčiva)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58091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TREND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700808"/>
            <a:ext cx="6591985" cy="4210414"/>
          </a:xfrm>
        </p:spPr>
        <p:txBody>
          <a:bodyPr>
            <a:noAutofit/>
          </a:bodyPr>
          <a:lstStyle/>
          <a:p>
            <a:r>
              <a:rPr lang="cs-CZ" sz="2400" dirty="0" smtClean="0"/>
              <a:t>Podpora:</a:t>
            </a:r>
          </a:p>
          <a:p>
            <a:pPr lvl="1"/>
            <a:r>
              <a:rPr lang="cs-CZ" sz="1800" dirty="0" smtClean="0"/>
              <a:t>Výrobní technologie</a:t>
            </a:r>
          </a:p>
          <a:p>
            <a:pPr lvl="1"/>
            <a:r>
              <a:rPr lang="cs-CZ" sz="1800" dirty="0" smtClean="0"/>
              <a:t>Pokročilé výrobní technologie</a:t>
            </a:r>
          </a:p>
          <a:p>
            <a:pPr lvl="1"/>
            <a:r>
              <a:rPr lang="cs-CZ" sz="1800" dirty="0" smtClean="0"/>
              <a:t>Pokročilé materiály</a:t>
            </a:r>
          </a:p>
          <a:p>
            <a:pPr lvl="1"/>
            <a:r>
              <a:rPr lang="cs-CZ" sz="1800" dirty="0" smtClean="0"/>
              <a:t>Nanotechnologie</a:t>
            </a:r>
          </a:p>
          <a:p>
            <a:pPr lvl="1"/>
            <a:r>
              <a:rPr lang="cs-CZ" sz="1800" dirty="0" smtClean="0"/>
              <a:t>Průmyslové biotechnologie</a:t>
            </a:r>
          </a:p>
          <a:p>
            <a:pPr lvl="1"/>
            <a:r>
              <a:rPr lang="cs-CZ" sz="1800" dirty="0" smtClean="0"/>
              <a:t>Mikro a </a:t>
            </a:r>
            <a:r>
              <a:rPr lang="cs-CZ" sz="1800" dirty="0" err="1" smtClean="0"/>
              <a:t>nanoelektronika</a:t>
            </a:r>
            <a:endParaRPr lang="cs-CZ" sz="1800" dirty="0" smtClean="0"/>
          </a:p>
          <a:p>
            <a:pPr lvl="1"/>
            <a:r>
              <a:rPr lang="cs-CZ" sz="1800" dirty="0" err="1" smtClean="0"/>
              <a:t>Fotonika</a:t>
            </a:r>
            <a:endParaRPr lang="cs-CZ" sz="1800" dirty="0" smtClean="0"/>
          </a:p>
          <a:p>
            <a:pPr lvl="1"/>
            <a:r>
              <a:rPr lang="cs-CZ" sz="1800" dirty="0" smtClean="0"/>
              <a:t>Umělá inteligence</a:t>
            </a:r>
          </a:p>
          <a:p>
            <a:pPr lvl="1"/>
            <a:r>
              <a:rPr lang="cs-CZ" sz="1800" dirty="0" smtClean="0"/>
              <a:t>Zabezpečení </a:t>
            </a:r>
            <a:r>
              <a:rPr lang="cs-CZ" sz="1800" smtClean="0"/>
              <a:t>a konektivita</a:t>
            </a:r>
          </a:p>
          <a:p>
            <a:pPr lvl="1"/>
            <a:r>
              <a:rPr lang="cs-CZ" sz="1800" smtClean="0"/>
              <a:t>Digitální </a:t>
            </a:r>
            <a:r>
              <a:rPr lang="cs-CZ" sz="1800" dirty="0"/>
              <a:t>technologie</a:t>
            </a:r>
          </a:p>
          <a:p>
            <a:pPr lvl="1"/>
            <a:r>
              <a:rPr lang="cs-CZ" sz="1800" dirty="0"/>
              <a:t>Kybernetické technologie</a:t>
            </a:r>
          </a:p>
          <a:p>
            <a:pPr lvl="1"/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5889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Resortní výzkumné programy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Cílem řešit výzkumné úlohy pro daný resort</a:t>
            </a:r>
          </a:p>
          <a:p>
            <a:r>
              <a:rPr lang="cs-CZ" sz="2400" dirty="0" smtClean="0"/>
              <a:t>Primárně určeny výzkumným organizacím nebo vysokým školám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64301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Podpory ze státního rozpočtu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Uvedené podpory nemají univerzální charakter</a:t>
            </a:r>
          </a:p>
          <a:p>
            <a:r>
              <a:rPr lang="cs-CZ" sz="2400" dirty="0" smtClean="0"/>
              <a:t>Většina programů zužuje poskytování podpor zaměřením na oborové, popř. teritoriální segmenty</a:t>
            </a:r>
          </a:p>
          <a:p>
            <a:r>
              <a:rPr lang="cs-CZ" sz="2400" dirty="0" smtClean="0"/>
              <a:t>Prostor pro podnikatelské subjekty skýtají podpory z programů TAČR: ÉTA, THÉTA, TREND, DELTA</a:t>
            </a:r>
          </a:p>
          <a:p>
            <a:r>
              <a:rPr lang="cs-CZ" sz="2400" dirty="0" smtClean="0"/>
              <a:t>Pro VŠ (GAČR, MŠMT, AV ČR)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9300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Inovační výkonnost zemí za rok 2017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/>
          </p:cNvPicPr>
          <p:nvPr>
            <p:ph idx="1"/>
          </p:nvPr>
        </p:nvPicPr>
        <p:blipFill rotWithShape="1">
          <a:blip r:embed="rId2"/>
          <a:srcRect l="10387" t="28148" r="26250" b="25217"/>
          <a:stretch/>
        </p:blipFill>
        <p:spPr bwMode="auto">
          <a:xfrm>
            <a:off x="1475656" y="2204864"/>
            <a:ext cx="7272808" cy="374441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377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Podpory z Evropských fondů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Podpory realizovány prostřednictvím operačních programů (OP)</a:t>
            </a:r>
          </a:p>
          <a:p>
            <a:r>
              <a:rPr lang="cs-CZ" sz="2400" dirty="0" smtClean="0"/>
              <a:t>Období realizace OP se předpokládá do r. 2020, s možností čerpání prostředků do r. 2022 (OP PIK)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37228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podpoře podnikových inovací OP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chemeClr val="accent5">
                    <a:lumMod val="75000"/>
                  </a:schemeClr>
                </a:solidFill>
              </a:rPr>
              <a:t>Podnikání a inovace pro konkurenceschopnost (PIK) – MPO</a:t>
            </a:r>
          </a:p>
          <a:p>
            <a:r>
              <a:rPr lang="cs-CZ" sz="2200" dirty="0" smtClean="0">
                <a:solidFill>
                  <a:schemeClr val="accent5">
                    <a:lumMod val="75000"/>
                  </a:schemeClr>
                </a:solidFill>
              </a:rPr>
              <a:t>Nástupce PIK: </a:t>
            </a:r>
            <a:r>
              <a:rPr lang="cs-CZ" sz="2200" b="1" dirty="0">
                <a:solidFill>
                  <a:schemeClr val="accent5">
                    <a:lumMod val="75000"/>
                  </a:schemeClr>
                </a:solidFill>
              </a:rPr>
              <a:t>Operační program Technologie a Aplikace pro Konkurenceschopnost</a:t>
            </a:r>
            <a:r>
              <a:rPr lang="cs-CZ" sz="2200" dirty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cs-CZ" sz="2200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sz="2400" dirty="0" smtClean="0">
                <a:solidFill>
                  <a:schemeClr val="accent5">
                    <a:lumMod val="75000"/>
                  </a:schemeClr>
                </a:solidFill>
              </a:rPr>
              <a:t>OP Jan Amos </a:t>
            </a:r>
            <a:r>
              <a:rPr lang="cs-CZ" sz="2400" dirty="0" err="1" smtClean="0">
                <a:solidFill>
                  <a:schemeClr val="accent5">
                    <a:lumMod val="75000"/>
                  </a:schemeClr>
                </a:solidFill>
              </a:rPr>
              <a:t>Komensky</a:t>
            </a:r>
            <a:r>
              <a:rPr lang="cs-CZ" sz="2400" dirty="0" smtClean="0">
                <a:solidFill>
                  <a:schemeClr val="accent5">
                    <a:lumMod val="75000"/>
                  </a:schemeClr>
                </a:solidFill>
              </a:rPr>
              <a:t>– MŠMT</a:t>
            </a:r>
          </a:p>
          <a:p>
            <a:r>
              <a:rPr lang="cs-CZ" sz="2400" dirty="0" smtClean="0">
                <a:solidFill>
                  <a:schemeClr val="accent5">
                    <a:lumMod val="75000"/>
                  </a:schemeClr>
                </a:solidFill>
              </a:rPr>
              <a:t>Okrajově další OP např. rozvoj venkova či zaměstnanost, rybářství</a:t>
            </a:r>
            <a:endParaRPr lang="cs-CZ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01699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 TAK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484784"/>
            <a:ext cx="6591985" cy="4426438"/>
          </a:xfrm>
        </p:spPr>
        <p:txBody>
          <a:bodyPr>
            <a:noAutofit/>
          </a:bodyPr>
          <a:lstStyle/>
          <a:p>
            <a:r>
              <a:rPr lang="cs-CZ" sz="2400" dirty="0"/>
              <a:t>P</a:t>
            </a:r>
            <a:r>
              <a:rPr lang="cs-CZ" sz="2400" dirty="0" smtClean="0"/>
              <a:t>rioritní osy podnikatelských aktivit:</a:t>
            </a:r>
          </a:p>
          <a:p>
            <a:pPr lvl="2"/>
            <a:r>
              <a:rPr lang="cs-CZ" sz="2000" dirty="0" smtClean="0"/>
              <a:t>Inovace, výzkum a vývoj</a:t>
            </a:r>
          </a:p>
          <a:p>
            <a:pPr lvl="2"/>
            <a:r>
              <a:rPr lang="cs-CZ" sz="2000" dirty="0" smtClean="0"/>
              <a:t>Podpora konkurenceschopnosti malých a středních podniků</a:t>
            </a:r>
          </a:p>
          <a:p>
            <a:pPr lvl="2"/>
            <a:r>
              <a:rPr lang="cs-CZ" sz="2000" dirty="0" smtClean="0"/>
              <a:t>Energetické úspory, inteligentní energetické systémy, obnovitelné zdroje energie, čistá mobilita</a:t>
            </a:r>
          </a:p>
          <a:p>
            <a:pPr lvl="2"/>
            <a:r>
              <a:rPr lang="cs-CZ" sz="2000" dirty="0" smtClean="0"/>
              <a:t>Podpora oběhového hospodářství</a:t>
            </a:r>
          </a:p>
          <a:p>
            <a:pPr lvl="2"/>
            <a:r>
              <a:rPr lang="cs-CZ" sz="2000" dirty="0" smtClean="0"/>
              <a:t>Vysokorychlostní internet</a:t>
            </a: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12597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OP TAK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dirty="0" smtClean="0"/>
              <a:t>45 % malé podniky</a:t>
            </a:r>
          </a:p>
          <a:p>
            <a:r>
              <a:rPr lang="cs-CZ" sz="2000" dirty="0" smtClean="0"/>
              <a:t>35 % střední podniky</a:t>
            </a:r>
          </a:p>
          <a:p>
            <a:r>
              <a:rPr lang="cs-CZ" sz="2000" dirty="0" smtClean="0"/>
              <a:t>25 % velké podniky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2762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 Jan Amos Komenský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556792"/>
            <a:ext cx="6591985" cy="4354430"/>
          </a:xfrm>
        </p:spPr>
        <p:txBody>
          <a:bodyPr>
            <a:noAutofit/>
          </a:bodyPr>
          <a:lstStyle/>
          <a:p>
            <a:r>
              <a:rPr lang="cs-CZ" sz="2000" dirty="0" smtClean="0"/>
              <a:t>Zaměřen na iniciaci strukturálního posunu k ekonomice založené na vzdělanosti, motivované a kreativní pracovní síle</a:t>
            </a:r>
          </a:p>
          <a:p>
            <a:r>
              <a:rPr lang="cs-CZ" sz="2000" dirty="0" smtClean="0"/>
              <a:t>Gesce MŠMT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004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Finanční podpory inovací z komerčních zdrojů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Bankovní sektor – inovační projekty k nejatraktivnějším nepatří, neboť jsou do značné míry rizikové. Některé banky </a:t>
            </a:r>
            <a:r>
              <a:rPr lang="cs-CZ" sz="2400" dirty="0"/>
              <a:t>p</a:t>
            </a:r>
            <a:r>
              <a:rPr lang="cs-CZ" sz="2400" dirty="0" smtClean="0"/>
              <a:t>oskytují speciální úvěr na inovace s charakterem půjčky pro podnikatele.</a:t>
            </a:r>
          </a:p>
          <a:p>
            <a:r>
              <a:rPr lang="cs-CZ" sz="2400" dirty="0" smtClean="0"/>
              <a:t>Rizikový kapitál (Venture </a:t>
            </a:r>
            <a:r>
              <a:rPr lang="cs-CZ" sz="2400" dirty="0" err="1" smtClean="0"/>
              <a:t>Capital</a:t>
            </a:r>
            <a:r>
              <a:rPr lang="cs-CZ" sz="2400" dirty="0" smtClean="0"/>
              <a:t>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7149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Rizikový kapitál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Nejedná se o půjčku, ale přímý finanční vklad – investici do základního kapitálu existující nebo nově vzniklé společnosti.</a:t>
            </a:r>
          </a:p>
          <a:p>
            <a:r>
              <a:rPr lang="cs-CZ" sz="2400" dirty="0" smtClean="0"/>
              <a:t>Investor poskytuje své prostředky na podporu inovačního projektu a stává se tak majitelem popř. spolumajitelem podnikatelského subjektu</a:t>
            </a:r>
          </a:p>
          <a:p>
            <a:r>
              <a:rPr lang="cs-CZ" sz="2400" dirty="0" smtClean="0"/>
              <a:t>BANET – síť individuálních investorů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82314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Klíčové atributy podnikatelského plánu, inovačního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Jasná vize, specifikace podnikatelského n. inovačního záměru, cíle</a:t>
            </a:r>
          </a:p>
          <a:p>
            <a:r>
              <a:rPr lang="cs-CZ" sz="2400" dirty="0" smtClean="0"/>
              <a:t>Specifikace produktu</a:t>
            </a:r>
          </a:p>
          <a:p>
            <a:r>
              <a:rPr lang="cs-CZ" sz="2400" dirty="0" smtClean="0"/>
              <a:t>Tržní pozice (</a:t>
            </a:r>
            <a:r>
              <a:rPr lang="cs-CZ" sz="2400" dirty="0" err="1" smtClean="0"/>
              <a:t>benchmarkingové</a:t>
            </a:r>
            <a:r>
              <a:rPr lang="cs-CZ" sz="2400" dirty="0" smtClean="0"/>
              <a:t> studie)</a:t>
            </a:r>
          </a:p>
          <a:p>
            <a:r>
              <a:rPr lang="cs-CZ" sz="2400" dirty="0" smtClean="0"/>
              <a:t>Lidské zdroje (způsobilost pracovníků)</a:t>
            </a:r>
          </a:p>
          <a:p>
            <a:r>
              <a:rPr lang="cs-CZ" sz="2400" dirty="0" smtClean="0"/>
              <a:t>Provozní podmínky (stav technologie, vlastnictví duševního majetku)</a:t>
            </a:r>
          </a:p>
          <a:p>
            <a:r>
              <a:rPr lang="cs-CZ" sz="2400" dirty="0" smtClean="0"/>
              <a:t>Finanční situace (majetek, finanční toky)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4948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Inovační výkonnost zemí za rok 2019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Obrázek 5"/>
          <p:cNvPicPr/>
          <p:nvPr/>
        </p:nvPicPr>
        <p:blipFill rotWithShape="1">
          <a:blip r:embed="rId2"/>
          <a:srcRect l="21659" t="35714" r="42130" b="34392"/>
          <a:stretch/>
        </p:blipFill>
        <p:spPr bwMode="auto">
          <a:xfrm>
            <a:off x="1096206" y="1988841"/>
            <a:ext cx="7724266" cy="415098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97632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Organizační struktura českého systému výzkumu a inovací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8" name="Obrázek 7"/>
          <p:cNvPicPr/>
          <p:nvPr/>
        </p:nvPicPr>
        <p:blipFill rotWithShape="1">
          <a:blip r:embed="rId2"/>
          <a:srcRect l="18783" t="29865" r="40741" b="34156"/>
          <a:stretch/>
        </p:blipFill>
        <p:spPr bwMode="auto">
          <a:xfrm>
            <a:off x="1619672" y="2060848"/>
            <a:ext cx="6914728" cy="403244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65388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Institucionální zabezpečení výzkumu, vývoje a inovací v </a:t>
            </a:r>
            <a:r>
              <a:rPr lang="cs-CZ" b="1" dirty="0" smtClean="0"/>
              <a:t>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b="1" dirty="0"/>
              <a:t>Ministerstvo školství, mládeže a </a:t>
            </a:r>
            <a:r>
              <a:rPr lang="cs-CZ" sz="2400" b="1" dirty="0" smtClean="0"/>
              <a:t>tělovýchovy </a:t>
            </a:r>
            <a:r>
              <a:rPr lang="cs-CZ" sz="2400" dirty="0" smtClean="0"/>
              <a:t>(dále </a:t>
            </a:r>
            <a:r>
              <a:rPr lang="cs-CZ" sz="2400" dirty="0"/>
              <a:t>jen „MŠMT</a:t>
            </a:r>
            <a:r>
              <a:rPr lang="cs-CZ" sz="2400" dirty="0" smtClean="0"/>
              <a:t>“) – Národní politiku výzkumu, vývoje a inovací – příprava, dohled, kontrola realizace, prohlubování mezinárodní spolupráce v oblasti </a:t>
            </a:r>
            <a:r>
              <a:rPr lang="cs-CZ" sz="2400" dirty="0" err="1" smtClean="0"/>
              <a:t>VaV</a:t>
            </a:r>
            <a:endParaRPr lang="cs-CZ" sz="2400" dirty="0" smtClean="0"/>
          </a:p>
          <a:p>
            <a:r>
              <a:rPr lang="cs-CZ" sz="2400" b="1" dirty="0"/>
              <a:t>Ministerstvo průmyslu a obchodu</a:t>
            </a:r>
            <a:r>
              <a:rPr lang="cs-CZ" sz="2400" dirty="0"/>
              <a:t>, které je ústředním orgánem v oblasti aktivit, které </a:t>
            </a:r>
            <a:r>
              <a:rPr lang="cs-CZ" sz="2400" dirty="0" smtClean="0"/>
              <a:t>se týkají </a:t>
            </a:r>
            <a:r>
              <a:rPr lang="cs-CZ" sz="2400" dirty="0"/>
              <a:t>průmyslové a obchodní podmínky, rozvoje techniky a technologií nebo </a:t>
            </a:r>
            <a:r>
              <a:rPr lang="cs-CZ" sz="2400" dirty="0" smtClean="0"/>
              <a:t>průmyslového výzkumu</a:t>
            </a:r>
            <a:r>
              <a:rPr lang="cs-CZ" sz="2400" dirty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755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Institucionální zabezpečení výzkumu, vývoje a inovací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Ministerstvo pro místní </a:t>
            </a:r>
            <a:r>
              <a:rPr lang="cs-CZ" sz="2400" b="1" dirty="0" smtClean="0"/>
              <a:t>rozvoj</a:t>
            </a:r>
            <a:r>
              <a:rPr lang="cs-CZ" sz="2400" dirty="0" smtClean="0"/>
              <a:t>, protože </a:t>
            </a:r>
            <a:r>
              <a:rPr lang="cs-CZ" sz="2400" dirty="0"/>
              <a:t>jistou míru odpovědnosti za rozvoj inovací mají i regiony</a:t>
            </a:r>
            <a:r>
              <a:rPr lang="cs-CZ" sz="2400" dirty="0" smtClean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44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Institucionální zabezpečení výzkumu, vývoje a inovací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905000"/>
            <a:ext cx="6591985" cy="4006222"/>
          </a:xfrm>
        </p:spPr>
        <p:txBody>
          <a:bodyPr>
            <a:noAutofit/>
          </a:bodyPr>
          <a:lstStyle/>
          <a:p>
            <a:r>
              <a:rPr lang="cs-CZ" sz="2400" b="1" dirty="0" smtClean="0"/>
              <a:t>Rada pro vědu, výzkum a inovace – </a:t>
            </a:r>
            <a:r>
              <a:rPr lang="cs-CZ" sz="2400" dirty="0" smtClean="0"/>
              <a:t>odpovědnost za přípravu </a:t>
            </a:r>
            <a:r>
              <a:rPr lang="cs-CZ" sz="2400" dirty="0"/>
              <a:t>n</a:t>
            </a:r>
            <a:r>
              <a:rPr lang="cs-CZ" sz="2400" dirty="0" smtClean="0"/>
              <a:t>árodní </a:t>
            </a:r>
            <a:r>
              <a:rPr lang="cs-CZ" sz="2400" dirty="0"/>
              <a:t>politiky výzkumu, vývoje a inovací </a:t>
            </a:r>
            <a:endParaRPr lang="cs-CZ" sz="2400" b="1" dirty="0" smtClean="0"/>
          </a:p>
          <a:p>
            <a:r>
              <a:rPr lang="cs-CZ" sz="2400" b="1" dirty="0"/>
              <a:t>Akademie věd České republiky </a:t>
            </a:r>
            <a:r>
              <a:rPr lang="cs-CZ" sz="2400" dirty="0" smtClean="0"/>
              <a:t>(„AV </a:t>
            </a:r>
            <a:r>
              <a:rPr lang="cs-CZ" sz="2400" dirty="0"/>
              <a:t>ČR</a:t>
            </a:r>
            <a:r>
              <a:rPr lang="cs-CZ" sz="2400" dirty="0" smtClean="0"/>
              <a:t>“) - uskutečňovat výzkum </a:t>
            </a:r>
            <a:r>
              <a:rPr lang="cs-CZ" sz="2400" dirty="0"/>
              <a:t>v oblasti přírodních, humanitních i sociálních věd</a:t>
            </a:r>
            <a:r>
              <a:rPr lang="cs-CZ" sz="2400" dirty="0" smtClean="0"/>
              <a:t>.</a:t>
            </a:r>
          </a:p>
          <a:p>
            <a:r>
              <a:rPr lang="cs-CZ" sz="2400" b="1" dirty="0"/>
              <a:t>Grantová agentura České republiky </a:t>
            </a:r>
            <a:r>
              <a:rPr lang="cs-CZ" sz="2400" dirty="0"/>
              <a:t>(</a:t>
            </a:r>
            <a:r>
              <a:rPr lang="cs-CZ" sz="2400" dirty="0" smtClean="0"/>
              <a:t>„</a:t>
            </a:r>
            <a:r>
              <a:rPr lang="cs-CZ" sz="2400" dirty="0"/>
              <a:t>GA ČR</a:t>
            </a:r>
            <a:r>
              <a:rPr lang="cs-CZ" sz="2400" dirty="0" smtClean="0"/>
              <a:t>“) - </a:t>
            </a:r>
            <a:r>
              <a:rPr lang="cs-CZ" sz="2400" dirty="0"/>
              <a:t>v rámci veřejných soutěží financovat ve </a:t>
            </a:r>
            <a:r>
              <a:rPr lang="cs-CZ" sz="2400" dirty="0" err="1"/>
              <a:t>VaV</a:t>
            </a:r>
            <a:r>
              <a:rPr lang="cs-CZ" sz="2400" dirty="0"/>
              <a:t> </a:t>
            </a:r>
            <a:r>
              <a:rPr lang="cs-CZ" sz="2400" dirty="0" smtClean="0"/>
              <a:t>vědecké projekty </a:t>
            </a:r>
            <a:r>
              <a:rPr lang="cs-CZ" sz="2400" dirty="0"/>
              <a:t>základního výzkumu s vysokým potenciálem pro dosažení výsledků </a:t>
            </a:r>
            <a:r>
              <a:rPr lang="cs-CZ" sz="2400" dirty="0" smtClean="0"/>
              <a:t>mezinárodní úrovně</a:t>
            </a:r>
            <a:endParaRPr lang="cs-CZ" sz="24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9639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Institucionální zabezpečení výzkumu, vývoje a inovací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Technologická agentura České </a:t>
            </a:r>
            <a:r>
              <a:rPr lang="cs-CZ" sz="2400" b="1" dirty="0" smtClean="0"/>
              <a:t>republiky </a:t>
            </a:r>
            <a:r>
              <a:rPr lang="cs-CZ" sz="2400" dirty="0" smtClean="0"/>
              <a:t>(„TA </a:t>
            </a:r>
            <a:r>
              <a:rPr lang="cs-CZ" sz="2400" dirty="0"/>
              <a:t>ČR</a:t>
            </a:r>
            <a:r>
              <a:rPr lang="cs-CZ" sz="2400" dirty="0" smtClean="0"/>
              <a:t>“) - </a:t>
            </a:r>
            <a:r>
              <a:rPr lang="cs-CZ" sz="2400" dirty="0"/>
              <a:t>zabezpečuje přípravu a realizaci programů aplikovaného </a:t>
            </a:r>
            <a:r>
              <a:rPr lang="cs-CZ" sz="2400" dirty="0" err="1"/>
              <a:t>VaV</a:t>
            </a:r>
            <a:r>
              <a:rPr lang="cs-CZ" sz="2400" dirty="0"/>
              <a:t> </a:t>
            </a:r>
            <a:r>
              <a:rPr lang="cs-CZ" sz="2400" dirty="0" smtClean="0"/>
              <a:t>včetně programů </a:t>
            </a:r>
            <a:r>
              <a:rPr lang="cs-CZ" sz="2400" dirty="0"/>
              <a:t>pro potřeby státní správy, veřejných soutěží ve </a:t>
            </a:r>
            <a:r>
              <a:rPr lang="cs-CZ" sz="2400" dirty="0" err="1"/>
              <a:t>VaVaI</a:t>
            </a:r>
            <a:r>
              <a:rPr lang="cs-CZ" sz="2400" dirty="0"/>
              <a:t> na podporu projektů </a:t>
            </a:r>
            <a:r>
              <a:rPr lang="cs-CZ" sz="2400" dirty="0" smtClean="0"/>
              <a:t>a zadávání </a:t>
            </a:r>
            <a:r>
              <a:rPr lang="cs-CZ" sz="2400" dirty="0"/>
              <a:t>veřejných zakázek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619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Veřejné finanční podpory výzkumu a inovací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Podpory ze státního rozpočtu</a:t>
            </a:r>
          </a:p>
          <a:p>
            <a:r>
              <a:rPr lang="cs-CZ" sz="2400" dirty="0" smtClean="0"/>
              <a:t>Podpory z operačních programů EU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7611960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865</TotalTime>
  <Words>942</Words>
  <Application>Microsoft Office PowerPoint</Application>
  <PresentationFormat>Předvádění na obrazovce (4:3)</PresentationFormat>
  <Paragraphs>131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Calibri</vt:lpstr>
      <vt:lpstr>Century Gothic</vt:lpstr>
      <vt:lpstr>Wingdings 3</vt:lpstr>
      <vt:lpstr>Stébla</vt:lpstr>
      <vt:lpstr>Infrastruktura a podpora inovací</vt:lpstr>
      <vt:lpstr>Inovační výkonnost zemí za rok 2017</vt:lpstr>
      <vt:lpstr>Inovační výkonnost zemí za rok 2019</vt:lpstr>
      <vt:lpstr>Organizační struktura českého systému výzkumu a inovací</vt:lpstr>
      <vt:lpstr>Institucionální zabezpečení výzkumu, vývoje a inovací v ČR</vt:lpstr>
      <vt:lpstr>Institucionální zabezpečení výzkumu, vývoje a inovací v ČR</vt:lpstr>
      <vt:lpstr>Institucionální zabezpečení výzkumu, vývoje a inovací v ČR</vt:lpstr>
      <vt:lpstr>Institucionální zabezpečení výzkumu, vývoje a inovací v ČR</vt:lpstr>
      <vt:lpstr>Veřejné finanční podpory výzkumu a inovací</vt:lpstr>
      <vt:lpstr>Podpory ze státního rozpočtu</vt:lpstr>
      <vt:lpstr>Základní výzkum</vt:lpstr>
      <vt:lpstr>Aplikovaný výzkum</vt:lpstr>
      <vt:lpstr>TAČR</vt:lpstr>
      <vt:lpstr>TAČR</vt:lpstr>
      <vt:lpstr>TAČR</vt:lpstr>
      <vt:lpstr>Program TREND</vt:lpstr>
      <vt:lpstr>Program TREND</vt:lpstr>
      <vt:lpstr>Resortní výzkumné programy</vt:lpstr>
      <vt:lpstr>Podpory ze státního rozpočtu</vt:lpstr>
      <vt:lpstr>Podpory z Evropských fondů</vt:lpstr>
      <vt:lpstr>K podpoře podnikových inovací OP</vt:lpstr>
      <vt:lpstr>OP TAK</vt:lpstr>
      <vt:lpstr>OP TAK</vt:lpstr>
      <vt:lpstr>OP Jan Amos Komenský</vt:lpstr>
      <vt:lpstr>Finanční podpory inovací z komerčních zdrojů</vt:lpstr>
      <vt:lpstr>Rizikový kapitál</vt:lpstr>
      <vt:lpstr>Klíčové atributy podnikatelského plánu, inovačního projektu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Podpora inovačních aktivit</dc:title>
  <dc:creator>rylkova</dc:creator>
  <cp:lastModifiedBy>ryl0001</cp:lastModifiedBy>
  <cp:revision>84</cp:revision>
  <cp:lastPrinted>2020-01-29T09:36:41Z</cp:lastPrinted>
  <dcterms:created xsi:type="dcterms:W3CDTF">2017-12-20T14:08:02Z</dcterms:created>
  <dcterms:modified xsi:type="dcterms:W3CDTF">2021-05-19T07:38:22Z</dcterms:modified>
</cp:coreProperties>
</file>