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63" r:id="rId4"/>
    <p:sldId id="264" r:id="rId5"/>
    <p:sldId id="265" r:id="rId6"/>
    <p:sldId id="269" r:id="rId7"/>
    <p:sldId id="262" r:id="rId8"/>
    <p:sldId id="266" r:id="rId9"/>
    <p:sldId id="267" r:id="rId10"/>
    <p:sldId id="268" r:id="rId11"/>
  </p:sldIdLst>
  <p:sldSz cx="12192000" cy="6858000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92" d="100"/>
          <a:sy n="92" d="100"/>
        </p:scale>
        <p:origin x="7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9CD4B-F49A-4C9B-B5D7-397923517823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A0178-FFC6-47AA-B321-C598C4E224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97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84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19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89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06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0508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960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313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68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46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22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661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22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13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39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56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7122F-1059-47C4-83B6-ECD576A66892}" type="datetimeFigureOut">
              <a:rPr lang="cs-CZ" smtClean="0"/>
              <a:t>19.05.2021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B700FD-B0DA-4850-B2E3-F073E7B63B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2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Seminář 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Ing. Žaneta </a:t>
            </a:r>
            <a:r>
              <a:rPr lang="cs-CZ" dirty="0" err="1" smtClean="0"/>
              <a:t>Rylková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960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technologického postupu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83327" y="2133600"/>
            <a:ext cx="98212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7200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17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Inovace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Typy inovací dle Oslo manuálu (2005)</a:t>
            </a:r>
          </a:p>
          <a:p>
            <a:r>
              <a:rPr lang="cs-CZ" sz="2400" dirty="0" smtClean="0"/>
              <a:t>Inovační proces (</a:t>
            </a:r>
            <a:r>
              <a:rPr lang="cs-CZ" sz="2400" dirty="0" err="1" smtClean="0"/>
              <a:t>předinovační</a:t>
            </a:r>
            <a:r>
              <a:rPr lang="cs-CZ" sz="2400" dirty="0" smtClean="0"/>
              <a:t>, inovační, </a:t>
            </a:r>
            <a:r>
              <a:rPr lang="cs-CZ" sz="2400" dirty="0" err="1" smtClean="0"/>
              <a:t>poinovační</a:t>
            </a:r>
            <a:r>
              <a:rPr lang="cs-CZ" sz="2400" dirty="0" smtClean="0"/>
              <a:t> fáze)</a:t>
            </a:r>
          </a:p>
          <a:p>
            <a:r>
              <a:rPr lang="cs-CZ" altLang="cs-CZ" sz="2400" dirty="0" smtClean="0"/>
              <a:t>Faktory limitující inovační proces</a:t>
            </a:r>
          </a:p>
          <a:p>
            <a:r>
              <a:rPr lang="cs-CZ" altLang="cs-CZ" sz="2400" dirty="0" smtClean="0"/>
              <a:t>Výběr </a:t>
            </a:r>
            <a:r>
              <a:rPr lang="cs-CZ" altLang="cs-CZ" sz="2400" smtClean="0"/>
              <a:t>technologického postupu</a:t>
            </a:r>
            <a:endParaRPr lang="cs-CZ" altLang="cs-CZ" sz="2400" dirty="0"/>
          </a:p>
          <a:p>
            <a:endParaRPr lang="cs-CZ" sz="2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90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Inovační proces – </a:t>
            </a:r>
            <a:r>
              <a:rPr lang="cs-CZ" dirty="0" err="1" smtClean="0"/>
              <a:t>předinovační</a:t>
            </a:r>
            <a:r>
              <a:rPr lang="cs-CZ" dirty="0" smtClean="0"/>
              <a:t>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91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Inovační proces – inovační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36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Inovační proces – </a:t>
            </a:r>
            <a:r>
              <a:rPr lang="cs-CZ" dirty="0" err="1" smtClean="0"/>
              <a:t>poinovační</a:t>
            </a:r>
            <a:r>
              <a:rPr lang="cs-CZ" dirty="0" smtClean="0"/>
              <a:t> fáze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51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Faktory limitující inovační proces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56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Inovace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Ovlivňují: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966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technologického postupu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Máme vybrat nejefektivnější technologický postup pro roční výrobu 55 tis. kusů výrobků. Jednotlivé varianty jsou charakterizovány údaji v tabulce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/>
              <a:t>Variantu A – volné kování, varianta B – kování v zápustkách, varianta C – rotační kování.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453468"/>
              </p:ext>
            </p:extLst>
          </p:nvPr>
        </p:nvGraphicFramePr>
        <p:xfrm>
          <a:off x="2589212" y="3133898"/>
          <a:ext cx="8333711" cy="18869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17311">
                  <a:extLst>
                    <a:ext uri="{9D8B030D-6E8A-4147-A177-3AD203B41FA5}">
                      <a16:colId xmlns:a16="http://schemas.microsoft.com/office/drawing/2014/main" val="3922920307"/>
                    </a:ext>
                  </a:extLst>
                </a:gridCol>
                <a:gridCol w="1791223">
                  <a:extLst>
                    <a:ext uri="{9D8B030D-6E8A-4147-A177-3AD203B41FA5}">
                      <a16:colId xmlns:a16="http://schemas.microsoft.com/office/drawing/2014/main" val="940790927"/>
                    </a:ext>
                  </a:extLst>
                </a:gridCol>
                <a:gridCol w="1465546">
                  <a:extLst>
                    <a:ext uri="{9D8B030D-6E8A-4147-A177-3AD203B41FA5}">
                      <a16:colId xmlns:a16="http://schemas.microsoft.com/office/drawing/2014/main" val="1273014856"/>
                    </a:ext>
                  </a:extLst>
                </a:gridCol>
                <a:gridCol w="1559631">
                  <a:extLst>
                    <a:ext uri="{9D8B030D-6E8A-4147-A177-3AD203B41FA5}">
                      <a16:colId xmlns:a16="http://schemas.microsoft.com/office/drawing/2014/main" val="2158177207"/>
                    </a:ext>
                  </a:extLst>
                </a:gridCol>
              </a:tblGrid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Ukazatel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B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Varianta C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67001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Roční fixní náklady v Kč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10 000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>
                          <a:solidFill>
                            <a:schemeClr val="tx1"/>
                          </a:solidFill>
                          <a:effectLst/>
                        </a:rPr>
                        <a:t>40 000</a:t>
                      </a:r>
                      <a:endParaRPr lang="cs-CZ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100 000</a:t>
                      </a:r>
                      <a:endParaRPr lang="cs-CZ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572781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Variabilní náklady na 1 výrobek v Kč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429916"/>
                  </a:ext>
                </a:extLst>
              </a:tr>
              <a:tr h="4717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Roční výrobní kapacita výrobků v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ks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70 000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80 000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120 000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487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695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technologického postupu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72936" y="2133600"/>
            <a:ext cx="9831676" cy="3777622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165602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180</TotalTime>
  <Words>154</Words>
  <Application>Microsoft Office PowerPoint</Application>
  <PresentationFormat>Širokoúhlá obrazovka</PresentationFormat>
  <Paragraphs>47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Stébla</vt:lpstr>
      <vt:lpstr>Seminář 4</vt:lpstr>
      <vt:lpstr>Inovace</vt:lpstr>
      <vt:lpstr>Inovační proces – předinovační fáze</vt:lpstr>
      <vt:lpstr>Inovační proces – inovační fáze</vt:lpstr>
      <vt:lpstr>Inovační proces – poinovační fáze</vt:lpstr>
      <vt:lpstr>Faktory limitující inovační proces</vt:lpstr>
      <vt:lpstr>Inovace</vt:lpstr>
      <vt:lpstr>Výběr technologického postupu</vt:lpstr>
      <vt:lpstr>Výběr technologického postupu</vt:lpstr>
      <vt:lpstr>Výběr technologického postupu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2</dc:title>
  <dc:creator>Rylkova</dc:creator>
  <cp:lastModifiedBy>ryl0001</cp:lastModifiedBy>
  <cp:revision>28</cp:revision>
  <cp:lastPrinted>2020-03-03T05:44:59Z</cp:lastPrinted>
  <dcterms:created xsi:type="dcterms:W3CDTF">2020-03-03T05:36:30Z</dcterms:created>
  <dcterms:modified xsi:type="dcterms:W3CDTF">2021-05-19T08:00:19Z</dcterms:modified>
</cp:coreProperties>
</file>