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4" r:id="rId3"/>
    <p:sldId id="277" r:id="rId4"/>
    <p:sldId id="274" r:id="rId5"/>
    <p:sldId id="282" r:id="rId6"/>
    <p:sldId id="283" r:id="rId7"/>
    <p:sldId id="285" r:id="rId8"/>
    <p:sldId id="286" r:id="rId9"/>
    <p:sldId id="287" r:id="rId10"/>
    <p:sldId id="288" r:id="rId11"/>
    <p:sldId id="289" r:id="rId1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16CD76-B6A8-4513-A67C-A9EDD9F0C536}" type="slidenum">
              <a:rPr lang="cs-CZ"/>
              <a:pPr/>
              <a:t>5</a:t>
            </a:fld>
            <a:endParaRPr 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2563" y="835025"/>
            <a:ext cx="7402513" cy="4164013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18365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5C2E0-FDB2-4034-A8D8-F9B2EE01274A}" type="slidenum">
              <a:rPr lang="cs-CZ"/>
              <a:pPr/>
              <a:t>6</a:t>
            </a:fld>
            <a:endParaRPr 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2563" y="835025"/>
            <a:ext cx="7402513" cy="4164013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4462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Přístupy k </a:t>
            </a:r>
            <a:r>
              <a:rPr lang="cs-CZ" smtClean="0"/>
              <a:t>inovační strategii a k ceně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26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3006" y="1366887"/>
            <a:ext cx="9251606" cy="5363851"/>
          </a:xfrm>
        </p:spPr>
        <p:txBody>
          <a:bodyPr>
            <a:normAutofit/>
          </a:bodyPr>
          <a:lstStyle/>
          <a:p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413984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tvorby inovační strategie</a:t>
            </a:r>
          </a:p>
          <a:p>
            <a:r>
              <a:rPr lang="cs-CZ" dirty="0" smtClean="0"/>
              <a:t>Zdroje inovačních podnětů</a:t>
            </a:r>
          </a:p>
          <a:p>
            <a:r>
              <a:rPr lang="cs-CZ" dirty="0" smtClean="0"/>
              <a:t>Stanovení ceny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3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 inovační strategii – Přístup shora dolů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58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inovačních podnětů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charset="0"/>
              </a:rPr>
              <a:t>vnější prostředí</a:t>
            </a:r>
          </a:p>
          <a:p>
            <a:pPr algn="ctr"/>
            <a:r>
              <a:rPr lang="cs-CZ" sz="4000" dirty="0">
                <a:latin typeface="Arial" charset="0"/>
              </a:rPr>
              <a:t>vnitřní prostředí</a:t>
            </a:r>
          </a:p>
          <a:p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134740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692151"/>
            <a:ext cx="7772400" cy="790575"/>
          </a:xfrm>
        </p:spPr>
        <p:txBody>
          <a:bodyPr/>
          <a:lstStyle/>
          <a:p>
            <a:r>
              <a:rPr lang="cs-CZ">
                <a:latin typeface="Arial" charset="0"/>
              </a:rPr>
              <a:t>Vnější prostředí</a:t>
            </a:r>
            <a:endParaRPr lang="cs-CZ">
              <a:latin typeface="Arial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1700213"/>
            <a:ext cx="4038600" cy="45259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sz="2400" dirty="0" smtClean="0">
              <a:latin typeface="Arial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67438" y="1700213"/>
            <a:ext cx="4038600" cy="4525962"/>
          </a:xfrm>
        </p:spPr>
        <p:txBody>
          <a:bodyPr>
            <a:normAutofit/>
          </a:bodyPr>
          <a:lstStyle/>
          <a:p>
            <a:endParaRPr lang="cs-CZ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2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latin typeface="Arial" charset="0"/>
              </a:rPr>
              <a:t>Vnitřní prostředí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28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0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Ekonomický problém: Stanovení ceny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99175"/>
          </a:xfrm>
        </p:spPr>
        <p:txBody>
          <a:bodyPr>
            <a:normAutofit fontScale="77500" lnSpcReduction="20000"/>
          </a:bodyPr>
          <a:lstStyle/>
          <a:p>
            <a:r>
              <a:rPr lang="cs-CZ" sz="2000" dirty="0" smtClean="0">
                <a:latin typeface="Arial" charset="0"/>
              </a:rPr>
              <a:t>V čokoládovně se plánuje v průměru vyrobit celkem 2000 kg čokolády, přičemž kapacita je dvojnásobná. Čokoládovna chce vyrábět dva druhy čokolády – bílou a mléčnou, jejichž poměr výroby je přesně dán. Měsíčně se vyrobí v průměru 20 % bílé čokolády a 80 % mléčné čokolády. Údaje o struktuře nákladů jsou v tabulce:</a:t>
            </a: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pPr marL="0" indent="0">
              <a:buNone/>
            </a:pPr>
            <a:endParaRPr lang="cs-CZ" sz="2000" dirty="0" smtClean="0">
              <a:latin typeface="Arial" charset="0"/>
            </a:endParaRPr>
          </a:p>
          <a:p>
            <a:r>
              <a:rPr lang="cs-CZ" sz="2000" dirty="0">
                <a:latin typeface="Arial" charset="0"/>
              </a:rPr>
              <a:t>a</a:t>
            </a:r>
            <a:r>
              <a:rPr lang="cs-CZ" sz="2000" dirty="0" smtClean="0">
                <a:latin typeface="Arial" charset="0"/>
              </a:rPr>
              <a:t>) rozvrhněte režijní náklady podle přímé spotřeby suroviny a stanovte dolní hranici ceny v krátkém a dlouhém období, za kterou by se měla každá čokoláda prodávat.</a:t>
            </a:r>
          </a:p>
          <a:p>
            <a:endParaRPr lang="cs-CZ" sz="2800" dirty="0">
              <a:latin typeface="Arial" charset="0"/>
            </a:endParaRPr>
          </a:p>
          <a:p>
            <a:endParaRPr lang="cs-CZ" sz="3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139457"/>
              </p:ext>
            </p:extLst>
          </p:nvPr>
        </p:nvGraphicFramePr>
        <p:xfrm>
          <a:off x="2916924" y="3296547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Bílá (Kč/kg)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Mléčná (Kč/kg)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 (Kč)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Přímé suroviny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Režie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140 000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611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Ekonomický problém: Stanovení ceny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99175"/>
          </a:xfrm>
        </p:spPr>
        <p:txBody>
          <a:bodyPr>
            <a:normAutofit fontScale="55000" lnSpcReduction="20000"/>
          </a:bodyPr>
          <a:lstStyle/>
          <a:p>
            <a:r>
              <a:rPr lang="cs-CZ" sz="2000" dirty="0" smtClean="0">
                <a:latin typeface="Arial" charset="0"/>
              </a:rPr>
              <a:t>V čokoládovně se plánuje v průměru vyrobit celkem 2000 kg čokolády, přičemž kapacita je dvojnásobná. Čokoládovna chce vyrábět dva druhy čokolády – bílou a mléčnou, jejichž poměr výroby je přesně dán. Měsíčně se vyrobí v průměru 20 % bílé čokolády a 80 % mléčné čokolády. Údaje o struktuře nákladů jsou v tabulce:</a:t>
            </a: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pPr marL="0" indent="0">
              <a:buNone/>
            </a:pPr>
            <a:endParaRPr lang="cs-CZ" sz="2000" dirty="0" smtClean="0">
              <a:latin typeface="Arial" charset="0"/>
            </a:endParaRPr>
          </a:p>
          <a:p>
            <a:r>
              <a:rPr lang="cs-CZ" sz="2000" dirty="0" smtClean="0">
                <a:latin typeface="Arial" charset="0"/>
              </a:rPr>
              <a:t>b) po několika měsících firma z průzkumu spotřebitelů zjistí, že spotřebitelé jsou ochotni kupovat 1 kg bílé čokolády za 850 Kč a 1 kg mléčné čokolády za 750 Kč. Spočítejte, jaké množství bílé a jaké množství mléčné čokolády by se muselo vyrábět při těchto cenách, aby firma dosahovala požadovaného hospodářského výsledku z výroby ve výši 200 000 Kč, pokud má být poměr výroby obou typů čokolád zachován.</a:t>
            </a:r>
          </a:p>
          <a:p>
            <a:r>
              <a:rPr lang="cs-CZ" sz="2000" dirty="0">
                <a:latin typeface="Arial" charset="0"/>
              </a:rPr>
              <a:t>c</a:t>
            </a:r>
            <a:r>
              <a:rPr lang="cs-CZ" sz="2000" dirty="0" smtClean="0">
                <a:latin typeface="Arial" charset="0"/>
              </a:rPr>
              <a:t>) management si všimnul, že zákazníci nejsou schopni ocenit náležitě bílou čokoládu a rozhodl se její výrobu bez náhrady uzavřít. Jakého zisku může dosáhnout při původním objemu (ze základního zadání) výrobce mléčné čokolády? Srovnejte se ziskem, kterého dosahoval včetně výroby bílé čokolády.</a:t>
            </a:r>
          </a:p>
          <a:p>
            <a:r>
              <a:rPr lang="cs-CZ" sz="2000" dirty="0" smtClean="0">
                <a:latin typeface="Arial" charset="0"/>
              </a:rPr>
              <a:t>d) diskutujte vztah poptávkově stanovené ceny a ceny nákladově orientované.</a:t>
            </a:r>
          </a:p>
          <a:p>
            <a:endParaRPr lang="cs-CZ" sz="2800" dirty="0">
              <a:latin typeface="Arial" charset="0"/>
            </a:endParaRPr>
          </a:p>
          <a:p>
            <a:endParaRPr lang="cs-CZ" sz="3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139457"/>
              </p:ext>
            </p:extLst>
          </p:nvPr>
        </p:nvGraphicFramePr>
        <p:xfrm>
          <a:off x="2916924" y="3296547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Bílá (Kč/kg)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Mléčná (Kč/kg)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 (Kč)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Přímé suroviny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Režie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140 000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17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23447"/>
            <a:ext cx="8915400" cy="4487775"/>
          </a:xfrm>
        </p:spPr>
        <p:txBody>
          <a:bodyPr>
            <a:normAutofit/>
          </a:bodyPr>
          <a:lstStyle/>
          <a:p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105157034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168</TotalTime>
  <Words>391</Words>
  <Application>Microsoft Office PowerPoint</Application>
  <PresentationFormat>Širokoúhlá obrazovka</PresentationFormat>
  <Paragraphs>67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Stébla</vt:lpstr>
      <vt:lpstr>Přístupy k inovační strategii a k ceně</vt:lpstr>
      <vt:lpstr>Obsah</vt:lpstr>
      <vt:lpstr>Přístupy k inovační strategii – Přístup shora dolů</vt:lpstr>
      <vt:lpstr>Zdroje inovačních podnětů</vt:lpstr>
      <vt:lpstr>Vnější prostředí</vt:lpstr>
      <vt:lpstr>Vnitřní prostředí</vt:lpstr>
      <vt:lpstr>Ekonomický problém: Stanovení ceny</vt:lpstr>
      <vt:lpstr>Ekonomický problém: Stanovení ceny</vt:lpstr>
      <vt:lpstr>Řešení</vt:lpstr>
      <vt:lpstr>Řešení a)</vt:lpstr>
      <vt:lpstr>Řešení b)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50</cp:revision>
  <cp:lastPrinted>2021-04-06T08:39:34Z</cp:lastPrinted>
  <dcterms:created xsi:type="dcterms:W3CDTF">2021-01-21T06:09:51Z</dcterms:created>
  <dcterms:modified xsi:type="dcterms:W3CDTF">2021-05-19T08:03:21Z</dcterms:modified>
</cp:coreProperties>
</file>