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4" r:id="rId3"/>
    <p:sldId id="298" r:id="rId4"/>
    <p:sldId id="299" r:id="rId5"/>
    <p:sldId id="300" r:id="rId6"/>
    <p:sldId id="285" r:id="rId7"/>
    <p:sldId id="286" r:id="rId8"/>
    <p:sldId id="287" r:id="rId9"/>
    <p:sldId id="293" r:id="rId10"/>
    <p:sldId id="294" r:id="rId11"/>
    <p:sldId id="290" r:id="rId12"/>
    <p:sldId id="291" r:id="rId13"/>
    <p:sldId id="296" r:id="rId14"/>
    <p:sldId id="297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Inovace a investice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Čistá současná hodnota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/>
          <a:srcRect l="12122" t="20738" r="49531" b="13325"/>
          <a:stretch/>
        </p:blipFill>
        <p:spPr bwMode="auto">
          <a:xfrm>
            <a:off x="1803862" y="2133600"/>
            <a:ext cx="8379229" cy="37782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24954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4109" y="624110"/>
            <a:ext cx="10241280" cy="1280890"/>
          </a:xfrm>
        </p:spPr>
        <p:txBody>
          <a:bodyPr/>
          <a:lstStyle/>
          <a:p>
            <a:r>
              <a:rPr lang="cs-CZ" dirty="0" smtClean="0"/>
              <a:t>Ekonomický problém 1: Možnost investování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083723"/>
            <a:ext cx="10232765" cy="4441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Metodou čisté současné hodnoty posuďte investiční projekt na základě následujícího plánu (v tis. Kč):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Další údaje:</a:t>
            </a:r>
          </a:p>
          <a:p>
            <a:r>
              <a:rPr lang="cs-CZ" dirty="0" smtClean="0"/>
              <a:t>Očekávaný kapitálový výdaj na začátku období je 1500</a:t>
            </a:r>
          </a:p>
          <a:p>
            <a:r>
              <a:rPr lang="cs-CZ" dirty="0" smtClean="0"/>
              <a:t>Cena vlastního kapitálu 13 %</a:t>
            </a:r>
          </a:p>
          <a:p>
            <a:r>
              <a:rPr lang="cs-CZ" dirty="0" smtClean="0"/>
              <a:t>Cena cizího kapitálu 5 %</a:t>
            </a:r>
          </a:p>
          <a:p>
            <a:r>
              <a:rPr lang="cs-CZ" dirty="0" smtClean="0"/>
              <a:t>Míra zadluženosti 20 %</a:t>
            </a:r>
          </a:p>
          <a:p>
            <a:r>
              <a:rPr lang="cs-CZ" dirty="0" smtClean="0"/>
              <a:t>Daň ze zisku 19 %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19765"/>
              </p:ext>
            </p:extLst>
          </p:nvPr>
        </p:nvGraphicFramePr>
        <p:xfrm>
          <a:off x="1421476" y="2664844"/>
          <a:ext cx="541866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1350363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87387509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3437078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001426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Rok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564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Příjmy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1300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45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Výdaje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00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95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4109" y="624110"/>
            <a:ext cx="10183091" cy="1280890"/>
          </a:xfrm>
        </p:spPr>
        <p:txBody>
          <a:bodyPr/>
          <a:lstStyle/>
          <a:p>
            <a:r>
              <a:rPr lang="cs-CZ" dirty="0" smtClean="0"/>
              <a:t>Ekonomický problém 1: Možnost investování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1521229"/>
            <a:ext cx="10232765" cy="47216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941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4109" y="624110"/>
            <a:ext cx="10083338" cy="128089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Ekonomický problém </a:t>
            </a:r>
            <a:r>
              <a:rPr lang="cs-CZ" sz="2800" dirty="0"/>
              <a:t>2</a:t>
            </a:r>
            <a:r>
              <a:rPr lang="cs-CZ" sz="2800" dirty="0" smtClean="0"/>
              <a:t>: Vzájemně se vylučující investiční programy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41092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Vzájemně se vylučující investiční programy A, B, C s dobou životnosti 6 let byly hodnoceny dynamickými metodami. Výsledky má manažer výroby před sebou a neví, kterou investici (při podnikové diskontní míře 8 %) top managementu doporučit.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Prohlédněte si údaje v tabulce a pomozte mu nalézt odpověď na otázky:</a:t>
            </a:r>
          </a:p>
          <a:p>
            <a:pPr>
              <a:buAutoNum type="alphaLcParenR"/>
            </a:pPr>
            <a:r>
              <a:rPr lang="cs-CZ" dirty="0" smtClean="0"/>
              <a:t>Jak vybrat?</a:t>
            </a:r>
          </a:p>
          <a:p>
            <a:pPr>
              <a:buAutoNum type="alphaLcParenR"/>
            </a:pPr>
            <a:r>
              <a:rPr lang="cs-CZ" dirty="0" smtClean="0"/>
              <a:t>Pracovali jeho podřízení dobře?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936574"/>
              </p:ext>
            </p:extLst>
          </p:nvPr>
        </p:nvGraphicFramePr>
        <p:xfrm>
          <a:off x="1358669" y="2989040"/>
          <a:ext cx="8128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762679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24675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246065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38199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Investice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NPV (mil. Kč)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IRR (%)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Doba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návratnosti z disk. CF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8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25,8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let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975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13,5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 let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838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8,2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let</a:t>
                      </a:r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46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64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4109" y="980902"/>
            <a:ext cx="10083338" cy="92409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Ekonomický problém 2: Vzájemně se vylučující investiční programy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4109258"/>
          </a:xfrm>
        </p:spPr>
        <p:txBody>
          <a:bodyPr>
            <a:normAutofit/>
          </a:bodyPr>
          <a:lstStyle/>
          <a:p>
            <a:pPr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62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Invence, inovace, investice</a:t>
            </a:r>
          </a:p>
          <a:p>
            <a:r>
              <a:rPr lang="cs-CZ" dirty="0" smtClean="0"/>
              <a:t>Důvody k investicím</a:t>
            </a:r>
          </a:p>
          <a:p>
            <a:r>
              <a:rPr lang="cs-CZ" dirty="0" smtClean="0"/>
              <a:t>Ekonomické problémy: Možnosti investování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3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Ekonomický problém: Stanovení ceny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99175"/>
          </a:xfrm>
        </p:spPr>
        <p:txBody>
          <a:bodyPr>
            <a:normAutofit fontScale="55000" lnSpcReduction="20000"/>
          </a:bodyPr>
          <a:lstStyle/>
          <a:p>
            <a:r>
              <a:rPr lang="cs-CZ" sz="2000" dirty="0" smtClean="0">
                <a:latin typeface="Arial" charset="0"/>
              </a:rPr>
              <a:t>V čokoládovně se plánuje v průměru vyrobit celkem 2000 kg čokolády, přičemž kapacita je dvojnásobná. Čokoládovna chce vyrábět dva druhy čokolády – bílou a mléčnou, jejichž poměr výroby je přesně dán. Měsíčně se vyrobí v průměru 20 % bílé čokolády a 80 % mléčné čokolády. Údaje o struktuře nákladů jsou v tabulce:</a:t>
            </a: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endParaRPr lang="cs-CZ" sz="2000" dirty="0" smtClean="0">
              <a:latin typeface="Arial" charset="0"/>
            </a:endParaRPr>
          </a:p>
          <a:p>
            <a:endParaRPr lang="cs-CZ" sz="2000" dirty="0">
              <a:latin typeface="Arial" charset="0"/>
            </a:endParaRPr>
          </a:p>
          <a:p>
            <a:pPr marL="0" indent="0">
              <a:buNone/>
            </a:pPr>
            <a:endParaRPr lang="cs-CZ" sz="2000" dirty="0" smtClean="0">
              <a:latin typeface="Arial" charset="0"/>
            </a:endParaRPr>
          </a:p>
          <a:p>
            <a:r>
              <a:rPr lang="cs-CZ" sz="2000" dirty="0" smtClean="0">
                <a:latin typeface="Arial" charset="0"/>
              </a:rPr>
              <a:t>b) po několika měsících firma z průzkumu spotřebitelů zjistí, že spotřebitelé jsou ochotni kupovat 1 kg bílé čokolády za 850 Kč a 1 kg mléčné čokolády za 750 Kč. Spočítejte, jaké množství bílé a jaké množství mléčné čokolády by se muselo vyrábět při těchto cenách, aby firma dosahovala požadovaného hospodářského výsledku z výroby ve výši 200 000 Kč, pokud má být poměr výroby obou typů čokolád zachován.</a:t>
            </a:r>
          </a:p>
          <a:p>
            <a:r>
              <a:rPr lang="cs-CZ" sz="2000" dirty="0">
                <a:latin typeface="Arial" charset="0"/>
              </a:rPr>
              <a:t>c</a:t>
            </a:r>
            <a:r>
              <a:rPr lang="cs-CZ" sz="2000" dirty="0" smtClean="0">
                <a:latin typeface="Arial" charset="0"/>
              </a:rPr>
              <a:t>) management si všimnul, že zákazníci nejsou schopni ocenit náležitě bílou čokoládu a rozhodl se její výrobu bez náhrady uzavřít. Jakého zisku může dosáhnout při původním objemu (ze základního zadání) výrobce mléčné čokolády? Srovnejte se ziskem, kterého dosahoval včetně výroby bílé čokolády.</a:t>
            </a:r>
          </a:p>
          <a:p>
            <a:r>
              <a:rPr lang="cs-CZ" sz="2000" dirty="0" smtClean="0">
                <a:latin typeface="Arial" charset="0"/>
              </a:rPr>
              <a:t>d) diskutujte vztah poptávkově stanovené ceny a ceny nákladově orientované.</a:t>
            </a:r>
          </a:p>
          <a:p>
            <a:endParaRPr lang="cs-CZ" sz="2800" dirty="0">
              <a:latin typeface="Arial" charset="0"/>
            </a:endParaRPr>
          </a:p>
          <a:p>
            <a:endParaRPr lang="cs-CZ" sz="3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2916924" y="3296547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Bílá (Kč/kg)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Mléčná (Kč/kg)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 (Kč)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Přímé suroviny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Režie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140 000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758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3006" y="1366887"/>
            <a:ext cx="9251606" cy="5363851"/>
          </a:xfrm>
        </p:spPr>
        <p:txBody>
          <a:bodyPr>
            <a:normAutofit/>
          </a:bodyPr>
          <a:lstStyle/>
          <a:p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1259156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3006" y="1366888"/>
            <a:ext cx="9251606" cy="4741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latin typeface="Arial" charset="0"/>
              </a:rPr>
              <a:t>Diskutujte vztah poptávkově stanovené ceny a ceny nákladově orientované</a:t>
            </a:r>
            <a:r>
              <a:rPr lang="cs-CZ" sz="2800" dirty="0" smtClean="0">
                <a:latin typeface="Arial" charset="0"/>
              </a:rPr>
              <a:t>.</a:t>
            </a:r>
            <a:endParaRPr 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74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7113" y="624110"/>
            <a:ext cx="9667499" cy="1280890"/>
          </a:xfrm>
        </p:spPr>
        <p:txBody>
          <a:bodyPr/>
          <a:lstStyle/>
          <a:p>
            <a:r>
              <a:rPr lang="cs-CZ" dirty="0" smtClean="0"/>
              <a:t>Invence, inovace, investice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7156" y="2133600"/>
            <a:ext cx="10357456" cy="3777622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 smtClean="0"/>
              <a:t>Výzkum </a:t>
            </a:r>
            <a:r>
              <a:rPr lang="cs-CZ" dirty="0"/>
              <a:t>je přeměna peněz na znalosti</a:t>
            </a:r>
            <a:r>
              <a:rPr lang="cs-CZ" dirty="0" smtClean="0"/>
              <a:t>. Inovace </a:t>
            </a:r>
            <a:r>
              <a:rPr lang="cs-CZ" dirty="0"/>
              <a:t>je transformace znalostí na peníze</a:t>
            </a:r>
            <a:r>
              <a:rPr lang="cs-CZ" dirty="0" smtClean="0"/>
              <a:t>.“ Dr</a:t>
            </a:r>
            <a:r>
              <a:rPr lang="cs-CZ" dirty="0"/>
              <a:t>. </a:t>
            </a:r>
            <a:r>
              <a:rPr lang="cs-CZ" dirty="0" err="1"/>
              <a:t>Geoffrey</a:t>
            </a:r>
            <a:r>
              <a:rPr lang="cs-CZ" dirty="0"/>
              <a:t> Nicholson (3M)</a:t>
            </a:r>
          </a:p>
        </p:txBody>
      </p:sp>
      <p:pic>
        <p:nvPicPr>
          <p:cNvPr id="4" name="Obrázek 3" descr="https://assets.hardwarezone.com/img/2013/03/postitnot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542" y="4765047"/>
            <a:ext cx="2689225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63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k investicím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57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investic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817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Metody hodnocení investic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3777622"/>
          </a:xfrm>
        </p:spPr>
        <p:txBody>
          <a:bodyPr>
            <a:normAutofit/>
          </a:bodyPr>
          <a:lstStyle/>
          <a:p>
            <a:r>
              <a:rPr lang="cs-CZ" dirty="0"/>
              <a:t>Statické metody – nominální hodnoty </a:t>
            </a:r>
            <a:r>
              <a:rPr lang="cs-CZ" dirty="0" smtClean="0"/>
              <a:t>efektů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Dynamické metody – zohledňuji faktor </a:t>
            </a:r>
            <a:r>
              <a:rPr lang="cs-CZ" dirty="0" smtClean="0"/>
              <a:t>času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78336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302</TotalTime>
  <Words>495</Words>
  <Application>Microsoft Office PowerPoint</Application>
  <PresentationFormat>Širokoúhlá obrazovka</PresentationFormat>
  <Paragraphs>107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Stébla</vt:lpstr>
      <vt:lpstr>Inovace a investice</vt:lpstr>
      <vt:lpstr>Obsah</vt:lpstr>
      <vt:lpstr>Ekonomický problém: Stanovení ceny</vt:lpstr>
      <vt:lpstr>Řešení c)</vt:lpstr>
      <vt:lpstr>Řešení d)</vt:lpstr>
      <vt:lpstr>Invence, inovace, investice</vt:lpstr>
      <vt:lpstr>Důvody k investicím</vt:lpstr>
      <vt:lpstr>Typy investic</vt:lpstr>
      <vt:lpstr>Metody hodnocení investic</vt:lpstr>
      <vt:lpstr>Čistá současná hodnota</vt:lpstr>
      <vt:lpstr>Ekonomický problém 1: Možnost investování</vt:lpstr>
      <vt:lpstr>Ekonomický problém 1: Možnost investování</vt:lpstr>
      <vt:lpstr>Ekonomický problém 2: Vzájemně se vylučující investiční programy</vt:lpstr>
      <vt:lpstr>Ekonomický problém 2: Vzájemně se vylučující investiční programy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79</cp:revision>
  <cp:lastPrinted>2021-04-06T08:39:34Z</cp:lastPrinted>
  <dcterms:created xsi:type="dcterms:W3CDTF">2021-01-21T06:09:51Z</dcterms:created>
  <dcterms:modified xsi:type="dcterms:W3CDTF">2021-05-19T08:06:19Z</dcterms:modified>
</cp:coreProperties>
</file>