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4" r:id="rId3"/>
    <p:sldId id="285" r:id="rId4"/>
    <p:sldId id="286" r:id="rId5"/>
    <p:sldId id="287" r:id="rId6"/>
    <p:sldId id="298" r:id="rId7"/>
    <p:sldId id="299" r:id="rId8"/>
    <p:sldId id="300" r:id="rId9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92" d="100"/>
          <a:sy n="92" d="100"/>
        </p:scale>
        <p:origin x="77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1098" y="1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5BF09-B989-481A-9255-E6A51D3C4848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243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1098" y="9428243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0EE3C-17B5-4125-94AB-E71173619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869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CCE5B-28D9-4CC1-A152-09933EB816BC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362BB-2170-43E9-8B3B-30D65C07CF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227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871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49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4556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270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4984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973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583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01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774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75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43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687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481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86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51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089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61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Inovační cíle a faktory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Žaneta </a:t>
            </a:r>
            <a:r>
              <a:rPr lang="cs-CZ" dirty="0" err="1"/>
              <a:t>Rylková</a:t>
            </a:r>
            <a:r>
              <a:rPr lang="cs-CZ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2584122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Inovační cíle, ukazatele</a:t>
            </a:r>
          </a:p>
          <a:p>
            <a:r>
              <a:rPr lang="cs-CZ" dirty="0"/>
              <a:t>Impulsy, které vedou k inovacím (faktory ovlivňující inovační aktivity)</a:t>
            </a:r>
          </a:p>
          <a:p>
            <a:r>
              <a:rPr lang="cs-CZ" dirty="0"/>
              <a:t>Investice do zavedení nového lana na trh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5358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7113" y="624110"/>
            <a:ext cx="9667499" cy="1280890"/>
          </a:xfrm>
        </p:spPr>
        <p:txBody>
          <a:bodyPr/>
          <a:lstStyle/>
          <a:p>
            <a:r>
              <a:rPr lang="cs-CZ" dirty="0"/>
              <a:t>Inovační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7156" y="2133600"/>
            <a:ext cx="10357456" cy="3777622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638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Předpoklady, které vedou k inovacím a inovačním aktivitám v kultuře podniku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1847" y="2133600"/>
            <a:ext cx="10232765" cy="377762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570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Ekonomický problém: Investice do zavedení nového lana na trh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1847" y="2133600"/>
            <a:ext cx="10232765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Podnik LANEX uvažuje o zavedení nového lana na trh. Jeho cena se předpokládá ve výši 18 Kč za 1 metr. Přímé kusové náklady budou 10 Kč za 1 metr. Pro výrobu je nutné pořídit nové výrobní zařízení s cenou 100 tis. Kč v odpisové skupině 1 (odpisy první rok 20 %, další 2 roky 40 %). Provoz zařízení se předpokládá po dobu 5 let. Počítá se s dobrou platební morálkou jak na straně odběratelů, tak k dodavatelům – všechny toky zboží budou doprovázeny toky peněz, stav zásob bude stabilní.</a:t>
            </a:r>
          </a:p>
          <a:p>
            <a:pPr marL="0" indent="0">
              <a:buNone/>
            </a:pPr>
            <a:r>
              <a:rPr lang="cs-CZ" dirty="0"/>
              <a:t>Další fixní výrobní výdaje lze očekávat ve výši 30 000 Kč ročně. Podle analýzy trhu bude možné prodat v 1. roce 8 000 metrů, ve 2. a 3. roce 10 000 metrů a ve čtvrtém a pátém roce 8 000 metrů. Na nákup zařízení použije podnik vlastní kapitál, požadovaná výnosnost je 12 %, daň z příjmu 20 %. Rozhodněte, zda investice bude přijatelná – použijte:</a:t>
            </a:r>
          </a:p>
          <a:p>
            <a:pPr>
              <a:buAutoNum type="alphaLcParenR"/>
            </a:pPr>
            <a:r>
              <a:rPr lang="cs-CZ" dirty="0"/>
              <a:t>NPV a</a:t>
            </a:r>
          </a:p>
          <a:p>
            <a:pPr>
              <a:buAutoNum type="alphaLcParenR"/>
            </a:pPr>
            <a:r>
              <a:rPr lang="cs-CZ" dirty="0"/>
              <a:t>Metodu EVA</a:t>
            </a:r>
          </a:p>
        </p:txBody>
      </p:sp>
    </p:spTree>
    <p:extLst>
      <p:ext uri="{BB962C8B-B14F-4D97-AF65-F5344CB8AC3E}">
        <p14:creationId xmlns:p14="http://schemas.microsoft.com/office/powerpoint/2010/main" val="4054817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5973" y="89947"/>
            <a:ext cx="9668347" cy="1280890"/>
          </a:xfrm>
        </p:spPr>
        <p:txBody>
          <a:bodyPr/>
          <a:lstStyle/>
          <a:p>
            <a:r>
              <a:rPr lang="cs-CZ" dirty="0"/>
              <a:t>Ekonomický problém: Investice do zavedení nového lana na trh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1847" y="1370837"/>
            <a:ext cx="10232765" cy="4540385"/>
          </a:xfrm>
        </p:spPr>
        <p:txBody>
          <a:bodyPr>
            <a:normAutofit/>
          </a:bodyPr>
          <a:lstStyle/>
          <a:p>
            <a:pPr>
              <a:buAutoNum type="alphaLcParenR"/>
            </a:pPr>
            <a:r>
              <a:rPr lang="cs-CZ" sz="1400" dirty="0"/>
              <a:t>Pro NPV potřebuje CF – přehled o tvorbě cash </a:t>
            </a:r>
            <a:r>
              <a:rPr lang="cs-CZ" sz="1400" dirty="0" err="1"/>
              <a:t>flow</a:t>
            </a:r>
            <a:r>
              <a:rPr lang="cs-CZ" sz="1400" dirty="0"/>
              <a:t> v jednotlivých letech je v tabulce (v Kč):</a:t>
            </a:r>
          </a:p>
          <a:p>
            <a:pPr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9227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Ekonomický problém: Investice do zavedení nového lana na trh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1847" y="2133600"/>
            <a:ext cx="10232765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Zjištěná CF dosadíme do vzorce pro NPV, úroková míra 0,12: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NPV </a:t>
            </a:r>
            <a:r>
              <a:rPr lang="cs-CZ" dirty="0" smtClean="0"/>
              <a:t>=</a:t>
            </a:r>
            <a:endParaRPr lang="cs-CZ" dirty="0"/>
          </a:p>
        </p:txBody>
      </p:sp>
      <p:pic>
        <p:nvPicPr>
          <p:cNvPr id="4" name="Zástupný symbol pro obsah 3"/>
          <p:cNvPicPr>
            <a:picLocks/>
          </p:cNvPicPr>
          <p:nvPr/>
        </p:nvPicPr>
        <p:blipFill rotWithShape="1">
          <a:blip r:embed="rId2"/>
          <a:srcRect l="13339" t="20738" r="64597" b="66447"/>
          <a:stretch/>
        </p:blipFill>
        <p:spPr bwMode="auto">
          <a:xfrm>
            <a:off x="3266901" y="2632363"/>
            <a:ext cx="4147405" cy="7342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17671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Ekonomický problém: Investice do zavedení nového lana na trh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1271847" y="2133600"/>
                <a:ext cx="10232765" cy="4267200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lang="cs-CZ" dirty="0"/>
                  <a:t>b) Pro použití metody diskontované EVA je třeba vypočítat EVA v jednotlivých letech. Zde se hodí použít vztah NOPAT – C*WACC, kde WACC jsou náklady kapitálu (0,12) a kapitál zadržený v jednotlivých letech odpovídá svou výší neodepsanému majetku.</a:t>
                </a:r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𝐷𝐸𝑉𝐴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grow m:val="on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𝐸𝑉𝐴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p>
                                    <m:sSup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begChr m:val=""/>
                                          <m:ctrlP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  <m:t>1+</m:t>
                                          </m:r>
                                          <m: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nary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71847" y="2133600"/>
                <a:ext cx="10232765" cy="4267200"/>
              </a:xfrm>
              <a:blipFill>
                <a:blip r:embed="rId2"/>
                <a:stretch>
                  <a:fillRect l="-238" t="-71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3766375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369</TotalTime>
  <Words>374</Words>
  <Application>Microsoft Office PowerPoint</Application>
  <PresentationFormat>Širokoúhlá obrazovka</PresentationFormat>
  <Paragraphs>32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Cambria Math</vt:lpstr>
      <vt:lpstr>Century Gothic</vt:lpstr>
      <vt:lpstr>Wingdings 3</vt:lpstr>
      <vt:lpstr>Stébla</vt:lpstr>
      <vt:lpstr>Inovační cíle a faktory</vt:lpstr>
      <vt:lpstr>Obsah</vt:lpstr>
      <vt:lpstr>Inovační cíle</vt:lpstr>
      <vt:lpstr>Předpoklady, které vedou k inovacím a inovačním aktivitám v kultuře podniku</vt:lpstr>
      <vt:lpstr>Ekonomický problém: Investice do zavedení nového lana na trh</vt:lpstr>
      <vt:lpstr>Ekonomický problém: Investice do zavedení nového lana na trh</vt:lpstr>
      <vt:lpstr>Ekonomický problém: Investice do zavedení nového lana na trh</vt:lpstr>
      <vt:lpstr>Ekonomický problém: Investice do zavedení nového lana na trh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Rylkova</dc:creator>
  <cp:lastModifiedBy>ryl0001</cp:lastModifiedBy>
  <cp:revision>88</cp:revision>
  <cp:lastPrinted>2021-04-06T08:39:34Z</cp:lastPrinted>
  <dcterms:created xsi:type="dcterms:W3CDTF">2021-01-21T06:09:51Z</dcterms:created>
  <dcterms:modified xsi:type="dcterms:W3CDTF">2021-05-19T08:09:22Z</dcterms:modified>
</cp:coreProperties>
</file>