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513" r:id="rId2"/>
    <p:sldId id="256" r:id="rId3"/>
    <p:sldId id="499" r:id="rId4"/>
    <p:sldId id="498" r:id="rId5"/>
    <p:sldId id="442" r:id="rId6"/>
    <p:sldId id="502" r:id="rId7"/>
    <p:sldId id="500" r:id="rId8"/>
    <p:sldId id="501" r:id="rId9"/>
    <p:sldId id="503" r:id="rId10"/>
    <p:sldId id="504" r:id="rId11"/>
    <p:sldId id="505" r:id="rId12"/>
    <p:sldId id="506" r:id="rId13"/>
    <p:sldId id="507" r:id="rId14"/>
    <p:sldId id="508" r:id="rId15"/>
    <p:sldId id="509" r:id="rId16"/>
    <p:sldId id="510" r:id="rId17"/>
    <p:sldId id="511" r:id="rId18"/>
    <p:sldId id="512" r:id="rId19"/>
    <p:sldId id="480" r:id="rId20"/>
    <p:sldId id="293" r:id="rId2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121" d="100"/>
          <a:sy n="121" d="100"/>
        </p:scale>
        <p:origin x="1314"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20.09.2021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7714843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224032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928255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4235874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996056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25197049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1640146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866620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3806346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298695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1546053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721152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794978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386081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9784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42852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a:t>
            </a:r>
            <a:r>
              <a:rPr lang="cs-CZ" b="1" dirty="0" smtClean="0">
                <a:ln w="0"/>
                <a:solidFill>
                  <a:schemeClr val="bg1"/>
                </a:solidFill>
                <a:effectLst>
                  <a:outerShdw blurRad="38100" dist="19050" dir="2700000" algn="tl" rotWithShape="0">
                    <a:schemeClr val="dk1">
                      <a:alpha val="40000"/>
                    </a:schemeClr>
                  </a:outerShdw>
                </a:effectLst>
              </a:rPr>
              <a:t>Patrik </a:t>
            </a:r>
            <a:r>
              <a:rPr lang="cs-CZ" b="1" dirty="0" err="1" smtClean="0">
                <a:ln w="0"/>
                <a:solidFill>
                  <a:schemeClr val="bg1"/>
                </a:solidFill>
                <a:effectLst>
                  <a:outerShdw blurRad="38100" dist="19050" dir="2700000" algn="tl" rotWithShape="0">
                    <a:schemeClr val="dk1">
                      <a:alpha val="40000"/>
                    </a:schemeClr>
                  </a:outerShdw>
                </a:effectLst>
              </a:rPr>
              <a:t>Kajzar</a:t>
            </a:r>
            <a:r>
              <a:rPr lang="cs-CZ" b="1" dirty="0" smtClean="0">
                <a:ln w="0"/>
                <a:solidFill>
                  <a:schemeClr val="bg1"/>
                </a:solidFill>
                <a:effectLst>
                  <a:outerShdw blurRad="38100" dist="19050" dir="2700000" algn="tl" rotWithShape="0">
                    <a:schemeClr val="dk1">
                      <a:alpha val="40000"/>
                    </a:schemeClr>
                  </a:outerShdw>
                </a:effectLst>
              </a:rPr>
              <a:t>,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09453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Types</a:t>
            </a:r>
            <a:r>
              <a:rPr lang="cs-CZ" dirty="0"/>
              <a:t> and </a:t>
            </a:r>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792" y="1059582"/>
            <a:ext cx="9036496" cy="3785652"/>
          </a:xfrm>
          <a:prstGeom prst="rect">
            <a:avLst/>
          </a:prstGeom>
        </p:spPr>
        <p:txBody>
          <a:bodyPr wrap="square">
            <a:spAutoFit/>
          </a:bodyPr>
          <a:lstStyle/>
          <a:p>
            <a:pPr marL="342900" indent="-342900" algn="just">
              <a:buFont typeface="Wingdings" panose="05000000000000000000" pitchFamily="2" charset="2"/>
              <a:buChar char="q"/>
            </a:pPr>
            <a:r>
              <a:rPr lang="en-US" sz="2000" dirty="0"/>
              <a:t>The types of tourism are dynamic in time, they vary a lot. </a:t>
            </a:r>
            <a:endParaRPr lang="cs-CZ" sz="2000" dirty="0"/>
          </a:p>
          <a:p>
            <a:pPr marL="342900" indent="-342900" algn="just">
              <a:buFont typeface="Wingdings" panose="05000000000000000000" pitchFamily="2" charset="2"/>
              <a:buChar char="q"/>
            </a:pPr>
            <a:r>
              <a:rPr lang="en-US" sz="2000" dirty="0"/>
              <a:t>The types of tourism</a:t>
            </a:r>
            <a:r>
              <a:rPr lang="cs-CZ" sz="2000" dirty="0"/>
              <a:t> </a:t>
            </a:r>
            <a:r>
              <a:rPr lang="en-US" sz="2000" dirty="0"/>
              <a:t>presented in a given period are generated by the needs of its objectives, the level of</a:t>
            </a:r>
            <a:r>
              <a:rPr lang="cs-CZ" sz="2000" dirty="0"/>
              <a:t> </a:t>
            </a:r>
            <a:r>
              <a:rPr lang="en-US" sz="2000" dirty="0"/>
              <a:t>cultural and social facilities and the existing means of transport</a:t>
            </a:r>
            <a:r>
              <a:rPr lang="cs-CZ" sz="2000" dirty="0"/>
              <a:t>.</a:t>
            </a:r>
          </a:p>
          <a:p>
            <a:pPr marL="342900" indent="-342900" algn="just">
              <a:buFont typeface="Wingdings" panose="05000000000000000000" pitchFamily="2" charset="2"/>
              <a:buChar char="q"/>
            </a:pPr>
            <a:r>
              <a:rPr lang="en-US" sz="2000" dirty="0"/>
              <a:t>In accordance with the purposes, each type of tourism is going towards those areas</a:t>
            </a:r>
            <a:r>
              <a:rPr lang="cs-CZ" sz="2000" dirty="0"/>
              <a:t> </a:t>
            </a:r>
            <a:r>
              <a:rPr lang="en-US" sz="2000" dirty="0"/>
              <a:t>where the purpose may be achieved either through the potential facilities, either due</a:t>
            </a:r>
            <a:r>
              <a:rPr lang="cs-CZ" sz="2000" dirty="0"/>
              <a:t> </a:t>
            </a:r>
            <a:r>
              <a:rPr lang="en-US" sz="2000" dirty="0"/>
              <a:t>to the climate or specific traditions of the place.</a:t>
            </a:r>
          </a:p>
          <a:p>
            <a:pPr marL="342900" indent="-342900" algn="just">
              <a:buFont typeface="Wingdings" panose="05000000000000000000" pitchFamily="2" charset="2"/>
              <a:buChar char="q"/>
            </a:pPr>
            <a:r>
              <a:rPr lang="en-US" sz="2000" dirty="0"/>
              <a:t>In general, one may distinguish </a:t>
            </a:r>
            <a:r>
              <a:rPr lang="cs-CZ" sz="2000" dirty="0" err="1"/>
              <a:t>selected</a:t>
            </a:r>
            <a:r>
              <a:rPr lang="en-US" sz="2000" dirty="0"/>
              <a:t> types of tourism:</a:t>
            </a:r>
          </a:p>
          <a:p>
            <a:pPr marL="342900" indent="-342900" algn="just">
              <a:buFont typeface="Wingdings" panose="05000000000000000000" pitchFamily="2" charset="2"/>
              <a:buChar char="ü"/>
            </a:pPr>
            <a:r>
              <a:rPr lang="en-US" sz="2000" dirty="0"/>
              <a:t>Relaxing tourism;</a:t>
            </a:r>
          </a:p>
          <a:p>
            <a:pPr marL="342900" indent="-342900" algn="just">
              <a:buFont typeface="Wingdings" panose="05000000000000000000" pitchFamily="2" charset="2"/>
              <a:buChar char="ü"/>
            </a:pPr>
            <a:r>
              <a:rPr lang="en-US" sz="2000" dirty="0"/>
              <a:t>Relaxing and health care tourism;</a:t>
            </a:r>
          </a:p>
          <a:p>
            <a:pPr marL="342900" indent="-342900" algn="just">
              <a:buFont typeface="Wingdings" panose="05000000000000000000" pitchFamily="2" charset="2"/>
              <a:buChar char="ü"/>
            </a:pPr>
            <a:r>
              <a:rPr lang="en-US" sz="2000" dirty="0"/>
              <a:t>Visiting tourism;</a:t>
            </a:r>
            <a:r>
              <a:rPr lang="cs-CZ" sz="2000" dirty="0"/>
              <a:t> </a:t>
            </a:r>
            <a:r>
              <a:rPr lang="en-US" sz="2000" dirty="0"/>
              <a:t>Transit tourism;</a:t>
            </a:r>
          </a:p>
          <a:p>
            <a:pPr marL="342900" indent="-342900" algn="just">
              <a:buFont typeface="Wingdings" panose="05000000000000000000" pitchFamily="2" charset="2"/>
              <a:buChar char="ü"/>
            </a:pPr>
            <a:r>
              <a:rPr lang="en-US" sz="2000" dirty="0"/>
              <a:t>Professional tourism.</a:t>
            </a:r>
            <a:endParaRPr lang="cs-CZ" sz="2000" dirty="0"/>
          </a:p>
        </p:txBody>
      </p:sp>
    </p:spTree>
    <p:extLst>
      <p:ext uri="{BB962C8B-B14F-4D97-AF65-F5344CB8AC3E}">
        <p14:creationId xmlns:p14="http://schemas.microsoft.com/office/powerpoint/2010/main" val="3478802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Types</a:t>
            </a:r>
            <a:r>
              <a:rPr lang="cs-CZ" dirty="0"/>
              <a:t> and </a:t>
            </a:r>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792" y="1059582"/>
            <a:ext cx="9036496" cy="3170099"/>
          </a:xfrm>
          <a:prstGeom prst="rect">
            <a:avLst/>
          </a:prstGeom>
        </p:spPr>
        <p:txBody>
          <a:bodyPr wrap="square">
            <a:spAutoFit/>
          </a:bodyPr>
          <a:lstStyle/>
          <a:p>
            <a:pPr marL="342900" indent="-342900" algn="just">
              <a:buFont typeface="Wingdings" panose="05000000000000000000" pitchFamily="2" charset="2"/>
              <a:buChar char="q"/>
            </a:pPr>
            <a:r>
              <a:rPr lang="en-US" sz="2000" b="1" dirty="0"/>
              <a:t>volunteer tourism </a:t>
            </a:r>
            <a:r>
              <a:rPr lang="en-US" sz="2000" dirty="0"/>
              <a:t>- the destination is chosen by free will of the</a:t>
            </a:r>
            <a:r>
              <a:rPr lang="cs-CZ" sz="2000" dirty="0"/>
              <a:t> </a:t>
            </a:r>
            <a:r>
              <a:rPr lang="en-US" sz="2000" dirty="0"/>
              <a:t>beneficiary of tourist services (tourism, relaxation, visiting tourism, and</a:t>
            </a:r>
            <a:r>
              <a:rPr lang="cs-CZ" sz="2000" dirty="0"/>
              <a:t> </a:t>
            </a:r>
            <a:r>
              <a:rPr lang="en-US" sz="2000" dirty="0"/>
              <a:t>reduced distance tourism - for leisure);</a:t>
            </a:r>
            <a:endParaRPr lang="cs-CZ" sz="2000" dirty="0"/>
          </a:p>
          <a:p>
            <a:pPr marL="342900" indent="-342900" algn="just">
              <a:buFont typeface="Wingdings" panose="05000000000000000000" pitchFamily="2" charset="2"/>
              <a:buChar char="q"/>
            </a:pPr>
            <a:r>
              <a:rPr lang="en-US" sz="2000" b="1" dirty="0"/>
              <a:t>forced tourism </a:t>
            </a:r>
            <a:r>
              <a:rPr lang="en-US" sz="2000" dirty="0"/>
              <a:t>- the destination is chosen from various requirements by</a:t>
            </a:r>
            <a:r>
              <a:rPr lang="cs-CZ" sz="2000" dirty="0"/>
              <a:t> </a:t>
            </a:r>
            <a:r>
              <a:rPr lang="en-US" sz="2000" dirty="0"/>
              <a:t>others (tourism, relaxation and health care - on the medical</a:t>
            </a:r>
            <a:r>
              <a:rPr lang="cs-CZ" sz="2000" dirty="0"/>
              <a:t> </a:t>
            </a:r>
            <a:r>
              <a:rPr lang="en-US" sz="2000" dirty="0"/>
              <a:t>recommendation, transit tourism – out of the need of transportation</a:t>
            </a:r>
            <a:r>
              <a:rPr lang="cs-CZ" sz="2000" dirty="0"/>
              <a:t> </a:t>
            </a:r>
            <a:r>
              <a:rPr lang="en-US" sz="2000" dirty="0"/>
              <a:t>objectives, professional tourism - at the request of the unit where the</a:t>
            </a:r>
            <a:r>
              <a:rPr lang="cs-CZ" sz="2000" dirty="0"/>
              <a:t> </a:t>
            </a:r>
            <a:r>
              <a:rPr lang="en-US" sz="2000" dirty="0"/>
              <a:t>beneficent of tourism services is working)</a:t>
            </a:r>
            <a:endParaRPr lang="cs-CZ" sz="2000" dirty="0"/>
          </a:p>
          <a:p>
            <a:pPr marL="342900" indent="-342900" algn="just">
              <a:buFont typeface="Wingdings" panose="05000000000000000000" pitchFamily="2" charset="2"/>
              <a:buChar char="q"/>
            </a:pPr>
            <a:r>
              <a:rPr lang="en-US" sz="2000" dirty="0"/>
              <a:t>Unlike the types of tourism, the forms of tourism represent the way to conduct the</a:t>
            </a:r>
            <a:r>
              <a:rPr lang="cs-CZ" sz="2000" dirty="0"/>
              <a:t> </a:t>
            </a:r>
            <a:r>
              <a:rPr lang="en-US" sz="2000" dirty="0"/>
              <a:t>tourism depending on the causes and the external influences.</a:t>
            </a:r>
          </a:p>
          <a:p>
            <a:pPr marL="342900" indent="-342900" algn="just">
              <a:buFont typeface="Wingdings" panose="05000000000000000000" pitchFamily="2" charset="2"/>
              <a:buChar char="q"/>
            </a:pPr>
            <a:r>
              <a:rPr lang="en-US" sz="2000" dirty="0"/>
              <a:t>The forms of tourism have as their differentiation the properties of tourism.</a:t>
            </a:r>
            <a:endParaRPr lang="cs-CZ" sz="2000" dirty="0"/>
          </a:p>
        </p:txBody>
      </p:sp>
    </p:spTree>
    <p:extLst>
      <p:ext uri="{BB962C8B-B14F-4D97-AF65-F5344CB8AC3E}">
        <p14:creationId xmlns:p14="http://schemas.microsoft.com/office/powerpoint/2010/main" val="608781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Types</a:t>
            </a:r>
            <a:r>
              <a:rPr lang="cs-CZ" dirty="0"/>
              <a:t> and </a:t>
            </a:r>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792" y="1059582"/>
            <a:ext cx="9036496" cy="3477875"/>
          </a:xfrm>
          <a:prstGeom prst="rect">
            <a:avLst/>
          </a:prstGeom>
        </p:spPr>
        <p:txBody>
          <a:bodyPr wrap="square">
            <a:spAutoFit/>
          </a:bodyPr>
          <a:lstStyle/>
          <a:p>
            <a:pPr marL="342900" indent="-342900" algn="just">
              <a:buFont typeface="Wingdings" panose="05000000000000000000" pitchFamily="2" charset="2"/>
              <a:buChar char="q"/>
            </a:pPr>
            <a:r>
              <a:rPr lang="en-US" sz="2000" dirty="0"/>
              <a:t>We distinguish several forms of tourism based on the following criteria:</a:t>
            </a:r>
            <a:endParaRPr lang="cs-CZ" sz="2000" dirty="0"/>
          </a:p>
          <a:p>
            <a:pPr algn="just"/>
            <a:r>
              <a:rPr lang="en-US" sz="2000" b="1" dirty="0"/>
              <a:t>The criteria of the initial area and the destination:</a:t>
            </a:r>
          </a:p>
          <a:p>
            <a:pPr marL="342900" indent="-342900" algn="just">
              <a:buFont typeface="Wingdings" panose="05000000000000000000" pitchFamily="2" charset="2"/>
              <a:buChar char="q"/>
            </a:pPr>
            <a:r>
              <a:rPr lang="en-US" sz="2000" dirty="0"/>
              <a:t>a) Domestic tourism;</a:t>
            </a:r>
          </a:p>
          <a:p>
            <a:pPr marL="342900" indent="-342900" algn="just">
              <a:buFont typeface="Wingdings" panose="05000000000000000000" pitchFamily="2" charset="2"/>
              <a:buChar char="q"/>
            </a:pPr>
            <a:r>
              <a:rPr lang="en-US" sz="2000" dirty="0"/>
              <a:t>b) International Tourism</a:t>
            </a:r>
            <a:endParaRPr lang="cs-CZ" sz="2000" dirty="0"/>
          </a:p>
          <a:p>
            <a:pPr algn="just"/>
            <a:r>
              <a:rPr lang="en-US" sz="2000" b="1" dirty="0"/>
              <a:t>The criteria of the initial area and the destination:</a:t>
            </a:r>
          </a:p>
          <a:p>
            <a:pPr marL="342900" indent="-342900" algn="just">
              <a:buFont typeface="Wingdings" panose="05000000000000000000" pitchFamily="2" charset="2"/>
              <a:buChar char="q"/>
            </a:pPr>
            <a:r>
              <a:rPr lang="en-US" sz="2000" dirty="0"/>
              <a:t>a) Domestic tourism;</a:t>
            </a:r>
          </a:p>
          <a:p>
            <a:pPr marL="342900" indent="-342900" algn="just">
              <a:buFont typeface="Wingdings" panose="05000000000000000000" pitchFamily="2" charset="2"/>
              <a:buChar char="q"/>
            </a:pPr>
            <a:r>
              <a:rPr lang="en-US" sz="2000" dirty="0"/>
              <a:t>b) International Tourism</a:t>
            </a:r>
            <a:endParaRPr lang="cs-CZ" sz="2000" dirty="0"/>
          </a:p>
          <a:p>
            <a:pPr algn="just"/>
            <a:r>
              <a:rPr lang="en-US" sz="2000" b="1" dirty="0"/>
              <a:t>Organizational criterion:</a:t>
            </a:r>
          </a:p>
          <a:p>
            <a:pPr marL="342900" indent="-342900" algn="just">
              <a:buFont typeface="Wingdings" panose="05000000000000000000" pitchFamily="2" charset="2"/>
              <a:buChar char="q"/>
            </a:pPr>
            <a:r>
              <a:rPr lang="en-US" sz="2000" dirty="0"/>
              <a:t>a) Organized tourism;</a:t>
            </a:r>
          </a:p>
          <a:p>
            <a:pPr marL="342900" indent="-342900" algn="just">
              <a:buFont typeface="Wingdings" panose="05000000000000000000" pitchFamily="2" charset="2"/>
              <a:buChar char="q"/>
            </a:pPr>
            <a:r>
              <a:rPr lang="en-US" sz="2000" dirty="0"/>
              <a:t>b) Unorganized tourism;</a:t>
            </a:r>
          </a:p>
          <a:p>
            <a:pPr marL="342900" indent="-342900" algn="just">
              <a:buFont typeface="Wingdings" panose="05000000000000000000" pitchFamily="2" charset="2"/>
              <a:buChar char="q"/>
            </a:pPr>
            <a:r>
              <a:rPr lang="en-US" sz="2000" dirty="0"/>
              <a:t>c) Semi-organized tourism.</a:t>
            </a:r>
            <a:endParaRPr lang="cs-CZ" sz="2000" dirty="0"/>
          </a:p>
        </p:txBody>
      </p:sp>
    </p:spTree>
    <p:extLst>
      <p:ext uri="{BB962C8B-B14F-4D97-AF65-F5344CB8AC3E}">
        <p14:creationId xmlns:p14="http://schemas.microsoft.com/office/powerpoint/2010/main" val="2471746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Types</a:t>
            </a:r>
            <a:r>
              <a:rPr lang="cs-CZ" dirty="0"/>
              <a:t> and </a:t>
            </a:r>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107504" y="793164"/>
            <a:ext cx="9036496" cy="3785652"/>
          </a:xfrm>
          <a:prstGeom prst="rect">
            <a:avLst/>
          </a:prstGeom>
        </p:spPr>
        <p:txBody>
          <a:bodyPr wrap="square">
            <a:spAutoFit/>
          </a:bodyPr>
          <a:lstStyle/>
          <a:p>
            <a:pPr algn="just"/>
            <a:r>
              <a:rPr lang="en-US" sz="2000" b="1" dirty="0"/>
              <a:t>The criteria of transportation vehicles:</a:t>
            </a:r>
          </a:p>
          <a:p>
            <a:pPr marL="342900" indent="-342900" algn="just">
              <a:buFont typeface="Wingdings" panose="05000000000000000000" pitchFamily="2" charset="2"/>
              <a:buChar char="q"/>
            </a:pPr>
            <a:r>
              <a:rPr lang="en-US" sz="2000" dirty="0"/>
              <a:t>a) Tourism by train;</a:t>
            </a:r>
            <a:endParaRPr lang="cs-CZ" sz="2000" dirty="0"/>
          </a:p>
          <a:p>
            <a:pPr marL="342900" indent="-342900" algn="just">
              <a:buFont typeface="Wingdings" panose="05000000000000000000" pitchFamily="2" charset="2"/>
              <a:buChar char="q"/>
            </a:pPr>
            <a:r>
              <a:rPr lang="en-US" sz="2000" dirty="0"/>
              <a:t>b) Tourism by </a:t>
            </a:r>
            <a:r>
              <a:rPr lang="cs-CZ" sz="2000"/>
              <a:t>car</a:t>
            </a:r>
            <a:r>
              <a:rPr lang="en-US" sz="2000"/>
              <a:t>;</a:t>
            </a:r>
            <a:endParaRPr lang="en-US" sz="2000" dirty="0"/>
          </a:p>
          <a:p>
            <a:pPr marL="342900" indent="-342900" algn="just">
              <a:buFont typeface="Wingdings" panose="05000000000000000000" pitchFamily="2" charset="2"/>
              <a:buChar char="q"/>
            </a:pPr>
            <a:r>
              <a:rPr lang="en-US" sz="2000" dirty="0"/>
              <a:t>c) Marine tourism;</a:t>
            </a:r>
          </a:p>
          <a:p>
            <a:pPr marL="342900" indent="-342900" algn="just">
              <a:buFont typeface="Wingdings" panose="05000000000000000000" pitchFamily="2" charset="2"/>
              <a:buChar char="q"/>
            </a:pPr>
            <a:r>
              <a:rPr lang="en-US" sz="2000" dirty="0"/>
              <a:t>d) Air tourism;</a:t>
            </a:r>
          </a:p>
          <a:p>
            <a:pPr marL="342900" indent="-342900" algn="just">
              <a:buFont typeface="Wingdings" panose="05000000000000000000" pitchFamily="2" charset="2"/>
              <a:buChar char="q"/>
            </a:pPr>
            <a:r>
              <a:rPr lang="en-US" sz="2000" dirty="0"/>
              <a:t>e) Other forms of tourism (cycling, walking, etc.).</a:t>
            </a:r>
            <a:endParaRPr lang="cs-CZ" sz="2000" dirty="0"/>
          </a:p>
          <a:p>
            <a:pPr algn="just"/>
            <a:r>
              <a:rPr lang="en-US" sz="2000" b="1" dirty="0"/>
              <a:t>Criterion of the age and occupation of the tourist:</a:t>
            </a:r>
          </a:p>
          <a:p>
            <a:pPr marL="342900" indent="-342900" algn="just">
              <a:buFont typeface="Wingdings" panose="05000000000000000000" pitchFamily="2" charset="2"/>
              <a:buChar char="q"/>
            </a:pPr>
            <a:r>
              <a:rPr lang="en-US" sz="2000" dirty="0"/>
              <a:t>a) Youth Tourism;</a:t>
            </a:r>
          </a:p>
          <a:p>
            <a:pPr marL="342900" indent="-342900" algn="just">
              <a:buFont typeface="Wingdings" panose="05000000000000000000" pitchFamily="2" charset="2"/>
              <a:buChar char="q"/>
            </a:pPr>
            <a:r>
              <a:rPr lang="en-US" sz="2000" dirty="0"/>
              <a:t>b) Specific to adults tourism;</a:t>
            </a:r>
          </a:p>
          <a:p>
            <a:pPr marL="342900" indent="-342900" algn="just">
              <a:buFont typeface="Wingdings" panose="05000000000000000000" pitchFamily="2" charset="2"/>
              <a:buChar char="q"/>
            </a:pPr>
            <a:r>
              <a:rPr lang="en-US" sz="2000" dirty="0"/>
              <a:t>c) Specific for older generation tourism</a:t>
            </a:r>
            <a:endParaRPr lang="cs-CZ" sz="2000" dirty="0"/>
          </a:p>
          <a:p>
            <a:pPr algn="just"/>
            <a:r>
              <a:rPr lang="en-US" sz="2000" b="1" dirty="0"/>
              <a:t>The criterion for the type of destination:</a:t>
            </a:r>
          </a:p>
          <a:p>
            <a:pPr marL="342900" indent="-342900" algn="just">
              <a:buFont typeface="Wingdings" panose="05000000000000000000" pitchFamily="2" charset="2"/>
              <a:buChar char="q"/>
            </a:pPr>
            <a:r>
              <a:rPr lang="en-US" sz="2000" dirty="0"/>
              <a:t>a) Mountain tourism;</a:t>
            </a:r>
            <a:r>
              <a:rPr lang="cs-CZ" sz="2000" dirty="0"/>
              <a:t>  </a:t>
            </a:r>
            <a:r>
              <a:rPr lang="en-US" sz="2000" dirty="0"/>
              <a:t>b) Season tourism;</a:t>
            </a:r>
            <a:r>
              <a:rPr lang="cs-CZ" sz="2000" dirty="0"/>
              <a:t>   </a:t>
            </a:r>
            <a:r>
              <a:rPr lang="en-US" sz="2000" dirty="0"/>
              <a:t>c) Other</a:t>
            </a:r>
            <a:endParaRPr lang="cs-CZ" sz="2000" dirty="0"/>
          </a:p>
        </p:txBody>
      </p:sp>
    </p:spTree>
    <p:extLst>
      <p:ext uri="{BB962C8B-B14F-4D97-AF65-F5344CB8AC3E}">
        <p14:creationId xmlns:p14="http://schemas.microsoft.com/office/powerpoint/2010/main" val="387326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5899" y="987574"/>
            <a:ext cx="9036496" cy="3308598"/>
          </a:xfrm>
          <a:prstGeom prst="rect">
            <a:avLst/>
          </a:prstGeom>
        </p:spPr>
        <p:txBody>
          <a:bodyPr wrap="square">
            <a:spAutoFit/>
          </a:bodyPr>
          <a:lstStyle/>
          <a:p>
            <a:pPr marL="342900" indent="-342900" algn="just">
              <a:buFont typeface="Wingdings" panose="05000000000000000000" pitchFamily="2" charset="2"/>
              <a:buChar char="q"/>
            </a:pPr>
            <a:r>
              <a:rPr lang="en-US" sz="1900" b="1" dirty="0"/>
              <a:t>Niche tourism </a:t>
            </a:r>
            <a:r>
              <a:rPr lang="en-US" sz="1900" dirty="0"/>
              <a:t>refers to the numerous specialty forms of tourism that have emerged over the years, each with its own adjective. </a:t>
            </a:r>
            <a:endParaRPr lang="cs-CZ" sz="1900" dirty="0"/>
          </a:p>
          <a:p>
            <a:pPr marL="342900" indent="-342900" algn="just">
              <a:buFont typeface="Wingdings" panose="05000000000000000000" pitchFamily="2" charset="2"/>
              <a:buChar char="q"/>
            </a:pPr>
            <a:r>
              <a:rPr lang="en-US" sz="1900" dirty="0"/>
              <a:t>Many of these terms have come into common use by the tourism industry and academics.</a:t>
            </a:r>
            <a:endParaRPr lang="cs-CZ" sz="1900" dirty="0"/>
          </a:p>
          <a:p>
            <a:pPr marL="342900" indent="-342900" algn="just">
              <a:buFont typeface="Wingdings" panose="05000000000000000000" pitchFamily="2" charset="2"/>
              <a:buChar char="q"/>
            </a:pPr>
            <a:r>
              <a:rPr lang="en-US" sz="1900" dirty="0"/>
              <a:t>Others are emerging concepts that may or may not gain popular usage. Examples of the more common niche tourism markets </a:t>
            </a:r>
            <a:r>
              <a:rPr lang="en-US" sz="1900" dirty="0" err="1"/>
              <a:t>ar</a:t>
            </a:r>
            <a:r>
              <a:rPr lang="cs-CZ" sz="1900" dirty="0"/>
              <a:t>e:</a:t>
            </a:r>
          </a:p>
          <a:p>
            <a:pPr marL="342900" indent="-342900" algn="just">
              <a:buFont typeface="Wingdings" panose="05000000000000000000" pitchFamily="2" charset="2"/>
              <a:buChar char="ü"/>
            </a:pPr>
            <a:r>
              <a:rPr lang="en-US" sz="1900" b="1" dirty="0" err="1"/>
              <a:t>Agritourism</a:t>
            </a:r>
            <a:r>
              <a:rPr lang="en-US" sz="1900" b="1" dirty="0"/>
              <a:t> or </a:t>
            </a:r>
            <a:r>
              <a:rPr lang="en-US" sz="1900" b="1" dirty="0" err="1"/>
              <a:t>agrotourism</a:t>
            </a:r>
            <a:r>
              <a:rPr lang="en-US" sz="1900" b="1" dirty="0"/>
              <a:t>, </a:t>
            </a:r>
            <a:r>
              <a:rPr lang="en-US" sz="1900" dirty="0"/>
              <a:t>as it is defined most broadly, involves any agriculturally based operation or activity that brings visitors to a farm or ranch</a:t>
            </a:r>
            <a:r>
              <a:rPr lang="cs-CZ" sz="1900" dirty="0"/>
              <a:t>. A</a:t>
            </a:r>
            <a:r>
              <a:rPr lang="en-US" sz="1900" dirty="0" err="1"/>
              <a:t>gritourism</a:t>
            </a:r>
            <a:r>
              <a:rPr lang="en-US" sz="1900" dirty="0"/>
              <a:t> includes a wide variety of activities, including buying produce direct from a farm stand, navigating a corn maze, slopping hogs, picking fruit, feeding animals, or staying at a bed and breakfast (B&amp;B) on a farm.</a:t>
            </a:r>
            <a:endParaRPr lang="cs-CZ" sz="1900" dirty="0"/>
          </a:p>
        </p:txBody>
      </p:sp>
    </p:spTree>
    <p:extLst>
      <p:ext uri="{BB962C8B-B14F-4D97-AF65-F5344CB8AC3E}">
        <p14:creationId xmlns:p14="http://schemas.microsoft.com/office/powerpoint/2010/main" val="1703543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991" y="944416"/>
            <a:ext cx="9036496" cy="3893374"/>
          </a:xfrm>
          <a:prstGeom prst="rect">
            <a:avLst/>
          </a:prstGeom>
        </p:spPr>
        <p:txBody>
          <a:bodyPr wrap="square">
            <a:spAutoFit/>
          </a:bodyPr>
          <a:lstStyle/>
          <a:p>
            <a:pPr marL="342900" indent="-342900" algn="just">
              <a:buFont typeface="Wingdings" panose="05000000000000000000" pitchFamily="2" charset="2"/>
              <a:buChar char="q"/>
            </a:pPr>
            <a:r>
              <a:rPr lang="en-US" sz="1900" b="1" dirty="0"/>
              <a:t>Dark tourism </a:t>
            </a:r>
            <a:r>
              <a:rPr lang="en-US" sz="1900" dirty="0"/>
              <a:t>(also black tourism or grief tourism) has been defined as tourism involving travel to places historically associated with death and tragedy. More recently, it was suggested that the concept should also include reasons tourists visit that site, since the site's attributes alone may not make a visitor a "dark tourist" </a:t>
            </a:r>
            <a:r>
              <a:rPr lang="cs-CZ" sz="1900" dirty="0"/>
              <a:t>. </a:t>
            </a:r>
            <a:r>
              <a:rPr lang="en-US" sz="1900" dirty="0"/>
              <a:t>Hiroshima Peace Memorial Park in Japan</a:t>
            </a:r>
            <a:r>
              <a:rPr lang="cs-CZ" sz="1900" dirty="0"/>
              <a:t>m </a:t>
            </a:r>
            <a:r>
              <a:rPr lang="en-US" sz="1900" dirty="0"/>
              <a:t>Chernobyl in Ukraine</a:t>
            </a:r>
            <a:r>
              <a:rPr lang="cs-CZ" sz="1900" dirty="0"/>
              <a:t> </a:t>
            </a:r>
            <a:r>
              <a:rPr lang="en-US" sz="1900" dirty="0"/>
              <a:t>and the commercial activity at Ground Zero in New York one year after September 11, 2001.</a:t>
            </a:r>
            <a:endParaRPr lang="cs-CZ" sz="1900" dirty="0"/>
          </a:p>
          <a:p>
            <a:pPr marL="342900" indent="-342900" algn="just">
              <a:buFont typeface="Wingdings" panose="05000000000000000000" pitchFamily="2" charset="2"/>
              <a:buChar char="q"/>
            </a:pPr>
            <a:r>
              <a:rPr lang="en-US" sz="1900" b="1" dirty="0"/>
              <a:t>Culinary tourism </a:t>
            </a:r>
            <a:r>
              <a:rPr lang="en-US" sz="1900" dirty="0"/>
              <a:t>or food tourism is the exploration of food as the purpose of tourism</a:t>
            </a:r>
            <a:r>
              <a:rPr lang="cs-CZ" sz="1900" dirty="0"/>
              <a:t>. </a:t>
            </a:r>
            <a:r>
              <a:rPr lang="en-US" sz="1900" dirty="0"/>
              <a:t>It is now considered a vital component of the tourism experience. Dining out is common among tourists and "food is believed to rank alongside climate, accommodation, and scenery" in importance to tourists</a:t>
            </a:r>
            <a:r>
              <a:rPr lang="cs-CZ" sz="1900" dirty="0"/>
              <a:t>.</a:t>
            </a:r>
          </a:p>
          <a:p>
            <a:pPr marL="342900" indent="-342900" algn="just">
              <a:buFont typeface="Wingdings" panose="05000000000000000000" pitchFamily="2" charset="2"/>
              <a:buChar char="q"/>
            </a:pPr>
            <a:r>
              <a:rPr lang="en-US" sz="1900" b="1" dirty="0"/>
              <a:t>Cultural Tourism (or culture tourism) </a:t>
            </a:r>
            <a:r>
              <a:rPr lang="en-US" sz="1900" dirty="0"/>
              <a:t>is the subset of tourism concerned with a traveler's engagement with a country or region's culture, specifically the lifestyle of the people in those geographical areas, the history of those people, their art, architecture</a:t>
            </a:r>
            <a:r>
              <a:rPr lang="cs-CZ" sz="1900" dirty="0"/>
              <a:t>….</a:t>
            </a:r>
          </a:p>
        </p:txBody>
      </p:sp>
    </p:spTree>
    <p:extLst>
      <p:ext uri="{BB962C8B-B14F-4D97-AF65-F5344CB8AC3E}">
        <p14:creationId xmlns:p14="http://schemas.microsoft.com/office/powerpoint/2010/main" val="751185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991" y="944416"/>
            <a:ext cx="9036496" cy="3600986"/>
          </a:xfrm>
          <a:prstGeom prst="rect">
            <a:avLst/>
          </a:prstGeom>
        </p:spPr>
        <p:txBody>
          <a:bodyPr wrap="square">
            <a:spAutoFit/>
          </a:bodyPr>
          <a:lstStyle/>
          <a:p>
            <a:pPr marL="342900" indent="-342900" algn="just">
              <a:buFont typeface="Wingdings" panose="05000000000000000000" pitchFamily="2" charset="2"/>
              <a:buChar char="q"/>
            </a:pPr>
            <a:r>
              <a:rPr lang="en-US" sz="1900" b="1" dirty="0"/>
              <a:t>Gay tourism or LGBT tourism </a:t>
            </a:r>
            <a:r>
              <a:rPr lang="en-US" sz="1900" dirty="0"/>
              <a:t>is a form of niche tourism marketed to gay, lesbian, bisexual and transgender (LGBT) people</a:t>
            </a:r>
            <a:r>
              <a:rPr lang="cs-CZ" sz="1900" dirty="0"/>
              <a:t>.</a:t>
            </a:r>
          </a:p>
          <a:p>
            <a:pPr marL="342900" indent="-342900" algn="just">
              <a:buFont typeface="Wingdings" panose="05000000000000000000" pitchFamily="2" charset="2"/>
              <a:buChar char="q"/>
            </a:pPr>
            <a:r>
              <a:rPr lang="en-US" sz="1900" b="1" dirty="0"/>
              <a:t>Medical tourism </a:t>
            </a:r>
            <a:r>
              <a:rPr lang="en-US" sz="1900" dirty="0"/>
              <a:t>refers to people traveling to a country other than their own to obtain medical treatment. In the past this usually referred to those who traveled from less-developed countries to major medical centers in highly developed countries for treatment unavailable at home.</a:t>
            </a:r>
            <a:endParaRPr lang="cs-CZ" sz="1900" dirty="0"/>
          </a:p>
          <a:p>
            <a:pPr marL="342900" indent="-342900" algn="just">
              <a:buFont typeface="Wingdings" panose="05000000000000000000" pitchFamily="2" charset="2"/>
              <a:buChar char="q"/>
            </a:pPr>
            <a:r>
              <a:rPr lang="en-US" sz="1900" b="1" dirty="0"/>
              <a:t>Religious tourism, </a:t>
            </a:r>
            <a:r>
              <a:rPr lang="en-US" sz="1900" dirty="0"/>
              <a:t>also commonly referred to as faith tourism[1], is a type of tourism, where people travel individually or in groups for pilgrimage, missionary, or leisure (fellowship) purposes. The world's largest form of mass religious tourism takes place at the annual Hajj pilgrimage in Mecca, Saudi Arabia</a:t>
            </a:r>
            <a:r>
              <a:rPr lang="cs-CZ" sz="1900" dirty="0"/>
              <a:t>….</a:t>
            </a:r>
          </a:p>
          <a:p>
            <a:pPr marL="342900" indent="-342900" algn="just">
              <a:buFont typeface="Wingdings" panose="05000000000000000000" pitchFamily="2" charset="2"/>
              <a:buChar char="q"/>
            </a:pPr>
            <a:r>
              <a:rPr lang="en-US" sz="1900" b="1" dirty="0"/>
              <a:t>Wildlife tourism </a:t>
            </a:r>
            <a:r>
              <a:rPr lang="en-US" sz="1900" dirty="0"/>
              <a:t>is an element of many nations' travel industry centered around observation and interaction with local animal and plant life in their natural habitats. </a:t>
            </a:r>
            <a:endParaRPr lang="cs-CZ" sz="1900" dirty="0"/>
          </a:p>
        </p:txBody>
      </p:sp>
    </p:spTree>
    <p:extLst>
      <p:ext uri="{BB962C8B-B14F-4D97-AF65-F5344CB8AC3E}">
        <p14:creationId xmlns:p14="http://schemas.microsoft.com/office/powerpoint/2010/main" val="1611527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991" y="944416"/>
            <a:ext cx="9036496" cy="3893374"/>
          </a:xfrm>
          <a:prstGeom prst="rect">
            <a:avLst/>
          </a:prstGeom>
        </p:spPr>
        <p:txBody>
          <a:bodyPr wrap="square">
            <a:spAutoFit/>
          </a:bodyPr>
          <a:lstStyle/>
          <a:p>
            <a:pPr marL="342900" indent="-342900" algn="just">
              <a:buFont typeface="Wingdings" panose="05000000000000000000" pitchFamily="2" charset="2"/>
              <a:buChar char="q"/>
            </a:pPr>
            <a:r>
              <a:rPr lang="en-US" sz="1900" b="1" dirty="0"/>
              <a:t>Wellness tourism </a:t>
            </a:r>
            <a:r>
              <a:rPr lang="en-US" sz="1900" dirty="0"/>
              <a:t>is travel for the purpose of promoting health and well-being through physical, psychological, or spiritual activities.</a:t>
            </a:r>
            <a:r>
              <a:rPr lang="cs-CZ" sz="1900" dirty="0"/>
              <a:t> </a:t>
            </a:r>
            <a:r>
              <a:rPr lang="en-US" sz="1900" dirty="0"/>
              <a:t>While wellness tourism is often correlated with medical tourism because health interests motivate the traveler, wellness tourists are proactive in seeking to improve or maintain health and quality of life, often focusing on prevention, while medical tourists generally travel reactively to receive treatment for a diagnosed disease or condition.</a:t>
            </a:r>
            <a:endParaRPr lang="cs-CZ" sz="1900" dirty="0"/>
          </a:p>
          <a:p>
            <a:pPr marL="342900" indent="-342900" algn="just">
              <a:buFont typeface="Wingdings" panose="05000000000000000000" pitchFamily="2" charset="2"/>
              <a:buChar char="q"/>
            </a:pPr>
            <a:r>
              <a:rPr lang="en-US" sz="1900" b="1" dirty="0"/>
              <a:t>War tourism </a:t>
            </a:r>
            <a:r>
              <a:rPr lang="en-US" sz="1900" dirty="0"/>
              <a:t>is recreational travel to active or former war zones for purposes of sightseeing or historical study. War tourist is also a pejorative term to describe thrill seeking in dangerous and forbidden places. </a:t>
            </a:r>
            <a:endParaRPr lang="cs-CZ" sz="1900" dirty="0"/>
          </a:p>
          <a:p>
            <a:pPr marL="342900" indent="-342900" algn="just">
              <a:buFont typeface="Wingdings" panose="05000000000000000000" pitchFamily="2" charset="2"/>
              <a:buChar char="q"/>
            </a:pPr>
            <a:r>
              <a:rPr lang="en-US" sz="1900" b="1" dirty="0"/>
              <a:t>Sports tourism </a:t>
            </a:r>
            <a:r>
              <a:rPr lang="en-US" sz="1900" dirty="0"/>
              <a:t>refers to travel which involves either observing or participating in a sporting event.</a:t>
            </a:r>
            <a:r>
              <a:rPr lang="cs-CZ" sz="1900" dirty="0"/>
              <a:t> </a:t>
            </a:r>
            <a:r>
              <a:rPr lang="en-US" sz="1900" dirty="0"/>
              <a:t>staying apart from their usual environment. Sport tourism is a fast-growing sector of the global travel industry</a:t>
            </a:r>
            <a:r>
              <a:rPr lang="cs-CZ" sz="1900" dirty="0"/>
              <a:t>. </a:t>
            </a:r>
            <a:r>
              <a:rPr lang="en-US" sz="1900" dirty="0"/>
              <a:t>Olympic Games, FIFA World Cup, F1 Grand Prix</a:t>
            </a:r>
            <a:r>
              <a:rPr lang="cs-CZ" sz="1900" dirty="0"/>
              <a:t>.</a:t>
            </a:r>
          </a:p>
        </p:txBody>
      </p:sp>
    </p:spTree>
    <p:extLst>
      <p:ext uri="{BB962C8B-B14F-4D97-AF65-F5344CB8AC3E}">
        <p14:creationId xmlns:p14="http://schemas.microsoft.com/office/powerpoint/2010/main" val="3887644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Specific</a:t>
            </a:r>
            <a:r>
              <a:rPr lang="cs-CZ" dirty="0"/>
              <a:t> </a:t>
            </a:r>
            <a:r>
              <a:rPr lang="cs-CZ" dirty="0" err="1"/>
              <a:t>forms</a:t>
            </a:r>
            <a:r>
              <a:rPr lang="cs-CZ" dirty="0"/>
              <a:t> </a:t>
            </a:r>
            <a:r>
              <a:rPr lang="cs-CZ" dirty="0" err="1"/>
              <a:t>of</a:t>
            </a:r>
            <a:r>
              <a:rPr lang="cs-CZ" dirty="0"/>
              <a:t> </a:t>
            </a:r>
            <a:r>
              <a:rPr lang="cs-CZ" dirty="0" err="1"/>
              <a:t>Tourism</a:t>
            </a:r>
            <a:r>
              <a:rPr lang="cs-CZ" dirty="0"/>
              <a:t/>
            </a:r>
            <a:br>
              <a:rPr lang="cs-CZ" dirty="0"/>
            </a:br>
            <a:endParaRPr lang="cs-CZ" dirty="0"/>
          </a:p>
        </p:txBody>
      </p:sp>
      <p:sp>
        <p:nvSpPr>
          <p:cNvPr id="2" name="Obdélník 1"/>
          <p:cNvSpPr/>
          <p:nvPr/>
        </p:nvSpPr>
        <p:spPr>
          <a:xfrm>
            <a:off x="-30991" y="944416"/>
            <a:ext cx="9036496" cy="3016210"/>
          </a:xfrm>
          <a:prstGeom prst="rect">
            <a:avLst/>
          </a:prstGeom>
        </p:spPr>
        <p:txBody>
          <a:bodyPr wrap="square">
            <a:spAutoFit/>
          </a:bodyPr>
          <a:lstStyle/>
          <a:p>
            <a:pPr marL="342900" indent="-342900" algn="just">
              <a:buFont typeface="Wingdings" panose="05000000000000000000" pitchFamily="2" charset="2"/>
              <a:buChar char="q"/>
            </a:pPr>
            <a:r>
              <a:rPr lang="en-US" sz="1900" b="1" dirty="0"/>
              <a:t>A virtual tour </a:t>
            </a:r>
            <a:r>
              <a:rPr lang="en-US" sz="1900" dirty="0"/>
              <a:t>is a simulation of an existing location, usually composed of a sequence of videos or still images. It may also use other multimedia elements such as sound effects, music, narration, and text. It is distinguished from the use of live television to affect tele-tourism.</a:t>
            </a:r>
            <a:endParaRPr lang="cs-CZ" sz="1900" dirty="0"/>
          </a:p>
          <a:p>
            <a:pPr marL="342900" indent="-342900" algn="just">
              <a:buFont typeface="Wingdings" panose="05000000000000000000" pitchFamily="2" charset="2"/>
              <a:buChar char="q"/>
            </a:pPr>
            <a:r>
              <a:rPr lang="cs-CZ" sz="1900" b="1" dirty="0"/>
              <a:t>S</a:t>
            </a:r>
            <a:r>
              <a:rPr lang="en-US" sz="1900" b="1" dirty="0" err="1"/>
              <a:t>lum</a:t>
            </a:r>
            <a:r>
              <a:rPr lang="en-US" sz="1900" b="1" dirty="0"/>
              <a:t> tourism, </a:t>
            </a:r>
            <a:r>
              <a:rPr lang="en-US" sz="1900" dirty="0"/>
              <a:t>or ghetto tourism is a type of tourism that involves visiting impoverished areas. Originally focused on the slums of London and Manhattan in the 19th century, slum tourism is now becoming increasingly prominent in many places, including South Africa, India, Brazil, Kenya, Indonesia, Detroit, and others.</a:t>
            </a:r>
            <a:endParaRPr lang="cs-CZ" sz="1900" dirty="0"/>
          </a:p>
          <a:p>
            <a:pPr marL="342900" indent="-342900" algn="just">
              <a:buFont typeface="Wingdings" panose="05000000000000000000" pitchFamily="2" charset="2"/>
              <a:buChar char="q"/>
            </a:pPr>
            <a:r>
              <a:rPr lang="cs-CZ" sz="1900" b="1" dirty="0" err="1"/>
              <a:t>Space</a:t>
            </a:r>
            <a:r>
              <a:rPr lang="cs-CZ" sz="1900" b="1" dirty="0"/>
              <a:t> </a:t>
            </a:r>
            <a:r>
              <a:rPr lang="cs-CZ" sz="1900" b="1" dirty="0" err="1"/>
              <a:t>Tourism</a:t>
            </a:r>
            <a:r>
              <a:rPr lang="cs-CZ" sz="1900" b="1" dirty="0"/>
              <a:t>. </a:t>
            </a:r>
            <a:r>
              <a:rPr lang="en-US" sz="1900" dirty="0"/>
              <a:t>There has been a limited amount of orbital space tourism, with only the Russian Space Agency providing transport to date. </a:t>
            </a:r>
            <a:endParaRPr lang="cs-CZ" sz="1900" dirty="0"/>
          </a:p>
        </p:txBody>
      </p:sp>
    </p:spTree>
    <p:extLst>
      <p:ext uri="{BB962C8B-B14F-4D97-AF65-F5344CB8AC3E}">
        <p14:creationId xmlns:p14="http://schemas.microsoft.com/office/powerpoint/2010/main" val="3296617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3816429"/>
          </a:xfrm>
          <a:prstGeom prst="rect">
            <a:avLst/>
          </a:prstGeom>
        </p:spPr>
        <p:txBody>
          <a:bodyPr wrap="square">
            <a:spAutoFit/>
          </a:bodyPr>
          <a:lstStyle/>
          <a:p>
            <a:pPr marL="285750" indent="-285750" algn="just">
              <a:buFont typeface="Wingdings" panose="05000000000000000000" pitchFamily="2" charset="2"/>
              <a:buChar char="q"/>
            </a:pPr>
            <a:r>
              <a:rPr lang="cs-CZ" sz="2200" dirty="0"/>
              <a:t>HALL, M.C. and S. J. PAGE, 2014. The </a:t>
            </a:r>
            <a:r>
              <a:rPr lang="cs-CZ" sz="2200" dirty="0" err="1"/>
              <a:t>Geography</a:t>
            </a:r>
            <a:r>
              <a:rPr lang="cs-CZ" sz="2200" dirty="0"/>
              <a:t> </a:t>
            </a:r>
            <a:r>
              <a:rPr lang="cs-CZ" sz="2200" dirty="0" err="1"/>
              <a:t>of</a:t>
            </a:r>
            <a:r>
              <a:rPr lang="cs-CZ" sz="2200" dirty="0"/>
              <a:t> </a:t>
            </a:r>
            <a:r>
              <a:rPr lang="cs-CZ" sz="2200" dirty="0" err="1"/>
              <a:t>tourism</a:t>
            </a:r>
            <a:r>
              <a:rPr lang="cs-CZ" sz="2200" dirty="0"/>
              <a:t> and </a:t>
            </a:r>
            <a:r>
              <a:rPr lang="cs-CZ" sz="2200" dirty="0" err="1"/>
              <a:t>Recreation</a:t>
            </a:r>
            <a:r>
              <a:rPr lang="cs-CZ" sz="2200" dirty="0"/>
              <a:t>: </a:t>
            </a:r>
            <a:r>
              <a:rPr lang="cs-CZ" sz="2200" dirty="0" err="1"/>
              <a:t>Environment</a:t>
            </a:r>
            <a:r>
              <a:rPr lang="cs-CZ" sz="2200" dirty="0"/>
              <a:t>, Place and </a:t>
            </a:r>
            <a:r>
              <a:rPr lang="cs-CZ" sz="2200" dirty="0" err="1"/>
              <a:t>Space</a:t>
            </a:r>
            <a:r>
              <a:rPr lang="cs-CZ" sz="2200" dirty="0"/>
              <a:t>. Oxford: </a:t>
            </a:r>
            <a:r>
              <a:rPr lang="cs-CZ" sz="2200" dirty="0" err="1"/>
              <a:t>Routledge</a:t>
            </a:r>
            <a:r>
              <a:rPr lang="cs-CZ" sz="2200" dirty="0"/>
              <a:t>. ISBN 978-04-158-3399-8.</a:t>
            </a:r>
          </a:p>
          <a:p>
            <a:pPr marL="285750" indent="-285750" algn="just">
              <a:buFont typeface="Wingdings" panose="05000000000000000000" pitchFamily="2" charset="2"/>
              <a:buChar char="q"/>
            </a:pPr>
            <a:r>
              <a:rPr lang="cs-CZ" sz="2200" dirty="0"/>
              <a:t>HUDMAN, L.E. and R.H. JACKSON, 2002. </a:t>
            </a:r>
            <a:r>
              <a:rPr lang="cs-CZ" sz="2200" dirty="0" err="1"/>
              <a:t>Geography</a:t>
            </a:r>
            <a:r>
              <a:rPr lang="cs-CZ" sz="2200" dirty="0"/>
              <a:t> </a:t>
            </a:r>
            <a:r>
              <a:rPr lang="cs-CZ" sz="2200" dirty="0" err="1"/>
              <a:t>of</a:t>
            </a:r>
            <a:r>
              <a:rPr lang="cs-CZ" sz="2200" dirty="0"/>
              <a:t> </a:t>
            </a:r>
            <a:r>
              <a:rPr lang="cs-CZ" sz="2200" dirty="0" err="1"/>
              <a:t>Travel</a:t>
            </a:r>
            <a:r>
              <a:rPr lang="cs-CZ" sz="2200" dirty="0"/>
              <a:t> and </a:t>
            </a:r>
            <a:r>
              <a:rPr lang="cs-CZ" sz="2200" dirty="0" err="1"/>
              <a:t>Tourism</a:t>
            </a:r>
            <a:r>
              <a:rPr lang="cs-CZ" sz="2200" dirty="0"/>
              <a:t>. </a:t>
            </a:r>
            <a:r>
              <a:rPr lang="cs-CZ" sz="2200" dirty="0" err="1"/>
              <a:t>Delmar</a:t>
            </a:r>
            <a:r>
              <a:rPr lang="cs-CZ" sz="2200" dirty="0"/>
              <a:t> </a:t>
            </a:r>
            <a:r>
              <a:rPr lang="cs-CZ" sz="2200" dirty="0" err="1"/>
              <a:t>Cengage</a:t>
            </a:r>
            <a:r>
              <a:rPr lang="cs-CZ" sz="2200" dirty="0"/>
              <a:t> </a:t>
            </a:r>
            <a:r>
              <a:rPr lang="cs-CZ" sz="2200" dirty="0" err="1"/>
              <a:t>Learning</a:t>
            </a:r>
            <a:r>
              <a:rPr lang="cs-CZ" sz="2200" dirty="0"/>
              <a:t>. ISBN 978-07-668-325-65.</a:t>
            </a:r>
          </a:p>
          <a:p>
            <a:pPr marL="285750" indent="-285750" algn="just">
              <a:buFont typeface="Wingdings" panose="05000000000000000000" pitchFamily="2" charset="2"/>
              <a:buChar char="q"/>
            </a:pPr>
            <a:r>
              <a:rPr lang="cs-CZ" sz="2200" dirty="0"/>
              <a:t>KAJZAR, P., 2015. Vybrané kapitoly z geografie cestovního ruchu. Karviná: SU OPF. ISBN 978-80-7510-156-3.</a:t>
            </a:r>
          </a:p>
          <a:p>
            <a:pPr marL="285750" indent="-285750" algn="just">
              <a:buFont typeface="Wingdings" panose="05000000000000000000" pitchFamily="2" charset="2"/>
              <a:buChar char="q"/>
            </a:pPr>
            <a:r>
              <a:rPr lang="cs-CZ" sz="2200" dirty="0"/>
              <a:t>STEVES, R. and H. VIHAN, 2015. Prague and </a:t>
            </a:r>
            <a:r>
              <a:rPr lang="cs-CZ" sz="2200" dirty="0" err="1"/>
              <a:t>the</a:t>
            </a:r>
            <a:r>
              <a:rPr lang="cs-CZ" sz="2200" dirty="0"/>
              <a:t> Czech Republic. </a:t>
            </a:r>
            <a:r>
              <a:rPr lang="cs-CZ" sz="2200" dirty="0" err="1"/>
              <a:t>Rick</a:t>
            </a:r>
            <a:r>
              <a:rPr lang="cs-CZ" sz="2200" dirty="0"/>
              <a:t> </a:t>
            </a:r>
            <a:r>
              <a:rPr lang="cs-CZ" sz="2200" dirty="0" err="1"/>
              <a:t>Steves</a:t>
            </a:r>
            <a:r>
              <a:rPr lang="cs-CZ" sz="2200" dirty="0"/>
              <a:t>. ISBN 978-16-312-105-56.</a:t>
            </a:r>
          </a:p>
          <a:p>
            <a:pPr marL="285750" indent="-285750" algn="just">
              <a:buFont typeface="Wingdings" panose="05000000000000000000" pitchFamily="2" charset="2"/>
              <a:buChar char="q"/>
            </a:pPr>
            <a:endParaRPr lang="cs-CZ"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80249" y="327325"/>
            <a:ext cx="5400600" cy="2160240"/>
          </a:xfrm>
          <a:prstGeom prst="rect">
            <a:avLst/>
          </a:prstGeom>
        </p:spPr>
        <p:txBody>
          <a:bodyPr anchor="t">
            <a:normAutofit fontScale="90000"/>
          </a:bodyPr>
          <a:lstStyle/>
          <a:p>
            <a:r>
              <a:rPr lang="pl-PL" sz="4000" b="1" dirty="0">
                <a:solidFill>
                  <a:schemeClr val="bg1"/>
                </a:solidFill>
                <a:latin typeface="Times New Roman" panose="02020603050405020304" pitchFamily="18" charset="0"/>
                <a:cs typeface="Times New Roman" panose="02020603050405020304" pitchFamily="18" charset="0"/>
              </a:rPr>
              <a:t>1.Introduction to the theory of tourism</a:t>
            </a:r>
            <a:br>
              <a:rPr lang="pl-PL"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a:solidFill>
                  <a:srgbClr val="307871"/>
                </a:solidFill>
                <a:latin typeface="Times New Roman" panose="02020603050405020304" pitchFamily="18" charset="0"/>
                <a:cs typeface="Times New Roman" panose="02020603050405020304" pitchFamily="18" charset="0"/>
              </a:rPr>
              <a:t>The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a:solidFill>
                  <a:schemeClr val="bg1"/>
                </a:solidFill>
                <a:latin typeface="Times New Roman" panose="02020603050405020304" pitchFamily="18" charset="0"/>
                <a:cs typeface="Times New Roman" panose="02020603050405020304" pitchFamily="18" charset="0"/>
              </a:rPr>
              <a:t/>
            </a:r>
            <a:br>
              <a:rPr lang="pl-PL" sz="4000" b="1">
                <a:solidFill>
                  <a:schemeClr val="bg1"/>
                </a:solidFill>
                <a:latin typeface="Times New Roman" panose="02020603050405020304" pitchFamily="18" charset="0"/>
                <a:cs typeface="Times New Roman" panose="02020603050405020304" pitchFamily="18" charset="0"/>
              </a:rPr>
            </a:br>
            <a:r>
              <a:rPr lang="pl-PL" sz="4000" b="1">
                <a:solidFill>
                  <a:schemeClr val="bg1"/>
                </a:solidFill>
                <a:latin typeface="Times New Roman" panose="02020603050405020304" pitchFamily="18" charset="0"/>
                <a:cs typeface="Times New Roman" panose="02020603050405020304" pitchFamily="18" charset="0"/>
              </a:rPr>
              <a:t/>
            </a:r>
            <a:br>
              <a:rPr lang="pl-PL"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
            </a:r>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
            </a:r>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
            </a:r>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
            </a: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1027300" y="1547710"/>
            <a:ext cx="4286250" cy="2396839"/>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7" name="Obdélník 6"/>
          <p:cNvSpPr/>
          <p:nvPr/>
        </p:nvSpPr>
        <p:spPr>
          <a:xfrm>
            <a:off x="1605214" y="2283718"/>
            <a:ext cx="5634876" cy="646331"/>
          </a:xfrm>
          <a:prstGeom prst="rect">
            <a:avLst/>
          </a:prstGeom>
        </p:spPr>
        <p:txBody>
          <a:bodyPr wrap="none">
            <a:spAutoFit/>
          </a:bodyPr>
          <a:lstStyle/>
          <a:p>
            <a:r>
              <a:rPr lang="cs-CZ" sz="3600" dirty="0"/>
              <a:t>T</a:t>
            </a:r>
            <a:r>
              <a:rPr lang="en-US" sz="3600" dirty="0"/>
              <a:t>hank you for your attention </a:t>
            </a:r>
            <a:endParaRPr lang="cs-CZ" sz="3600" dirty="0"/>
          </a:p>
        </p:txBody>
      </p:sp>
    </p:spTree>
    <p:extLst>
      <p:ext uri="{BB962C8B-B14F-4D97-AF65-F5344CB8AC3E}">
        <p14:creationId xmlns:p14="http://schemas.microsoft.com/office/powerpoint/2010/main" val="255244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en-US" dirty="0"/>
              <a:t>Introduction to the theory of tourism</a:t>
            </a:r>
            <a:r>
              <a:rPr lang="cs-CZ" dirty="0"/>
              <a:t/>
            </a:r>
            <a:br>
              <a:rPr lang="cs-CZ" dirty="0"/>
            </a:br>
            <a:endParaRPr lang="cs-CZ" dirty="0"/>
          </a:p>
        </p:txBody>
      </p:sp>
      <p:sp>
        <p:nvSpPr>
          <p:cNvPr id="2" name="Obdélník 1"/>
          <p:cNvSpPr/>
          <p:nvPr/>
        </p:nvSpPr>
        <p:spPr>
          <a:xfrm>
            <a:off x="0" y="1059582"/>
            <a:ext cx="9036496" cy="3170099"/>
          </a:xfrm>
          <a:prstGeom prst="rect">
            <a:avLst/>
          </a:prstGeom>
        </p:spPr>
        <p:txBody>
          <a:bodyPr wrap="square">
            <a:spAutoFit/>
          </a:bodyPr>
          <a:lstStyle/>
          <a:p>
            <a:pPr marL="342900" indent="-342900" algn="just">
              <a:buFont typeface="Wingdings" panose="05000000000000000000" pitchFamily="2" charset="2"/>
              <a:buChar char="q"/>
            </a:pPr>
            <a:r>
              <a:rPr lang="en-US" sz="2000" dirty="0"/>
              <a:t>The word tourist was used in 1772 and tourism in 1811.</a:t>
            </a:r>
            <a:endParaRPr lang="cs-CZ" sz="2000" dirty="0"/>
          </a:p>
          <a:p>
            <a:pPr marL="342900" indent="-342900" algn="just">
              <a:buFont typeface="Wingdings" panose="05000000000000000000" pitchFamily="2" charset="2"/>
              <a:buChar char="q"/>
            </a:pPr>
            <a:r>
              <a:rPr lang="en-US" sz="2000" dirty="0"/>
              <a:t> It is formed from the word tour, which is derived from Old English </a:t>
            </a:r>
            <a:r>
              <a:rPr lang="en-US" sz="2000" dirty="0" err="1"/>
              <a:t>turian</a:t>
            </a:r>
            <a:r>
              <a:rPr lang="en-US" sz="2000" dirty="0"/>
              <a:t>, from Old French </a:t>
            </a:r>
            <a:r>
              <a:rPr lang="en-US" sz="2000" dirty="0" err="1"/>
              <a:t>torner</a:t>
            </a:r>
            <a:r>
              <a:rPr lang="en-US" sz="2000" dirty="0"/>
              <a:t>, from Latin </a:t>
            </a:r>
            <a:r>
              <a:rPr lang="en-US" sz="2000" dirty="0" err="1"/>
              <a:t>tornare</a:t>
            </a:r>
            <a:r>
              <a:rPr lang="en-US" sz="2000" dirty="0"/>
              <a:t>; 'to turn on a lathe,' which is itself from Ancient Greek </a:t>
            </a:r>
            <a:r>
              <a:rPr lang="en-US" sz="2000" dirty="0" err="1"/>
              <a:t>tornos</a:t>
            </a:r>
            <a:r>
              <a:rPr lang="en-US" sz="2000" dirty="0"/>
              <a:t> (</a:t>
            </a:r>
            <a:r>
              <a:rPr lang="en-US" sz="2000" dirty="0" err="1"/>
              <a:t>τόρνος</a:t>
            </a:r>
            <a:r>
              <a:rPr lang="en-US" sz="2000" dirty="0"/>
              <a:t>); 'lathe‚</a:t>
            </a:r>
            <a:r>
              <a:rPr lang="cs-CZ" sz="2000" dirty="0"/>
              <a:t>.</a:t>
            </a:r>
          </a:p>
          <a:p>
            <a:pPr marL="342900" indent="-342900" algn="just">
              <a:buFont typeface="Wingdings" panose="05000000000000000000" pitchFamily="2" charset="2"/>
              <a:buChar char="q"/>
            </a:pPr>
            <a:r>
              <a:rPr lang="en-US" sz="2000" dirty="0"/>
              <a:t>Tourism is important, even vital, source of income for many regions and countries. </a:t>
            </a:r>
            <a:endParaRPr lang="cs-CZ" sz="2000" dirty="0"/>
          </a:p>
          <a:p>
            <a:pPr marL="342900" indent="-342900" algn="just">
              <a:buFont typeface="Wingdings" panose="05000000000000000000" pitchFamily="2" charset="2"/>
              <a:buChar char="q"/>
            </a:pPr>
            <a:r>
              <a:rPr lang="en-US" sz="2000" dirty="0"/>
              <a:t>The service industries which benefit from tourism include transportation services, such as airlines, cruise ships, and taxicabs; hospitality services, such as accommodations, including hotels and resorts; and entertainment venues, such as amusement parks, casinos, shopping malls, music venues, and theaters. </a:t>
            </a:r>
            <a:endParaRPr lang="cs-CZ" sz="2000" dirty="0"/>
          </a:p>
          <a:p>
            <a:pPr marL="342900" indent="-342900" algn="just">
              <a:buFont typeface="Wingdings" panose="05000000000000000000" pitchFamily="2" charset="2"/>
              <a:buChar char="q"/>
            </a:pPr>
            <a:r>
              <a:rPr lang="en-US" sz="2000" dirty="0"/>
              <a:t>This is in addition to goods bought by tourists, including souvenirs.</a:t>
            </a:r>
            <a:endParaRPr lang="cs-CZ" sz="2000" dirty="0"/>
          </a:p>
        </p:txBody>
      </p:sp>
    </p:spTree>
    <p:extLst>
      <p:ext uri="{BB962C8B-B14F-4D97-AF65-F5344CB8AC3E}">
        <p14:creationId xmlns:p14="http://schemas.microsoft.com/office/powerpoint/2010/main" val="1305850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en-US" dirty="0"/>
              <a:t>Introduction to the theory of tourism</a:t>
            </a:r>
            <a:r>
              <a:rPr lang="cs-CZ" dirty="0"/>
              <a:t/>
            </a:r>
            <a:br>
              <a:rPr lang="cs-CZ" dirty="0"/>
            </a:br>
            <a:endParaRPr lang="cs-CZ" dirty="0"/>
          </a:p>
        </p:txBody>
      </p:sp>
      <p:sp>
        <p:nvSpPr>
          <p:cNvPr id="2" name="Obdélník 1"/>
          <p:cNvSpPr/>
          <p:nvPr/>
        </p:nvSpPr>
        <p:spPr>
          <a:xfrm>
            <a:off x="30792" y="1059582"/>
            <a:ext cx="9036496" cy="3308598"/>
          </a:xfrm>
          <a:prstGeom prst="rect">
            <a:avLst/>
          </a:prstGeom>
        </p:spPr>
        <p:txBody>
          <a:bodyPr wrap="square">
            <a:spAutoFit/>
          </a:bodyPr>
          <a:lstStyle/>
          <a:p>
            <a:pPr marL="342900" indent="-342900" algn="just">
              <a:buFont typeface="Wingdings" panose="05000000000000000000" pitchFamily="2" charset="2"/>
              <a:buChar char="q"/>
            </a:pPr>
            <a:r>
              <a:rPr lang="en-US" sz="1900" dirty="0"/>
              <a:t>Tourism is a major economic activity in the European Union with wide-ranging impact on economic growth, employment, and social development.</a:t>
            </a:r>
            <a:endParaRPr lang="cs-CZ" sz="1900" dirty="0"/>
          </a:p>
          <a:p>
            <a:pPr marL="342900" indent="-342900" algn="just">
              <a:buFont typeface="Wingdings" panose="05000000000000000000" pitchFamily="2" charset="2"/>
              <a:buChar char="q"/>
            </a:pPr>
            <a:r>
              <a:rPr lang="en-US" sz="1900" dirty="0"/>
              <a:t> It can be a powerful tool in fighting economic decline and unemployment.</a:t>
            </a:r>
            <a:endParaRPr lang="cs-CZ" sz="1900" dirty="0"/>
          </a:p>
          <a:p>
            <a:pPr marL="342900" indent="-342900" algn="just">
              <a:buFont typeface="Wingdings" panose="05000000000000000000" pitchFamily="2" charset="2"/>
              <a:buChar char="q"/>
            </a:pPr>
            <a:r>
              <a:rPr lang="en-US" sz="1900" dirty="0"/>
              <a:t>Nevertheless the tourism sector faces a series of challenges.</a:t>
            </a:r>
            <a:endParaRPr lang="cs-CZ" sz="1900" dirty="0"/>
          </a:p>
          <a:p>
            <a:pPr marL="342900" indent="-342900" algn="just">
              <a:buFont typeface="Wingdings" panose="05000000000000000000" pitchFamily="2" charset="2"/>
              <a:buChar char="q"/>
            </a:pPr>
            <a:r>
              <a:rPr lang="en-US" sz="1900" dirty="0"/>
              <a:t>The travel and tourism industry is one of the world’s largest industries with a global economic contribution (direct, indirect and induced) of over 7.6 trillion U.S. dollars in 2016. </a:t>
            </a:r>
            <a:endParaRPr lang="cs-CZ" sz="1900" dirty="0"/>
          </a:p>
          <a:p>
            <a:pPr marL="342900" indent="-342900" algn="just">
              <a:buFont typeface="Wingdings" panose="05000000000000000000" pitchFamily="2" charset="2"/>
              <a:buChar char="q"/>
            </a:pPr>
            <a:r>
              <a:rPr lang="en-US" sz="1900" dirty="0"/>
              <a:t>The direct economic impact of the industry, including accommodation, transportation, entertainment and attractions, was approximately 2.3 trillion U.S. dollars that year. </a:t>
            </a:r>
            <a:endParaRPr lang="cs-CZ" sz="1900" dirty="0"/>
          </a:p>
          <a:p>
            <a:pPr marL="342900" indent="-342900" algn="just">
              <a:buFont typeface="Wingdings" panose="05000000000000000000" pitchFamily="2" charset="2"/>
              <a:buChar char="q"/>
            </a:pPr>
            <a:r>
              <a:rPr lang="en-US" sz="1900" dirty="0"/>
              <a:t>A number of countries, such as France and the United States, are consistently popular tourism destinations</a:t>
            </a:r>
            <a:r>
              <a:rPr lang="cs-CZ" sz="1900" dirty="0"/>
              <a:t>.</a:t>
            </a:r>
          </a:p>
        </p:txBody>
      </p:sp>
    </p:spTree>
    <p:extLst>
      <p:ext uri="{BB962C8B-B14F-4D97-AF65-F5344CB8AC3E}">
        <p14:creationId xmlns:p14="http://schemas.microsoft.com/office/powerpoint/2010/main" val="3214630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Tourism</a:t>
            </a:r>
            <a:r>
              <a:rPr lang="cs-CZ" dirty="0"/>
              <a:t> </a:t>
            </a:r>
            <a:r>
              <a:rPr lang="cs-CZ" dirty="0" err="1"/>
              <a:t>definitions</a:t>
            </a:r>
            <a:r>
              <a:rPr lang="cs-CZ" dirty="0"/>
              <a:t/>
            </a:r>
            <a:br>
              <a:rPr lang="cs-CZ" dirty="0"/>
            </a:br>
            <a:endParaRPr lang="cs-CZ" dirty="0"/>
          </a:p>
        </p:txBody>
      </p:sp>
      <p:sp>
        <p:nvSpPr>
          <p:cNvPr id="2" name="Obdélník 1"/>
          <p:cNvSpPr/>
          <p:nvPr/>
        </p:nvSpPr>
        <p:spPr>
          <a:xfrm>
            <a:off x="30792" y="1059582"/>
            <a:ext cx="9036496" cy="3785652"/>
          </a:xfrm>
          <a:prstGeom prst="rect">
            <a:avLst/>
          </a:prstGeom>
        </p:spPr>
        <p:txBody>
          <a:bodyPr wrap="square">
            <a:spAutoFit/>
          </a:bodyPr>
          <a:lstStyle/>
          <a:p>
            <a:pPr marL="342900" indent="-342900" algn="just">
              <a:buFont typeface="Wingdings" panose="05000000000000000000" pitchFamily="2" charset="2"/>
              <a:buChar char="q"/>
            </a:pPr>
            <a:r>
              <a:rPr lang="en-US" sz="2000" dirty="0"/>
              <a:t>A pioneer of the travel agency business, Thomas Cook's idea to offer excursions came to him while waiting for the stagecoach on the London Road at </a:t>
            </a:r>
            <a:r>
              <a:rPr lang="en-US" sz="2000" dirty="0" err="1"/>
              <a:t>Kibworth</a:t>
            </a:r>
            <a:r>
              <a:rPr lang="en-US" sz="2000" dirty="0"/>
              <a:t>.</a:t>
            </a:r>
            <a:endParaRPr lang="cs-CZ" sz="2000" dirty="0"/>
          </a:p>
          <a:p>
            <a:pPr marL="342900" indent="-342900" algn="just">
              <a:buFont typeface="Wingdings" panose="05000000000000000000" pitchFamily="2" charset="2"/>
              <a:buChar char="q"/>
            </a:pPr>
            <a:r>
              <a:rPr lang="en-US" sz="2000" dirty="0"/>
              <a:t>With the opening of the extended Midland Counties Railway, he arranged to take a group of 540 temperance campaigners from Leicester Campbell Street station to a rally in Loughborough, eleven miles (18 km) away.</a:t>
            </a:r>
            <a:endParaRPr lang="cs-CZ" sz="2000" dirty="0"/>
          </a:p>
          <a:p>
            <a:pPr marL="342900" indent="-342900" algn="just">
              <a:buFont typeface="Wingdings" panose="05000000000000000000" pitchFamily="2" charset="2"/>
              <a:buChar char="q"/>
            </a:pPr>
            <a:r>
              <a:rPr lang="en-US" sz="2000" dirty="0"/>
              <a:t>On 5 July 1841, Thomas Cook arranged for the rail company to charge one shilling per person; this included rail tickets and food for the journey. </a:t>
            </a:r>
            <a:endParaRPr lang="cs-CZ" sz="2000" dirty="0"/>
          </a:p>
          <a:p>
            <a:pPr marL="342900" indent="-342900" algn="just">
              <a:buFont typeface="Wingdings" panose="05000000000000000000" pitchFamily="2" charset="2"/>
              <a:buChar char="q"/>
            </a:pPr>
            <a:r>
              <a:rPr lang="en-US" sz="2000" dirty="0"/>
              <a:t>In 1936, the League of Nations defined a foreign tourist as "someone traveling abroad for at least twenty-four hours". </a:t>
            </a:r>
            <a:endParaRPr lang="cs-CZ" sz="2000" dirty="0"/>
          </a:p>
          <a:p>
            <a:pPr marL="342900" indent="-342900" algn="just">
              <a:buFont typeface="Wingdings" panose="05000000000000000000" pitchFamily="2" charset="2"/>
              <a:buChar char="q"/>
            </a:pPr>
            <a:r>
              <a:rPr lang="en-US" sz="2000" dirty="0"/>
              <a:t>Its successor, the United Nations, amended this definition in 1945, by including a maximum stay of six months</a:t>
            </a:r>
            <a:r>
              <a:rPr lang="cs-CZ" sz="2000" dirty="0"/>
              <a:t>.</a:t>
            </a:r>
          </a:p>
          <a:p>
            <a:pPr marL="342900" indent="-342900" algn="just">
              <a:buFont typeface="Wingdings" panose="05000000000000000000" pitchFamily="2" charset="2"/>
              <a:buChar char="q"/>
            </a:pPr>
            <a:endParaRPr lang="cs-CZ" sz="2000" dirty="0"/>
          </a:p>
        </p:txBody>
      </p:sp>
    </p:spTree>
    <p:extLst>
      <p:ext uri="{BB962C8B-B14F-4D97-AF65-F5344CB8AC3E}">
        <p14:creationId xmlns:p14="http://schemas.microsoft.com/office/powerpoint/2010/main" val="141599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Tourism</a:t>
            </a:r>
            <a:r>
              <a:rPr lang="cs-CZ" dirty="0"/>
              <a:t> </a:t>
            </a:r>
            <a:r>
              <a:rPr lang="cs-CZ" dirty="0" err="1"/>
              <a:t>definitions</a:t>
            </a:r>
            <a:r>
              <a:rPr lang="cs-CZ" dirty="0"/>
              <a:t/>
            </a:r>
            <a:br>
              <a:rPr lang="cs-CZ" dirty="0"/>
            </a:br>
            <a:endParaRPr lang="cs-CZ" dirty="0"/>
          </a:p>
        </p:txBody>
      </p:sp>
      <p:sp>
        <p:nvSpPr>
          <p:cNvPr id="2" name="Obdélník 1"/>
          <p:cNvSpPr/>
          <p:nvPr/>
        </p:nvSpPr>
        <p:spPr>
          <a:xfrm>
            <a:off x="30792" y="1059582"/>
            <a:ext cx="9036496" cy="2800767"/>
          </a:xfrm>
          <a:prstGeom prst="rect">
            <a:avLst/>
          </a:prstGeom>
        </p:spPr>
        <p:txBody>
          <a:bodyPr wrap="square">
            <a:spAutoFit/>
          </a:bodyPr>
          <a:lstStyle/>
          <a:p>
            <a:pPr marL="342900" indent="-342900" algn="just">
              <a:buFont typeface="Wingdings" panose="05000000000000000000" pitchFamily="2" charset="2"/>
              <a:buChar char="q"/>
            </a:pPr>
            <a:r>
              <a:rPr lang="en-US" sz="2200" dirty="0"/>
              <a:t>Tourists have a wide range of budgets and tastes, and a wide variety of resorts and hotels have developed to cater for them.</a:t>
            </a:r>
            <a:endParaRPr lang="cs-CZ" sz="2200" dirty="0"/>
          </a:p>
          <a:p>
            <a:pPr marL="342900" indent="-342900" algn="just">
              <a:buFont typeface="Wingdings" panose="05000000000000000000" pitchFamily="2" charset="2"/>
              <a:buChar char="q"/>
            </a:pPr>
            <a:r>
              <a:rPr lang="en-US" sz="2200" dirty="0"/>
              <a:t> For example, some people prefer simple beach vacations, while others want more </a:t>
            </a:r>
            <a:r>
              <a:rPr lang="en-US" sz="2200" dirty="0" err="1"/>
              <a:t>specialised</a:t>
            </a:r>
            <a:r>
              <a:rPr lang="en-US" sz="2200" dirty="0"/>
              <a:t> holidays, quieter resorts, family-oriented holidays, or niche market-targeted destination hotels.</a:t>
            </a:r>
            <a:endParaRPr lang="cs-CZ" sz="2200" dirty="0"/>
          </a:p>
          <a:p>
            <a:pPr marL="342900" indent="-342900" algn="just">
              <a:buFont typeface="Wingdings" panose="05000000000000000000" pitchFamily="2" charset="2"/>
              <a:buChar char="q"/>
            </a:pPr>
            <a:r>
              <a:rPr lang="en-US" sz="2200" dirty="0"/>
              <a:t>The developments in technology and transport infrastructure, such as jumbo jets, low-cost airlines, and more accessible airports have made many types of tourism more affordable. </a:t>
            </a:r>
            <a:endParaRPr lang="cs-CZ" sz="2200" dirty="0"/>
          </a:p>
        </p:txBody>
      </p:sp>
    </p:spTree>
    <p:extLst>
      <p:ext uri="{BB962C8B-B14F-4D97-AF65-F5344CB8AC3E}">
        <p14:creationId xmlns:p14="http://schemas.microsoft.com/office/powerpoint/2010/main" val="816083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Tourism</a:t>
            </a:r>
            <a:r>
              <a:rPr lang="cs-CZ" dirty="0"/>
              <a:t> </a:t>
            </a:r>
            <a:r>
              <a:rPr lang="cs-CZ" dirty="0" err="1"/>
              <a:t>definitions</a:t>
            </a:r>
            <a:r>
              <a:rPr lang="cs-CZ" dirty="0"/>
              <a:t>, </a:t>
            </a:r>
            <a:r>
              <a:rPr lang="cs-CZ" dirty="0" err="1"/>
              <a:t>the</a:t>
            </a:r>
            <a:r>
              <a:rPr lang="cs-CZ" dirty="0"/>
              <a:t> </a:t>
            </a:r>
            <a:r>
              <a:rPr lang="cs-CZ" dirty="0" err="1"/>
              <a:t>tourism</a:t>
            </a:r>
            <a:r>
              <a:rPr lang="cs-CZ" dirty="0"/>
              <a:t> </a:t>
            </a:r>
            <a:r>
              <a:rPr lang="cs-CZ" dirty="0" err="1"/>
              <a:t>divisions</a:t>
            </a:r>
            <a:r>
              <a:rPr lang="cs-CZ" dirty="0"/>
              <a:t/>
            </a:r>
            <a:br>
              <a:rPr lang="cs-CZ" dirty="0"/>
            </a:br>
            <a:endParaRPr lang="cs-CZ" dirty="0"/>
          </a:p>
        </p:txBody>
      </p:sp>
      <p:sp>
        <p:nvSpPr>
          <p:cNvPr id="2" name="Obdélník 1"/>
          <p:cNvSpPr/>
          <p:nvPr/>
        </p:nvSpPr>
        <p:spPr>
          <a:xfrm>
            <a:off x="0" y="915566"/>
            <a:ext cx="9036496" cy="3893374"/>
          </a:xfrm>
          <a:prstGeom prst="rect">
            <a:avLst/>
          </a:prstGeom>
        </p:spPr>
        <p:txBody>
          <a:bodyPr wrap="square">
            <a:spAutoFit/>
          </a:bodyPr>
          <a:lstStyle/>
          <a:p>
            <a:pPr marL="342900" indent="-342900" algn="just">
              <a:buFont typeface="Wingdings" panose="05000000000000000000" pitchFamily="2" charset="2"/>
              <a:buChar char="q"/>
            </a:pPr>
            <a:r>
              <a:rPr lang="en-US" sz="1900" dirty="0"/>
              <a:t>Although many of us have been "tourists" at some point in our lives, defining what tourism actually is can be difficult. </a:t>
            </a:r>
            <a:endParaRPr lang="cs-CZ" sz="1900" dirty="0"/>
          </a:p>
          <a:p>
            <a:pPr marL="342900" indent="-342900" algn="just">
              <a:buFont typeface="Wingdings" panose="05000000000000000000" pitchFamily="2" charset="2"/>
              <a:buChar char="q"/>
            </a:pPr>
            <a:r>
              <a:rPr lang="en-US" sz="1900" dirty="0"/>
              <a:t>Tourism is the activities of people traveling to and staying in places outside their usual environment for leisure, business or other purposes for not more than one consecutive year.</a:t>
            </a:r>
            <a:endParaRPr lang="cs-CZ" sz="1900" dirty="0"/>
          </a:p>
          <a:p>
            <a:pPr marL="342900" indent="-342900" algn="just">
              <a:buFont typeface="Wingdings" panose="05000000000000000000" pitchFamily="2" charset="2"/>
              <a:buChar char="q"/>
            </a:pPr>
            <a:r>
              <a:rPr lang="en-US" sz="1900" b="1" dirty="0"/>
              <a:t>Outbound Tourism</a:t>
            </a:r>
          </a:p>
          <a:p>
            <a:pPr marL="342900" indent="-342900" algn="just">
              <a:buFont typeface="Wingdings" panose="05000000000000000000" pitchFamily="2" charset="2"/>
              <a:buChar char="ü"/>
            </a:pPr>
            <a:r>
              <a:rPr lang="en-US" sz="1900" dirty="0"/>
              <a:t>Outbound tourism is what you may be most familiar with. It involves the people going from British Columbia to other provinces, territories or countries. For example, going to </a:t>
            </a:r>
            <a:r>
              <a:rPr lang="cs-CZ" sz="1900" dirty="0" err="1"/>
              <a:t>England</a:t>
            </a:r>
            <a:r>
              <a:rPr lang="en-US" sz="1900" dirty="0"/>
              <a:t> for a holiday is considered outbound tourism.</a:t>
            </a:r>
            <a:endParaRPr lang="cs-CZ" sz="1900" dirty="0"/>
          </a:p>
          <a:p>
            <a:pPr marL="342900" indent="-342900" algn="just">
              <a:buFont typeface="Wingdings" panose="05000000000000000000" pitchFamily="2" charset="2"/>
              <a:buChar char="q"/>
            </a:pPr>
            <a:r>
              <a:rPr lang="en-US" sz="1900" b="1" dirty="0"/>
              <a:t>Inbound Tourism</a:t>
            </a:r>
          </a:p>
          <a:p>
            <a:pPr marL="342900" indent="-342900" algn="just">
              <a:buFont typeface="Wingdings" panose="05000000000000000000" pitchFamily="2" charset="2"/>
              <a:buChar char="ü"/>
            </a:pPr>
            <a:r>
              <a:rPr lang="en-US" sz="1900" dirty="0"/>
              <a:t>The tourists coming to </a:t>
            </a:r>
            <a:r>
              <a:rPr lang="cs-CZ" sz="1900" dirty="0"/>
              <a:t>Czech Republic</a:t>
            </a:r>
            <a:r>
              <a:rPr lang="en-US" sz="1900" dirty="0"/>
              <a:t> from other places are called inbound tourists. </a:t>
            </a:r>
            <a:r>
              <a:rPr lang="cs-CZ" sz="1900" dirty="0"/>
              <a:t>Czech Republic</a:t>
            </a:r>
            <a:r>
              <a:rPr lang="en-US" sz="1900" dirty="0"/>
              <a:t> competes in a global market to attract tourists from the United States, Japan, Germany</a:t>
            </a:r>
            <a:r>
              <a:rPr lang="cs-CZ" sz="1900" dirty="0"/>
              <a:t>, Poland, </a:t>
            </a:r>
            <a:r>
              <a:rPr lang="cs-CZ" sz="1900" dirty="0" err="1"/>
              <a:t>Slovak</a:t>
            </a:r>
            <a:r>
              <a:rPr lang="cs-CZ" sz="1900" dirty="0"/>
              <a:t> Republic</a:t>
            </a:r>
            <a:r>
              <a:rPr lang="en-US" sz="1900" dirty="0"/>
              <a:t> and many other countries. </a:t>
            </a:r>
            <a:endParaRPr lang="cs-CZ" sz="1900" dirty="0"/>
          </a:p>
        </p:txBody>
      </p:sp>
    </p:spTree>
    <p:extLst>
      <p:ext uri="{BB962C8B-B14F-4D97-AF65-F5344CB8AC3E}">
        <p14:creationId xmlns:p14="http://schemas.microsoft.com/office/powerpoint/2010/main" val="4253723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tourism</a:t>
            </a:r>
            <a:r>
              <a:rPr lang="cs-CZ" dirty="0"/>
              <a:t> </a:t>
            </a:r>
            <a:r>
              <a:rPr lang="cs-CZ" dirty="0" err="1"/>
              <a:t>division</a:t>
            </a:r>
            <a:r>
              <a:rPr lang="cs-CZ" dirty="0"/>
              <a:t/>
            </a:r>
            <a:br>
              <a:rPr lang="cs-CZ" dirty="0"/>
            </a:br>
            <a:endParaRPr lang="cs-CZ" dirty="0"/>
          </a:p>
        </p:txBody>
      </p:sp>
      <p:sp>
        <p:nvSpPr>
          <p:cNvPr id="2" name="Obdélník 1"/>
          <p:cNvSpPr/>
          <p:nvPr/>
        </p:nvSpPr>
        <p:spPr>
          <a:xfrm>
            <a:off x="30792" y="1059582"/>
            <a:ext cx="9036496" cy="3600986"/>
          </a:xfrm>
          <a:prstGeom prst="rect">
            <a:avLst/>
          </a:prstGeom>
        </p:spPr>
        <p:txBody>
          <a:bodyPr wrap="square">
            <a:spAutoFit/>
          </a:bodyPr>
          <a:lstStyle/>
          <a:p>
            <a:pPr marL="342900" indent="-342900" algn="just">
              <a:buFont typeface="Wingdings" panose="05000000000000000000" pitchFamily="2" charset="2"/>
              <a:buChar char="q"/>
            </a:pPr>
            <a:r>
              <a:rPr lang="en-US" sz="1900" b="1" dirty="0"/>
              <a:t>Domestic Tourism</a:t>
            </a:r>
          </a:p>
          <a:p>
            <a:pPr marL="342900" indent="-342900" algn="just">
              <a:buFont typeface="Wingdings" panose="05000000000000000000" pitchFamily="2" charset="2"/>
              <a:buChar char="ü"/>
            </a:pPr>
            <a:r>
              <a:rPr lang="en-US" sz="1900" dirty="0"/>
              <a:t>Approximately half of the tourists in BC each year are actually from within the province.  BC Stats and Destination BC consider those travelling beyond their usual environment (typically more than 80 km from home) for business or for pleasure to be tourists.</a:t>
            </a:r>
            <a:endParaRPr lang="cs-CZ" sz="1900" dirty="0"/>
          </a:p>
          <a:p>
            <a:pPr marL="342900" indent="-342900" algn="just">
              <a:buFont typeface="Wingdings" panose="05000000000000000000" pitchFamily="2" charset="2"/>
              <a:buChar char="q"/>
            </a:pPr>
            <a:r>
              <a:rPr lang="en-US" sz="1900" dirty="0"/>
              <a:t>The contribution of tourism to economic well-being depends on the quality and the ‎revenues of the tourism offer. </a:t>
            </a:r>
            <a:endParaRPr lang="cs-CZ" sz="1900" dirty="0"/>
          </a:p>
          <a:p>
            <a:pPr marL="342900" indent="-342900" algn="just">
              <a:buFont typeface="Wingdings" panose="05000000000000000000" pitchFamily="2" charset="2"/>
              <a:buChar char="q"/>
            </a:pPr>
            <a:r>
              <a:rPr lang="en-US" sz="1900" dirty="0"/>
              <a:t>UNWTO assists destinations in their sustainable ‎positioning in ever more complex national and international markets. </a:t>
            </a:r>
            <a:endParaRPr lang="cs-CZ" sz="1900" dirty="0"/>
          </a:p>
          <a:p>
            <a:pPr marL="342900" indent="-342900" algn="just">
              <a:buFont typeface="Wingdings" panose="05000000000000000000" pitchFamily="2" charset="2"/>
              <a:buChar char="q"/>
            </a:pPr>
            <a:r>
              <a:rPr lang="en-US" sz="1900" dirty="0"/>
              <a:t>As the UN agency ‎dedicated to tourism, UNWTO points out that particularly developing countries stand to ‎benefit from sustainable tourism and acts to help make this a reality</a:t>
            </a:r>
            <a:r>
              <a:rPr lang="cs-CZ" sz="1900" dirty="0"/>
              <a:t>.</a:t>
            </a:r>
          </a:p>
        </p:txBody>
      </p:sp>
    </p:spTree>
    <p:extLst>
      <p:ext uri="{BB962C8B-B14F-4D97-AF65-F5344CB8AC3E}">
        <p14:creationId xmlns:p14="http://schemas.microsoft.com/office/powerpoint/2010/main" val="1688352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tourism</a:t>
            </a:r>
            <a:r>
              <a:rPr lang="cs-CZ" dirty="0"/>
              <a:t> </a:t>
            </a:r>
            <a:r>
              <a:rPr lang="cs-CZ" dirty="0" err="1"/>
              <a:t>potential</a:t>
            </a:r>
            <a:r>
              <a:rPr lang="cs-CZ" dirty="0"/>
              <a:t/>
            </a:r>
            <a:br>
              <a:rPr lang="cs-CZ" dirty="0"/>
            </a:br>
            <a:endParaRPr lang="cs-CZ" dirty="0"/>
          </a:p>
        </p:txBody>
      </p:sp>
      <p:sp>
        <p:nvSpPr>
          <p:cNvPr id="2" name="Obdélník 1"/>
          <p:cNvSpPr/>
          <p:nvPr/>
        </p:nvSpPr>
        <p:spPr>
          <a:xfrm>
            <a:off x="30792" y="1059582"/>
            <a:ext cx="9036496" cy="3477875"/>
          </a:xfrm>
          <a:prstGeom prst="rect">
            <a:avLst/>
          </a:prstGeom>
        </p:spPr>
        <p:txBody>
          <a:bodyPr wrap="square">
            <a:spAutoFit/>
          </a:bodyPr>
          <a:lstStyle/>
          <a:p>
            <a:pPr marL="342900" indent="-342900" algn="just">
              <a:buFont typeface="Wingdings" panose="05000000000000000000" pitchFamily="2" charset="2"/>
              <a:buChar char="q"/>
            </a:pPr>
            <a:r>
              <a:rPr lang="en-US" sz="2000" dirty="0"/>
              <a:t>The determination of what is tourism potential is a central question that must be answered</a:t>
            </a:r>
            <a:r>
              <a:rPr lang="cs-CZ" sz="2000" dirty="0"/>
              <a:t> </a:t>
            </a:r>
            <a:r>
              <a:rPr lang="en-US" sz="2000" dirty="0"/>
              <a:t>before model development can occur. </a:t>
            </a:r>
            <a:endParaRPr lang="cs-CZ" sz="2000" dirty="0"/>
          </a:p>
          <a:p>
            <a:pPr marL="342900" indent="-342900" algn="just">
              <a:buFont typeface="Wingdings" panose="05000000000000000000" pitchFamily="2" charset="2"/>
              <a:buChar char="q"/>
            </a:pPr>
            <a:r>
              <a:rPr lang="en-US" sz="2000" dirty="0"/>
              <a:t>It is not an easy concept to define because tourism potential,</a:t>
            </a:r>
            <a:r>
              <a:rPr lang="cs-CZ" sz="2000" dirty="0"/>
              <a:t> </a:t>
            </a:r>
            <a:r>
              <a:rPr lang="en-US" sz="2000" dirty="0"/>
              <a:t>like the industry itself, is quite subjective and open to personal preferences. </a:t>
            </a:r>
            <a:endParaRPr lang="cs-CZ" sz="2000" dirty="0"/>
          </a:p>
          <a:p>
            <a:pPr marL="342900" indent="-342900" algn="just">
              <a:buFont typeface="Wingdings" panose="05000000000000000000" pitchFamily="2" charset="2"/>
              <a:buChar char="q"/>
            </a:pPr>
            <a:r>
              <a:rPr lang="en-US" sz="2000" dirty="0"/>
              <a:t>Site-based potential was</a:t>
            </a:r>
            <a:r>
              <a:rPr lang="cs-CZ" sz="2000" dirty="0"/>
              <a:t> </a:t>
            </a:r>
            <a:r>
              <a:rPr lang="en-US" sz="2000" dirty="0"/>
              <a:t>derived from the digital data itself, the Integrated Resource Management data in particular; the</a:t>
            </a:r>
            <a:r>
              <a:rPr lang="cs-CZ" sz="2000" dirty="0"/>
              <a:t> </a:t>
            </a:r>
            <a:r>
              <a:rPr lang="en-US" sz="2000" dirty="0"/>
              <a:t>potential to draw tourists can be directly linked to natural resources such as scenic beauty that an area</a:t>
            </a:r>
            <a:r>
              <a:rPr lang="cs-CZ" sz="2000" dirty="0"/>
              <a:t> </a:t>
            </a:r>
            <a:r>
              <a:rPr lang="en-US" sz="2000" dirty="0"/>
              <a:t>offers.</a:t>
            </a:r>
            <a:endParaRPr lang="cs-CZ" sz="2000" dirty="0"/>
          </a:p>
          <a:p>
            <a:pPr marL="342900" indent="-342900" algn="just">
              <a:buFont typeface="Wingdings" panose="05000000000000000000" pitchFamily="2" charset="2"/>
              <a:buChar char="q"/>
            </a:pPr>
            <a:r>
              <a:rPr lang="en-US" sz="2000" dirty="0"/>
              <a:t> </a:t>
            </a:r>
            <a:r>
              <a:rPr lang="cs-CZ" sz="2000" dirty="0"/>
              <a:t>T</a:t>
            </a:r>
            <a:r>
              <a:rPr lang="en-US" sz="2000" dirty="0"/>
              <a:t>he tourism potential is represented by varied relief, by a dense network of rivers and lakes, a rich fauna and a very diverse vegetation zones, and secondly, by the historical and architectural monuments of a invaluable value, elements that attract the attention of many tourists from all over the world.</a:t>
            </a:r>
            <a:endParaRPr lang="cs-CZ" sz="2000" dirty="0"/>
          </a:p>
        </p:txBody>
      </p:sp>
    </p:spTree>
    <p:extLst>
      <p:ext uri="{BB962C8B-B14F-4D97-AF65-F5344CB8AC3E}">
        <p14:creationId xmlns:p14="http://schemas.microsoft.com/office/powerpoint/2010/main" val="136231105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3774</TotalTime>
  <Words>2373</Words>
  <Application>Microsoft Office PowerPoint</Application>
  <PresentationFormat>Předvádění na obrazovce (16:9)</PresentationFormat>
  <Paragraphs>144</Paragraphs>
  <Slides>20</Slides>
  <Notes>19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20</vt:i4>
      </vt:variant>
    </vt:vector>
  </HeadingPairs>
  <TitlesOfParts>
    <vt:vector size="25" baseType="lpstr">
      <vt:lpstr>Arial</vt:lpstr>
      <vt:lpstr>Calibri</vt:lpstr>
      <vt:lpstr>Times New Roman</vt:lpstr>
      <vt:lpstr>Wingdings</vt:lpstr>
      <vt:lpstr>SLU</vt:lpstr>
      <vt:lpstr>Název prezentace</vt:lpstr>
      <vt:lpstr>1.Introduction to the theory of tourism     </vt:lpstr>
      <vt:lpstr>Introduction to the theory of tourism </vt:lpstr>
      <vt:lpstr>Introduction to the theory of tourism </vt:lpstr>
      <vt:lpstr>The Tourism definitions </vt:lpstr>
      <vt:lpstr>The Tourism definitions </vt:lpstr>
      <vt:lpstr>The Tourism definitions, the tourism divisions </vt:lpstr>
      <vt:lpstr>The tourism division </vt:lpstr>
      <vt:lpstr>The tourism potential </vt:lpstr>
      <vt:lpstr>Types and Specific forms of Tourism </vt:lpstr>
      <vt:lpstr>Types and Specific forms of Tourism </vt:lpstr>
      <vt:lpstr>Types and Specific forms of Tourism </vt:lpstr>
      <vt:lpstr>Types and Specific forms of Tourism </vt:lpstr>
      <vt:lpstr>Specific forms of Tourism </vt:lpstr>
      <vt:lpstr>Specific forms of Tourism </vt:lpstr>
      <vt:lpstr>Specific forms of Tourism </vt:lpstr>
      <vt:lpstr>Specific forms of Tourism </vt:lpstr>
      <vt:lpstr>Specific forms of Tourism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200</cp:revision>
  <dcterms:created xsi:type="dcterms:W3CDTF">2016-07-06T15:42:34Z</dcterms:created>
  <dcterms:modified xsi:type="dcterms:W3CDTF">2021-09-20T09:57:34Z</dcterms:modified>
</cp:coreProperties>
</file>