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539" r:id="rId2"/>
    <p:sldId id="256" r:id="rId3"/>
    <p:sldId id="518" r:id="rId4"/>
    <p:sldId id="521" r:id="rId5"/>
    <p:sldId id="525" r:id="rId6"/>
    <p:sldId id="524" r:id="rId7"/>
    <p:sldId id="526" r:id="rId8"/>
    <p:sldId id="527" r:id="rId9"/>
    <p:sldId id="522" r:id="rId10"/>
    <p:sldId id="523" r:id="rId11"/>
    <p:sldId id="528" r:id="rId12"/>
    <p:sldId id="529" r:id="rId13"/>
    <p:sldId id="530" r:id="rId14"/>
    <p:sldId id="531" r:id="rId15"/>
    <p:sldId id="532" r:id="rId16"/>
    <p:sldId id="533" r:id="rId17"/>
    <p:sldId id="534" r:id="rId18"/>
    <p:sldId id="538" r:id="rId19"/>
    <p:sldId id="537" r:id="rId20"/>
    <p:sldId id="535" r:id="rId21"/>
    <p:sldId id="480" r:id="rId22"/>
    <p:sldId id="293" r:id="rId23"/>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07871"/>
    <a:srgbClr val="000000"/>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533" autoAdjust="0"/>
  </p:normalViewPr>
  <p:slideViewPr>
    <p:cSldViewPr>
      <p:cViewPr varScale="1">
        <p:scale>
          <a:sx n="71" d="100"/>
          <a:sy n="71" d="100"/>
        </p:scale>
        <p:origin x="1140" y="4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t>26.09.2021</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a:t>
            </a:fld>
            <a:endParaRPr lang="cs-CZ"/>
          </a:p>
        </p:txBody>
      </p:sp>
    </p:spTree>
    <p:extLst>
      <p:ext uri="{BB962C8B-B14F-4D97-AF65-F5344CB8AC3E}">
        <p14:creationId xmlns:p14="http://schemas.microsoft.com/office/powerpoint/2010/main" val="300086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11</a:t>
            </a:fld>
            <a:endParaRPr lang="cs-CZ"/>
          </a:p>
        </p:txBody>
      </p:sp>
    </p:spTree>
    <p:extLst>
      <p:ext uri="{BB962C8B-B14F-4D97-AF65-F5344CB8AC3E}">
        <p14:creationId xmlns:p14="http://schemas.microsoft.com/office/powerpoint/2010/main" val="25324054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12</a:t>
            </a:fld>
            <a:endParaRPr lang="cs-CZ"/>
          </a:p>
        </p:txBody>
      </p:sp>
    </p:spTree>
    <p:extLst>
      <p:ext uri="{BB962C8B-B14F-4D97-AF65-F5344CB8AC3E}">
        <p14:creationId xmlns:p14="http://schemas.microsoft.com/office/powerpoint/2010/main" val="19774274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13</a:t>
            </a:fld>
            <a:endParaRPr lang="cs-CZ"/>
          </a:p>
        </p:txBody>
      </p:sp>
    </p:spTree>
    <p:extLst>
      <p:ext uri="{BB962C8B-B14F-4D97-AF65-F5344CB8AC3E}">
        <p14:creationId xmlns:p14="http://schemas.microsoft.com/office/powerpoint/2010/main" val="11536614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14</a:t>
            </a:fld>
            <a:endParaRPr lang="cs-CZ"/>
          </a:p>
        </p:txBody>
      </p:sp>
    </p:spTree>
    <p:extLst>
      <p:ext uri="{BB962C8B-B14F-4D97-AF65-F5344CB8AC3E}">
        <p14:creationId xmlns:p14="http://schemas.microsoft.com/office/powerpoint/2010/main" val="78341197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15</a:t>
            </a:fld>
            <a:endParaRPr lang="cs-CZ"/>
          </a:p>
        </p:txBody>
      </p:sp>
    </p:spTree>
    <p:extLst>
      <p:ext uri="{BB962C8B-B14F-4D97-AF65-F5344CB8AC3E}">
        <p14:creationId xmlns:p14="http://schemas.microsoft.com/office/powerpoint/2010/main" val="33002412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16</a:t>
            </a:fld>
            <a:endParaRPr lang="cs-CZ"/>
          </a:p>
        </p:txBody>
      </p:sp>
    </p:spTree>
    <p:extLst>
      <p:ext uri="{BB962C8B-B14F-4D97-AF65-F5344CB8AC3E}">
        <p14:creationId xmlns:p14="http://schemas.microsoft.com/office/powerpoint/2010/main" val="115840290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17</a:t>
            </a:fld>
            <a:endParaRPr lang="cs-CZ"/>
          </a:p>
        </p:txBody>
      </p:sp>
    </p:spTree>
    <p:extLst>
      <p:ext uri="{BB962C8B-B14F-4D97-AF65-F5344CB8AC3E}">
        <p14:creationId xmlns:p14="http://schemas.microsoft.com/office/powerpoint/2010/main" val="37155376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18</a:t>
            </a:fld>
            <a:endParaRPr lang="cs-CZ"/>
          </a:p>
        </p:txBody>
      </p:sp>
    </p:spTree>
    <p:extLst>
      <p:ext uri="{BB962C8B-B14F-4D97-AF65-F5344CB8AC3E}">
        <p14:creationId xmlns:p14="http://schemas.microsoft.com/office/powerpoint/2010/main" val="7267644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19</a:t>
            </a:fld>
            <a:endParaRPr lang="cs-CZ"/>
          </a:p>
        </p:txBody>
      </p:sp>
    </p:spTree>
    <p:extLst>
      <p:ext uri="{BB962C8B-B14F-4D97-AF65-F5344CB8AC3E}">
        <p14:creationId xmlns:p14="http://schemas.microsoft.com/office/powerpoint/2010/main" val="69730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20</a:t>
            </a:fld>
            <a:endParaRPr lang="cs-CZ"/>
          </a:p>
        </p:txBody>
      </p:sp>
    </p:spTree>
    <p:extLst>
      <p:ext uri="{BB962C8B-B14F-4D97-AF65-F5344CB8AC3E}">
        <p14:creationId xmlns:p14="http://schemas.microsoft.com/office/powerpoint/2010/main" val="177365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3</a:t>
            </a:fld>
            <a:endParaRPr lang="cs-CZ"/>
          </a:p>
        </p:txBody>
      </p:sp>
    </p:spTree>
    <p:extLst>
      <p:ext uri="{BB962C8B-B14F-4D97-AF65-F5344CB8AC3E}">
        <p14:creationId xmlns:p14="http://schemas.microsoft.com/office/powerpoint/2010/main" val="29199264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21</a:t>
            </a:fld>
            <a:endParaRPr lang="cs-CZ"/>
          </a:p>
        </p:txBody>
      </p:sp>
    </p:spTree>
    <p:extLst>
      <p:ext uri="{BB962C8B-B14F-4D97-AF65-F5344CB8AC3E}">
        <p14:creationId xmlns:p14="http://schemas.microsoft.com/office/powerpoint/2010/main" val="302786102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22</a:t>
            </a:fld>
            <a:endParaRPr lang="cs-CZ"/>
          </a:p>
        </p:txBody>
      </p:sp>
    </p:spTree>
    <p:extLst>
      <p:ext uri="{BB962C8B-B14F-4D97-AF65-F5344CB8AC3E}">
        <p14:creationId xmlns:p14="http://schemas.microsoft.com/office/powerpoint/2010/main" val="814248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4</a:t>
            </a:fld>
            <a:endParaRPr lang="cs-CZ"/>
          </a:p>
        </p:txBody>
      </p:sp>
    </p:spTree>
    <p:extLst>
      <p:ext uri="{BB962C8B-B14F-4D97-AF65-F5344CB8AC3E}">
        <p14:creationId xmlns:p14="http://schemas.microsoft.com/office/powerpoint/2010/main" val="3308410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5</a:t>
            </a:fld>
            <a:endParaRPr lang="cs-CZ"/>
          </a:p>
        </p:txBody>
      </p:sp>
    </p:spTree>
    <p:extLst>
      <p:ext uri="{BB962C8B-B14F-4D97-AF65-F5344CB8AC3E}">
        <p14:creationId xmlns:p14="http://schemas.microsoft.com/office/powerpoint/2010/main" val="26071669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6</a:t>
            </a:fld>
            <a:endParaRPr lang="cs-CZ"/>
          </a:p>
        </p:txBody>
      </p:sp>
    </p:spTree>
    <p:extLst>
      <p:ext uri="{BB962C8B-B14F-4D97-AF65-F5344CB8AC3E}">
        <p14:creationId xmlns:p14="http://schemas.microsoft.com/office/powerpoint/2010/main" val="3416831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7</a:t>
            </a:fld>
            <a:endParaRPr lang="cs-CZ"/>
          </a:p>
        </p:txBody>
      </p:sp>
    </p:spTree>
    <p:extLst>
      <p:ext uri="{BB962C8B-B14F-4D97-AF65-F5344CB8AC3E}">
        <p14:creationId xmlns:p14="http://schemas.microsoft.com/office/powerpoint/2010/main" val="13603191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8</a:t>
            </a:fld>
            <a:endParaRPr lang="cs-CZ"/>
          </a:p>
        </p:txBody>
      </p:sp>
    </p:spTree>
    <p:extLst>
      <p:ext uri="{BB962C8B-B14F-4D97-AF65-F5344CB8AC3E}">
        <p14:creationId xmlns:p14="http://schemas.microsoft.com/office/powerpoint/2010/main" val="25203925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9</a:t>
            </a:fld>
            <a:endParaRPr lang="cs-CZ"/>
          </a:p>
        </p:txBody>
      </p:sp>
    </p:spTree>
    <p:extLst>
      <p:ext uri="{BB962C8B-B14F-4D97-AF65-F5344CB8AC3E}">
        <p14:creationId xmlns:p14="http://schemas.microsoft.com/office/powerpoint/2010/main" val="5228957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t>10</a:t>
            </a:fld>
            <a:endParaRPr lang="cs-CZ"/>
          </a:p>
        </p:txBody>
      </p:sp>
    </p:spTree>
    <p:extLst>
      <p:ext uri="{BB962C8B-B14F-4D97-AF65-F5344CB8AC3E}">
        <p14:creationId xmlns:p14="http://schemas.microsoft.com/office/powerpoint/2010/main" val="16898923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24328" y="3939902"/>
            <a:ext cx="936104" cy="730162"/>
          </a:xfrm>
          <a:prstGeom prst="rect">
            <a:avLst/>
          </a:prstGeom>
        </p:spPr>
      </p:pic>
      <p:sp>
        <p:nvSpPr>
          <p:cNvPr id="7" name="Obdélník 6"/>
          <p:cNvSpPr/>
          <p:nvPr/>
        </p:nvSpPr>
        <p:spPr>
          <a:xfrm>
            <a:off x="395536" y="2365808"/>
            <a:ext cx="6704527" cy="2304256"/>
          </a:xfrm>
          <a:prstGeom prst="rect">
            <a:avLst/>
          </a:prstGeom>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algn="ctr"/>
            <a:r>
              <a:rPr lang="cs-CZ" dirty="0">
                <a:ln w="0"/>
                <a:solidFill>
                  <a:schemeClr val="bg1"/>
                </a:solidFill>
                <a:effectLst>
                  <a:outerShdw blurRad="38100" dist="19050" dir="2700000" algn="tl" rotWithShape="0">
                    <a:schemeClr val="dk1">
                      <a:alpha val="40000"/>
                    </a:schemeClr>
                  </a:outerShdw>
                </a:effectLst>
              </a:rPr>
              <a:t>Prezentace předmětu:</a:t>
            </a:r>
          </a:p>
          <a:p>
            <a:pPr algn="ctr"/>
            <a:r>
              <a:rPr lang="en-US" b="1" dirty="0">
                <a:ln w="0"/>
                <a:solidFill>
                  <a:schemeClr val="bg1"/>
                </a:solidFill>
                <a:effectLst>
                  <a:outerShdw blurRad="38100" dist="19050" dir="2700000" algn="tl" rotWithShape="0">
                    <a:schemeClr val="dk1">
                      <a:alpha val="40000"/>
                    </a:schemeClr>
                  </a:outerShdw>
                </a:effectLst>
              </a:rPr>
              <a:t>Tourist attractions in the Czech Republic and in the World</a:t>
            </a:r>
          </a:p>
          <a:p>
            <a:pPr algn="ctr"/>
            <a:endParaRPr lang="cs-CZ" b="1" dirty="0">
              <a:ln w="0"/>
              <a:solidFill>
                <a:schemeClr val="bg1"/>
              </a:solidFill>
              <a:effectLst>
                <a:outerShdw blurRad="38100" dist="19050" dir="2700000" algn="tl" rotWithShape="0">
                  <a:schemeClr val="dk1">
                    <a:alpha val="40000"/>
                  </a:schemeClr>
                </a:outerShdw>
              </a:effectLst>
            </a:endParaRPr>
          </a:p>
          <a:p>
            <a:pPr algn="ctr"/>
            <a:endParaRPr lang="cs-CZ" dirty="0">
              <a:ln w="0"/>
              <a:solidFill>
                <a:schemeClr val="bg1"/>
              </a:solidFill>
              <a:effectLst>
                <a:outerShdw blurRad="38100" dist="19050" dir="2700000" algn="tl" rotWithShape="0">
                  <a:schemeClr val="dk1">
                    <a:alpha val="40000"/>
                  </a:schemeClr>
                </a:outerShdw>
              </a:effectLst>
            </a:endParaRPr>
          </a:p>
          <a:p>
            <a:pPr algn="ctr"/>
            <a:r>
              <a:rPr lang="cs-CZ" dirty="0">
                <a:ln w="0"/>
                <a:solidFill>
                  <a:schemeClr val="bg1"/>
                </a:solidFill>
                <a:effectLst>
                  <a:outerShdw blurRad="38100" dist="19050" dir="2700000" algn="tl" rotWithShape="0">
                    <a:schemeClr val="dk1">
                      <a:alpha val="40000"/>
                    </a:schemeClr>
                  </a:outerShdw>
                </a:effectLst>
              </a:rPr>
              <a:t>Vyučující:</a:t>
            </a:r>
          </a:p>
          <a:p>
            <a:pPr algn="ctr"/>
            <a:r>
              <a:rPr lang="cs-CZ" b="1" dirty="0">
                <a:ln w="0"/>
                <a:solidFill>
                  <a:schemeClr val="bg1"/>
                </a:solidFill>
                <a:effectLst>
                  <a:outerShdw blurRad="38100" dist="19050" dir="2700000" algn="tl" rotWithShape="0">
                    <a:schemeClr val="dk1">
                      <a:alpha val="40000"/>
                    </a:schemeClr>
                  </a:outerShdw>
                </a:effectLst>
              </a:rPr>
              <a:t>Ing. Patrik </a:t>
            </a:r>
            <a:r>
              <a:rPr lang="cs-CZ" b="1">
                <a:ln w="0"/>
                <a:solidFill>
                  <a:schemeClr val="bg1"/>
                </a:solidFill>
                <a:effectLst>
                  <a:outerShdw blurRad="38100" dist="19050" dir="2700000" algn="tl" rotWithShape="0">
                    <a:schemeClr val="dk1">
                      <a:alpha val="40000"/>
                    </a:schemeClr>
                  </a:outerShdw>
                </a:effectLst>
              </a:rPr>
              <a:t>Kajzar, </a:t>
            </a:r>
            <a:r>
              <a:rPr lang="cs-CZ" b="1" dirty="0">
                <a:ln w="0"/>
                <a:solidFill>
                  <a:schemeClr val="bg1"/>
                </a:solidFill>
                <a:effectLst>
                  <a:outerShdw blurRad="38100" dist="19050" dir="2700000" algn="tl" rotWithShape="0">
                    <a:schemeClr val="dk1">
                      <a:alpha val="40000"/>
                    </a:schemeClr>
                  </a:outerShdw>
                </a:effectLst>
              </a:rPr>
              <a:t>Ph.D.</a:t>
            </a:r>
          </a:p>
        </p:txBody>
      </p:sp>
      <p:sp>
        <p:nvSpPr>
          <p:cNvPr id="2" name="Nadpis 1"/>
          <p:cNvSpPr>
            <a:spLocks noGrp="1"/>
          </p:cNvSpPr>
          <p:nvPr>
            <p:ph type="ctrTitle" idx="4294967295"/>
          </p:nvPr>
        </p:nvSpPr>
        <p:spPr>
          <a:xfrm>
            <a:off x="0" y="700088"/>
            <a:ext cx="5111750" cy="2159000"/>
          </a:xfrm>
          <a:prstGeom prst="rect">
            <a:avLst/>
          </a:prstGeom>
        </p:spPr>
        <p:txBody>
          <a:bodyPr anchor="t">
            <a:normAutofit/>
          </a:bodyPr>
          <a:lstStyle/>
          <a:p>
            <a:pPr algn="l"/>
            <a:r>
              <a:rPr lang="cs-CZ" sz="4000" b="1" dirty="0">
                <a:solidFill>
                  <a:schemeClr val="bg1"/>
                </a:solidFill>
                <a:latin typeface="Times New Roman" panose="02020603050405020304" pitchFamily="18" charset="0"/>
                <a:cs typeface="Times New Roman" panose="02020603050405020304" pitchFamily="18" charset="0"/>
              </a:rPr>
              <a:t>Název</a:t>
            </a:r>
            <a:br>
              <a:rPr lang="cs-CZ" sz="4000" b="1" dirty="0">
                <a:solidFill>
                  <a:schemeClr val="bg1"/>
                </a:solidFill>
                <a:latin typeface="Times New Roman" panose="02020603050405020304" pitchFamily="18" charset="0"/>
                <a:cs typeface="Times New Roman" panose="02020603050405020304" pitchFamily="18" charset="0"/>
              </a:rPr>
            </a:br>
            <a:r>
              <a:rPr lang="cs-CZ" sz="4000" b="1" dirty="0">
                <a:solidFill>
                  <a:schemeClr val="bg1"/>
                </a:solidFill>
                <a:latin typeface="Times New Roman" panose="02020603050405020304" pitchFamily="18" charset="0"/>
                <a:cs typeface="Times New Roman" panose="02020603050405020304" pitchFamily="18" charset="0"/>
              </a:rPr>
              <a:t>prezentace</a:t>
            </a:r>
          </a:p>
        </p:txBody>
      </p:sp>
      <p:graphicFrame>
        <p:nvGraphicFramePr>
          <p:cNvPr id="4" name="Tabulka 3"/>
          <p:cNvGraphicFramePr>
            <a:graphicFrameLocks noGrp="1"/>
          </p:cNvGraphicFramePr>
          <p:nvPr>
            <p:extLst/>
          </p:nvPr>
        </p:nvGraphicFramePr>
        <p:xfrm>
          <a:off x="539552" y="1563901"/>
          <a:ext cx="6480720" cy="435610"/>
        </p:xfrm>
        <a:graphic>
          <a:graphicData uri="http://schemas.openxmlformats.org/drawingml/2006/table">
            <a:tbl>
              <a:tblPr firstRow="1" firstCol="1" bandRow="1">
                <a:tableStyleId>{5C22544A-7EE6-4342-B048-85BDC9FD1C3A}</a:tableStyleId>
              </a:tblPr>
              <a:tblGrid>
                <a:gridCol w="2266916">
                  <a:extLst>
                    <a:ext uri="{9D8B030D-6E8A-4147-A177-3AD203B41FA5}">
                      <a16:colId xmlns:a16="http://schemas.microsoft.com/office/drawing/2014/main" val="3755197986"/>
                    </a:ext>
                  </a:extLst>
                </a:gridCol>
                <a:gridCol w="4213804">
                  <a:extLst>
                    <a:ext uri="{9D8B030D-6E8A-4147-A177-3AD203B41FA5}">
                      <a16:colId xmlns:a16="http://schemas.microsoft.com/office/drawing/2014/main" val="4011610095"/>
                    </a:ext>
                  </a:extLst>
                </a:gridCol>
              </a:tblGrid>
              <a:tr h="217805">
                <a:tc>
                  <a:txBody>
                    <a:bodyPr/>
                    <a:lstStyle/>
                    <a:p>
                      <a:pPr indent="180340" algn="l">
                        <a:lnSpc>
                          <a:spcPct val="115000"/>
                        </a:lnSpc>
                        <a:spcBef>
                          <a:spcPts val="425"/>
                        </a:spcBef>
                        <a:spcAft>
                          <a:spcPts val="0"/>
                        </a:spcAft>
                      </a:pPr>
                      <a:r>
                        <a:rPr lang="cs-CZ" sz="1200" dirty="0">
                          <a:effectLst/>
                        </a:rPr>
                        <a:t>Název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chemeClr val="tx1"/>
                    </a:solidFill>
                  </a:tcPr>
                </a:tc>
                <a:tc>
                  <a:txBody>
                    <a:bodyPr/>
                    <a:lstStyle/>
                    <a:p>
                      <a:pPr indent="180340" algn="just">
                        <a:lnSpc>
                          <a:spcPct val="115000"/>
                        </a:lnSpc>
                        <a:spcBef>
                          <a:spcPts val="425"/>
                        </a:spcBef>
                        <a:spcAft>
                          <a:spcPts val="0"/>
                        </a:spcAft>
                      </a:pPr>
                      <a:r>
                        <a:rPr lang="cs-CZ" sz="1200" dirty="0">
                          <a:effectLst/>
                        </a:rPr>
                        <a:t>Rozvoj vzdělávání na Slezské univerzitě v Opavě</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2306872320"/>
                  </a:ext>
                </a:extLst>
              </a:tr>
              <a:tr h="217805">
                <a:tc>
                  <a:txBody>
                    <a:bodyPr/>
                    <a:lstStyle/>
                    <a:p>
                      <a:pPr indent="180340" algn="just">
                        <a:lnSpc>
                          <a:spcPct val="115000"/>
                        </a:lnSpc>
                        <a:spcBef>
                          <a:spcPts val="425"/>
                        </a:spcBef>
                        <a:spcAft>
                          <a:spcPts val="0"/>
                        </a:spcAft>
                      </a:pPr>
                      <a:r>
                        <a:rPr lang="cs-CZ" sz="1200" dirty="0">
                          <a:effectLst/>
                        </a:rPr>
                        <a:t>Registrační číslo projektu</a:t>
                      </a:r>
                      <a:endParaRPr lang="cs-CZ" sz="1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tc>
                  <a:txBody>
                    <a:bodyPr/>
                    <a:lstStyle/>
                    <a:p>
                      <a:pPr indent="180340" algn="just">
                        <a:lnSpc>
                          <a:spcPct val="115000"/>
                        </a:lnSpc>
                        <a:spcBef>
                          <a:spcPts val="425"/>
                        </a:spcBef>
                        <a:spcAft>
                          <a:spcPts val="0"/>
                        </a:spcAft>
                      </a:pPr>
                      <a:r>
                        <a:rPr lang="cs-CZ" sz="1200" b="1" dirty="0">
                          <a:solidFill>
                            <a:schemeClr val="bg1"/>
                          </a:solidFill>
                          <a:effectLst/>
                        </a:rPr>
                        <a:t>CZ.02.2.69/0.0./0.0/16_015/0002400</a:t>
                      </a:r>
                      <a:endParaRPr lang="cs-CZ" sz="1200" b="1" dirty="0">
                        <a:solidFill>
                          <a:schemeClr val="bg1"/>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44450" marR="44450" marT="0" marB="0">
                    <a:solidFill>
                      <a:srgbClr val="307871"/>
                    </a:solidFill>
                  </a:tcPr>
                </a:tc>
                <a:extLst>
                  <a:ext uri="{0D108BD9-81ED-4DB2-BD59-A6C34878D82A}">
                    <a16:rowId xmlns:a16="http://schemas.microsoft.com/office/drawing/2014/main" val="3822484205"/>
                  </a:ext>
                </a:extLst>
              </a:tr>
            </a:tbl>
          </a:graphicData>
        </a:graphic>
      </p:graphicFrame>
      <p:sp>
        <p:nvSpPr>
          <p:cNvPr id="5" name="Rectangle 2"/>
          <p:cNvSpPr>
            <a:spLocks noChangeArrowheads="1"/>
          </p:cNvSpPr>
          <p:nvPr/>
        </p:nvSpPr>
        <p:spPr bwMode="auto">
          <a:xfrm>
            <a:off x="1878013" y="2782888"/>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pic>
        <p:nvPicPr>
          <p:cNvPr id="1025" name="Obrázek 8" descr="Logolink_OP_VVV_hor_barva_cz"/>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5074" y="250328"/>
            <a:ext cx="5505450" cy="121920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1878013" y="45132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31537858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Oceania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b="1" dirty="0"/>
              <a:t>New Zealand</a:t>
            </a:r>
            <a:r>
              <a:rPr lang="cs-CZ" b="1" dirty="0"/>
              <a:t> </a:t>
            </a:r>
            <a:r>
              <a:rPr lang="cs-CZ" dirty="0"/>
              <a:t>- </a:t>
            </a:r>
            <a:r>
              <a:rPr lang="en-US" dirty="0"/>
              <a:t>A World Heritage Site, Fiordland National Park protects some of the most spectacular scenery in the country. Glaciers sculpted this dramatic landscape carving the famous fjords of </a:t>
            </a:r>
            <a:r>
              <a:rPr lang="en-US" b="1" dirty="0"/>
              <a:t>Milford</a:t>
            </a:r>
            <a:r>
              <a:rPr lang="en-US" dirty="0"/>
              <a:t>, </a:t>
            </a:r>
            <a:r>
              <a:rPr lang="en-US" b="1" dirty="0"/>
              <a:t>Dusky</a:t>
            </a:r>
            <a:r>
              <a:rPr lang="en-US" dirty="0"/>
              <a:t>, and </a:t>
            </a:r>
            <a:r>
              <a:rPr lang="en-US" b="1" dirty="0"/>
              <a:t>Doubtful Sounds. </a:t>
            </a:r>
            <a:r>
              <a:rPr lang="en-US" dirty="0"/>
              <a:t>Visitors here can explore gushing cascades, offshore islands, virgin rainforests, vast lakes, and craggy mountain peaks. Not surprisingly, the park is a haven for hikers with some of the country's best walks, including the famous </a:t>
            </a:r>
            <a:r>
              <a:rPr lang="en-US" b="1" dirty="0"/>
              <a:t>Milford Track</a:t>
            </a:r>
            <a:r>
              <a:rPr lang="en-US" dirty="0"/>
              <a:t>. Sea kayaking is a popular way to explore the fjords, and visitors can also enjoy a scenic flight over the park for a bird's eye view of its staggering beauty.</a:t>
            </a:r>
            <a:endParaRPr lang="cs-CZ" dirty="0"/>
          </a:p>
          <a:p>
            <a:pPr marL="285750" indent="-285750" algn="just">
              <a:buFont typeface="Wingdings" panose="05000000000000000000" pitchFamily="2" charset="2"/>
              <a:buChar char="q"/>
            </a:pPr>
            <a:r>
              <a:rPr lang="en-US" dirty="0"/>
              <a:t>A three-hour drive north of Auckland, the beautiful Bay of Islands is one of the most popular vacation destinations in the country. More than 144 islands dot the glittering bay making it a haven for sailing and yachting. Visitors can sea kayak along the coast, hike the many island trails, bask in secluded coves, tour </a:t>
            </a:r>
            <a:r>
              <a:rPr lang="en-US" b="1" dirty="0"/>
              <a:t>Cape Brett</a:t>
            </a:r>
            <a:r>
              <a:rPr lang="en-US" dirty="0"/>
              <a:t> and the famous rock formation called </a:t>
            </a:r>
            <a:r>
              <a:rPr lang="en-US" b="1" dirty="0"/>
              <a:t>Hole in the Rock</a:t>
            </a:r>
            <a:r>
              <a:rPr lang="en-US" dirty="0"/>
              <a:t>, and explore sub-tropical forests where Kauri trees grow. The quaint towns in the area such as </a:t>
            </a:r>
            <a:r>
              <a:rPr lang="en-US" b="1" dirty="0"/>
              <a:t>Russell</a:t>
            </a:r>
            <a:r>
              <a:rPr lang="en-US" dirty="0"/>
              <a:t>, </a:t>
            </a:r>
            <a:r>
              <a:rPr lang="en-US" b="1" dirty="0" err="1"/>
              <a:t>Opua</a:t>
            </a:r>
            <a:r>
              <a:rPr lang="en-US" dirty="0"/>
              <a:t>, </a:t>
            </a:r>
            <a:r>
              <a:rPr lang="en-US" b="1" dirty="0" err="1"/>
              <a:t>Paihia</a:t>
            </a:r>
            <a:r>
              <a:rPr lang="en-US" b="1" dirty="0"/>
              <a:t>,</a:t>
            </a:r>
            <a:r>
              <a:rPr lang="en-US" dirty="0"/>
              <a:t> and </a:t>
            </a:r>
            <a:r>
              <a:rPr lang="en-US" b="1" dirty="0" err="1"/>
              <a:t>Kerikeri</a:t>
            </a:r>
            <a:r>
              <a:rPr lang="en-US" dirty="0"/>
              <a:t> are great bases for exploring this scenic bay.</a:t>
            </a:r>
          </a:p>
        </p:txBody>
      </p:sp>
    </p:spTree>
    <p:extLst>
      <p:ext uri="{BB962C8B-B14F-4D97-AF65-F5344CB8AC3E}">
        <p14:creationId xmlns:p14="http://schemas.microsoft.com/office/powerpoint/2010/main" val="1840273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Oceania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Snuggled between the shores of shimmering Lake Wakatipu and the snowy peaks of the </a:t>
            </a:r>
            <a:r>
              <a:rPr lang="en-US" dirty="0" err="1"/>
              <a:t>Remarkables</a:t>
            </a:r>
            <a:r>
              <a:rPr lang="en-US" dirty="0"/>
              <a:t>, </a:t>
            </a:r>
            <a:r>
              <a:rPr lang="en-US" b="1" dirty="0"/>
              <a:t>Queenstown</a:t>
            </a:r>
            <a:r>
              <a:rPr lang="cs-CZ" b="1" dirty="0"/>
              <a:t> </a:t>
            </a:r>
            <a:r>
              <a:rPr lang="en-US" dirty="0"/>
              <a:t>is New Zealand's adventure capital and one of the country's top destinations for international visitors. Bungee jumping, jet boating, white-water rafting, paragliding, rock climbing, mountain biking, and downhill skiing are just some of the adrenaline-fueled sports on offer, and visitors can explore the stunning alpine scenery on the excellent network of hiking trails. It's also a great base for trips to the </a:t>
            </a:r>
            <a:r>
              <a:rPr lang="en-US" b="1" dirty="0"/>
              <a:t>Central Otago</a:t>
            </a:r>
            <a:r>
              <a:rPr lang="en-US" dirty="0"/>
              <a:t> region, where visitors can explore gold mining towns and the Middle Earth scenery from the popular "Lord of the Rings" movies.</a:t>
            </a:r>
            <a:endParaRPr lang="cs-CZ" dirty="0"/>
          </a:p>
          <a:p>
            <a:pPr marL="285750" indent="-285750" algn="just">
              <a:buFont typeface="Wingdings" panose="05000000000000000000" pitchFamily="2" charset="2"/>
              <a:buChar char="q"/>
            </a:pPr>
            <a:r>
              <a:rPr lang="en-US" dirty="0"/>
              <a:t>In the center of the North Island, a few kilometers from glittering </a:t>
            </a:r>
            <a:r>
              <a:rPr lang="en-US" b="1" dirty="0"/>
              <a:t>Lake </a:t>
            </a:r>
            <a:r>
              <a:rPr lang="en-US" b="1" dirty="0" err="1"/>
              <a:t>Taupo</a:t>
            </a:r>
            <a:r>
              <a:rPr lang="en-US" b="1" dirty="0"/>
              <a:t>, </a:t>
            </a:r>
            <a:r>
              <a:rPr lang="en-US" dirty="0"/>
              <a:t>New Zealand's largest lake, </a:t>
            </a:r>
            <a:r>
              <a:rPr lang="en-US" b="1" dirty="0" err="1"/>
              <a:t>Tongariro</a:t>
            </a:r>
            <a:r>
              <a:rPr lang="en-US" b="1" dirty="0"/>
              <a:t> National Park </a:t>
            </a:r>
            <a:r>
              <a:rPr lang="en-US" dirty="0"/>
              <a:t>is a dual World Heritage Site due to its spectacular volcanic features and its importance to the Maori culture. A highlight of the park is the </a:t>
            </a:r>
            <a:r>
              <a:rPr lang="en-US" b="1" dirty="0" err="1"/>
              <a:t>Tongariro</a:t>
            </a:r>
            <a:r>
              <a:rPr lang="en-US" b="1" dirty="0"/>
              <a:t> Alpine Crossing</a:t>
            </a:r>
            <a:r>
              <a:rPr lang="en-US" dirty="0"/>
              <a:t>, one of the most popular day walks in the country.</a:t>
            </a:r>
          </a:p>
        </p:txBody>
      </p:sp>
    </p:spTree>
    <p:extLst>
      <p:ext uri="{BB962C8B-B14F-4D97-AF65-F5344CB8AC3E}">
        <p14:creationId xmlns:p14="http://schemas.microsoft.com/office/powerpoint/2010/main" val="34480847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Oceania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On the tumultuous Pacific Ring of Fire, </a:t>
            </a:r>
            <a:r>
              <a:rPr lang="en-US" b="1" dirty="0" err="1"/>
              <a:t>Rotorua</a:t>
            </a:r>
            <a:r>
              <a:rPr lang="en-US" b="1" dirty="0"/>
              <a:t> </a:t>
            </a:r>
            <a:r>
              <a:rPr lang="en-US" dirty="0"/>
              <a:t>is one of the most active geothermal regions in the world. This is a land where the earth speaks. Boiling mud pools, hissing geysers, volcanic craters, and steaming thermal springs betray the forces that birthed much of New Zealand's dramatic topography</a:t>
            </a:r>
            <a:r>
              <a:rPr lang="cs-CZ" dirty="0"/>
              <a:t>.</a:t>
            </a:r>
            <a:r>
              <a:rPr lang="en-US" dirty="0"/>
              <a:t> Trout fishing is also popular, and </a:t>
            </a:r>
            <a:r>
              <a:rPr lang="en-US" dirty="0" err="1"/>
              <a:t>Rotorua</a:t>
            </a:r>
            <a:r>
              <a:rPr lang="en-US" dirty="0"/>
              <a:t> is the gateway to the ski fields of </a:t>
            </a:r>
            <a:r>
              <a:rPr lang="en-US" b="1" dirty="0"/>
              <a:t>Mt. </a:t>
            </a:r>
            <a:r>
              <a:rPr lang="en-US" b="1" dirty="0" err="1"/>
              <a:t>Ruapehu</a:t>
            </a:r>
            <a:r>
              <a:rPr lang="en-US" dirty="0"/>
              <a:t>. Nearby </a:t>
            </a:r>
            <a:r>
              <a:rPr lang="en-US" b="1" dirty="0"/>
              <a:t>Wai-O-</a:t>
            </a:r>
            <a:r>
              <a:rPr lang="en-US" b="1" dirty="0" err="1"/>
              <a:t>Tapu</a:t>
            </a:r>
            <a:r>
              <a:rPr lang="en-US" dirty="0"/>
              <a:t> is also a popular tourist attraction with colorful hot springs and the famous </a:t>
            </a:r>
            <a:r>
              <a:rPr lang="en-US" b="1" dirty="0"/>
              <a:t>Champagne Pool</a:t>
            </a:r>
            <a:r>
              <a:rPr lang="en-US" dirty="0"/>
              <a:t> and </a:t>
            </a:r>
            <a:r>
              <a:rPr lang="en-US" b="1" dirty="0"/>
              <a:t>Lady Knox Geyser</a:t>
            </a:r>
            <a:r>
              <a:rPr lang="en-US" dirty="0"/>
              <a:t>.</a:t>
            </a:r>
            <a:endParaRPr lang="cs-CZ" dirty="0"/>
          </a:p>
          <a:p>
            <a:pPr marL="285750" indent="-285750" algn="just">
              <a:buFont typeface="Wingdings" panose="05000000000000000000" pitchFamily="2" charset="2"/>
              <a:buChar char="q"/>
            </a:pPr>
            <a:r>
              <a:rPr lang="en-US" dirty="0"/>
              <a:t>Among the most accessible glaciers in the world, </a:t>
            </a:r>
            <a:r>
              <a:rPr lang="en-US" b="1" dirty="0"/>
              <a:t>Franz Josef and Fox glaciers </a:t>
            </a:r>
            <a:r>
              <a:rPr lang="en-US" dirty="0"/>
              <a:t>are the main tourist attractions in spectacular Westland Tai </a:t>
            </a:r>
            <a:r>
              <a:rPr lang="en-US" dirty="0" err="1"/>
              <a:t>Poutini</a:t>
            </a:r>
            <a:r>
              <a:rPr lang="en-US" dirty="0"/>
              <a:t> National Park. Both of these rivers of ice flow from some of the highest peaks in the Southern Alps to near sea level where the gentle coastal climate makes it easy for visitors to explore them on foot. </a:t>
            </a:r>
            <a:endParaRPr lang="cs-CZ" dirty="0"/>
          </a:p>
          <a:p>
            <a:pPr algn="just"/>
            <a:endParaRPr lang="en-US" dirty="0"/>
          </a:p>
        </p:txBody>
      </p:sp>
    </p:spTree>
    <p:extLst>
      <p:ext uri="{BB962C8B-B14F-4D97-AF65-F5344CB8AC3E}">
        <p14:creationId xmlns:p14="http://schemas.microsoft.com/office/powerpoint/2010/main" val="339054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Oceania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The Abel Tasman Coast Track in Abel Tasman National Park is one of New Zealand's </a:t>
            </a:r>
            <a:r>
              <a:rPr lang="en-US" b="1" dirty="0"/>
              <a:t>Great Walks</a:t>
            </a:r>
            <a:r>
              <a:rPr lang="en-US" dirty="0"/>
              <a:t>. Winding along sparkling </a:t>
            </a:r>
            <a:r>
              <a:rPr lang="en-US" b="1" dirty="0"/>
              <a:t>Tasman Bay</a:t>
            </a:r>
            <a:r>
              <a:rPr lang="en-US" dirty="0"/>
              <a:t>, from </a:t>
            </a:r>
            <a:r>
              <a:rPr lang="en-US" dirty="0" err="1"/>
              <a:t>Marahau</a:t>
            </a:r>
            <a:r>
              <a:rPr lang="en-US" dirty="0"/>
              <a:t> to Separation Point, this scenic 51-kilometer hike lies in one of the sunniest regions of the South Island. Along the way, hikers can snorkel in secluded coves; spot fur seals, dolphins, penguins, and a diverse range of birds; hike through cool forests; and enjoy panoramic views from the rugged coastal cliffs. Photographers will also enjoy the many weathered rock formations, especially </a:t>
            </a:r>
            <a:r>
              <a:rPr lang="en-US" b="1" dirty="0"/>
              <a:t>Split Apple Rock</a:t>
            </a:r>
            <a:r>
              <a:rPr lang="en-US" dirty="0"/>
              <a:t>, a giant granite boulder sliced in two. </a:t>
            </a:r>
            <a:endParaRPr lang="cs-CZ" dirty="0"/>
          </a:p>
          <a:p>
            <a:pPr marL="285750" indent="-285750" algn="just">
              <a:buFont typeface="Wingdings" panose="05000000000000000000" pitchFamily="2" charset="2"/>
              <a:buChar char="q"/>
            </a:pPr>
            <a:r>
              <a:rPr lang="en-US" dirty="0"/>
              <a:t>In the heart of the Southern Alps, New Zealand's highest peaks rise above the alpine landscapes of </a:t>
            </a:r>
            <a:r>
              <a:rPr lang="en-US" dirty="0" err="1"/>
              <a:t>Aoraki</a:t>
            </a:r>
            <a:r>
              <a:rPr lang="en-US" dirty="0"/>
              <a:t> National Park, also called Mount Cook National Park. More than 40 per cent of the park is covered in glaciers, and the country's tallest mountain </a:t>
            </a:r>
            <a:r>
              <a:rPr lang="en-US" b="1" dirty="0" err="1"/>
              <a:t>Aoraki</a:t>
            </a:r>
            <a:r>
              <a:rPr lang="en-US" b="1" dirty="0"/>
              <a:t>/Mount Cook</a:t>
            </a:r>
            <a:r>
              <a:rPr lang="en-US" dirty="0"/>
              <a:t> and longest glacier, the </a:t>
            </a:r>
            <a:r>
              <a:rPr lang="en-US" b="1" dirty="0"/>
              <a:t>Tasman Glacier</a:t>
            </a:r>
            <a:r>
              <a:rPr lang="en-US" dirty="0"/>
              <a:t>, lie within its borders making this a top destination for mountaineering.</a:t>
            </a:r>
            <a:r>
              <a:rPr lang="en-US" b="1" dirty="0"/>
              <a:t> Mount Cook Village</a:t>
            </a:r>
            <a:r>
              <a:rPr lang="en-US" dirty="0"/>
              <a:t> is a great base for exploring the park and organizing activities such as scenic flights, ski touring, heli-skiing, hunting, hiking, and stargazing trips.</a:t>
            </a:r>
          </a:p>
        </p:txBody>
      </p:sp>
    </p:spTree>
    <p:extLst>
      <p:ext uri="{BB962C8B-B14F-4D97-AF65-F5344CB8AC3E}">
        <p14:creationId xmlns:p14="http://schemas.microsoft.com/office/powerpoint/2010/main" val="33501165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Oceania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In the sunny region of </a:t>
            </a:r>
            <a:r>
              <a:rPr lang="en-US" b="1" dirty="0"/>
              <a:t>Hawke's Bay</a:t>
            </a:r>
            <a:r>
              <a:rPr lang="en-US" dirty="0"/>
              <a:t>, </a:t>
            </a:r>
            <a:r>
              <a:rPr lang="en-US" b="1" dirty="0"/>
              <a:t>Napier</a:t>
            </a:r>
            <a:r>
              <a:rPr lang="en-US" dirty="0"/>
              <a:t> is famous for its gourmet food and Art Deco architecture. After a powerful earthquake destroyed the town in 1931, it was rebuilt in the Spanish Mission style and Art Deco design for which Miami Beach is also famous</a:t>
            </a:r>
            <a:r>
              <a:rPr lang="cs-CZ" dirty="0"/>
              <a:t>. </a:t>
            </a:r>
            <a:r>
              <a:rPr lang="en-US" dirty="0"/>
              <a:t>Along the </a:t>
            </a:r>
            <a:r>
              <a:rPr lang="en-US" b="1" dirty="0"/>
              <a:t>Marine Parade</a:t>
            </a:r>
            <a:r>
              <a:rPr lang="en-US" dirty="0"/>
              <a:t> seafront promenade lies the town's famous statue from Maori mythology called </a:t>
            </a:r>
            <a:r>
              <a:rPr lang="en-US" b="1" dirty="0" err="1"/>
              <a:t>Pania</a:t>
            </a:r>
            <a:r>
              <a:rPr lang="en-US" b="1" dirty="0"/>
              <a:t> of the Reef</a:t>
            </a:r>
            <a:r>
              <a:rPr lang="en-US" dirty="0"/>
              <a:t>. Napier is also a haven for foodies. Gourmet restaurants here specialize in using fresh produce from the region, and the town plays host to popular farmers' markets. Nearby attractions include hiking trails and the gannet colony at </a:t>
            </a:r>
            <a:r>
              <a:rPr lang="en-US" b="1" dirty="0"/>
              <a:t>Cape Kidnappers</a:t>
            </a:r>
            <a:r>
              <a:rPr lang="en-US" dirty="0"/>
              <a:t>.</a:t>
            </a:r>
            <a:endParaRPr lang="cs-CZ" dirty="0"/>
          </a:p>
          <a:p>
            <a:pPr marL="285750" indent="-285750" algn="just">
              <a:buFont typeface="Wingdings" panose="05000000000000000000" pitchFamily="2" charset="2"/>
              <a:buChar char="q"/>
            </a:pPr>
            <a:r>
              <a:rPr lang="en-US" dirty="0"/>
              <a:t>Blessed with two sparkling harbors, </a:t>
            </a:r>
            <a:r>
              <a:rPr lang="en-US" b="1" dirty="0"/>
              <a:t>Auckland, </a:t>
            </a:r>
            <a:r>
              <a:rPr lang="en-US" dirty="0"/>
              <a:t>the "City of Sails," is New Zealand's largest city and the most populous Polynesian city in the world. Blond- and black-sand beaches, rainforest hiking trails, picturesque coves, islands, and volcanoes surround the city making it a perfect base for day trips and wilderness adventures. To appreciate Auckland's stunning location, visitors can zoom up the 328-meter </a:t>
            </a:r>
            <a:r>
              <a:rPr lang="en-US" b="1" dirty="0"/>
              <a:t>Sky Tower</a:t>
            </a:r>
            <a:r>
              <a:rPr lang="en-US" dirty="0"/>
              <a:t> for spectacular views across the city and hinterland. </a:t>
            </a:r>
          </a:p>
        </p:txBody>
      </p:sp>
    </p:spTree>
    <p:extLst>
      <p:ext uri="{BB962C8B-B14F-4D97-AF65-F5344CB8AC3E}">
        <p14:creationId xmlns:p14="http://schemas.microsoft.com/office/powerpoint/2010/main" val="4072415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Oceania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cs-CZ" dirty="0"/>
              <a:t>M</a:t>
            </a:r>
            <a:r>
              <a:rPr lang="en-US" dirty="0" err="1"/>
              <a:t>ust</a:t>
            </a:r>
            <a:r>
              <a:rPr lang="en-US" dirty="0"/>
              <a:t> across the </a:t>
            </a:r>
            <a:r>
              <a:rPr lang="en-US" b="1" dirty="0"/>
              <a:t>Hauraki Gulf</a:t>
            </a:r>
            <a:r>
              <a:rPr lang="en-US" dirty="0"/>
              <a:t> from Auckland, the rugged Coromandel Peninsula seems a world away from the city's hustle and bustle. Craggy mountains cloaked in native forest form a spine along the peninsula offering excellent opportunities for hiking and birding. Visitors can also relax on the golden beaches, sea kayak around the offshore islands, sky dive, and visit the many galleries and art studios. At </a:t>
            </a:r>
            <a:r>
              <a:rPr lang="en-US" b="1" dirty="0"/>
              <a:t>Hot Water Beach</a:t>
            </a:r>
            <a:r>
              <a:rPr lang="en-US" dirty="0"/>
              <a:t>, a dip in the bubbling hot pools is a great way to end a busy day of sightseeing.</a:t>
            </a:r>
            <a:endParaRPr lang="cs-CZ" dirty="0"/>
          </a:p>
          <a:p>
            <a:pPr marL="285750" indent="-285750" algn="just">
              <a:buFont typeface="Wingdings" panose="05000000000000000000" pitchFamily="2" charset="2"/>
              <a:buChar char="q"/>
            </a:pPr>
            <a:r>
              <a:rPr lang="en-US" dirty="0"/>
              <a:t>Birders, wildlife enthusiasts, and seafood aficionados will love the charming coastal village of </a:t>
            </a:r>
            <a:r>
              <a:rPr lang="en-US" b="1" dirty="0" err="1"/>
              <a:t>Kaikoura</a:t>
            </a:r>
            <a:r>
              <a:rPr lang="en-US" b="1" dirty="0"/>
              <a:t>. </a:t>
            </a:r>
            <a:r>
              <a:rPr lang="en-US" dirty="0"/>
              <a:t>Tucked between the </a:t>
            </a:r>
            <a:r>
              <a:rPr lang="en-US" b="1" dirty="0"/>
              <a:t>Seaward </a:t>
            </a:r>
            <a:r>
              <a:rPr lang="en-US" b="1" dirty="0" err="1"/>
              <a:t>Kaikoura</a:t>
            </a:r>
            <a:r>
              <a:rPr lang="en-US" b="1" dirty="0"/>
              <a:t> Range</a:t>
            </a:r>
            <a:r>
              <a:rPr lang="en-US" dirty="0"/>
              <a:t> and the Pacific Ocean, </a:t>
            </a:r>
            <a:r>
              <a:rPr lang="en-US" dirty="0" err="1"/>
              <a:t>Kaikoura</a:t>
            </a:r>
            <a:r>
              <a:rPr lang="en-US" dirty="0"/>
              <a:t> offers excellent coastal hikes and popular whale watching tours. In addition to sperm whales and humpbacks, passengers may spot fur seals, dolphins, and a wide variety of birds including the graceful albatross. </a:t>
            </a:r>
            <a:r>
              <a:rPr lang="en-US" dirty="0" err="1"/>
              <a:t>Kaikoura</a:t>
            </a:r>
            <a:r>
              <a:rPr lang="en-US" dirty="0"/>
              <a:t> is also renowned for its fresh-caught crayfish, mussels, and other seafood delights</a:t>
            </a:r>
          </a:p>
        </p:txBody>
      </p:sp>
    </p:spTree>
    <p:extLst>
      <p:ext uri="{BB962C8B-B14F-4D97-AF65-F5344CB8AC3E}">
        <p14:creationId xmlns:p14="http://schemas.microsoft.com/office/powerpoint/2010/main" val="1703871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Oceania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cs-CZ" b="1" dirty="0"/>
              <a:t>Bora Bora, </a:t>
            </a:r>
            <a:r>
              <a:rPr lang="cs-CZ" b="1" dirty="0" err="1"/>
              <a:t>French</a:t>
            </a:r>
            <a:r>
              <a:rPr lang="cs-CZ" b="1" dirty="0"/>
              <a:t> Polynesia - </a:t>
            </a:r>
            <a:r>
              <a:rPr lang="en-US" dirty="0"/>
              <a:t>Cloaked in green and encircling an impossibly radiant turquoise lagoon, Bora Bora is the beauty queen of the South Pacific. Glimpsed from afar, the lush peaks of Mount </a:t>
            </a:r>
            <a:r>
              <a:rPr lang="en-US" dirty="0" err="1"/>
              <a:t>Otemanu</a:t>
            </a:r>
            <a:r>
              <a:rPr lang="en-US" dirty="0"/>
              <a:t> and Mount </a:t>
            </a:r>
            <a:r>
              <a:rPr lang="en-US" dirty="0" err="1"/>
              <a:t>Pahia</a:t>
            </a:r>
            <a:r>
              <a:rPr lang="en-US" dirty="0"/>
              <a:t> perk up out of the sea, with arms outstretched as if to welcome you into their seductive embrace. Top it all off with mouthwatering French-inspired food and romantic resorts, and you have the ultimate honeymoon escape. Bora Bora's sister island, Moorea deserves special mention and also boasts a beautiful lagoon, slices of white-sand beach, and plunging emerald peaks.</a:t>
            </a:r>
            <a:endParaRPr lang="cs-CZ" dirty="0"/>
          </a:p>
          <a:p>
            <a:pPr marL="285750" indent="-285750" algn="just">
              <a:buFont typeface="Wingdings" panose="05000000000000000000" pitchFamily="2" charset="2"/>
              <a:buChar char="q"/>
            </a:pPr>
            <a:r>
              <a:rPr lang="cs-CZ" b="1" dirty="0" err="1"/>
              <a:t>Aitutaki</a:t>
            </a:r>
            <a:r>
              <a:rPr lang="cs-CZ" b="1" dirty="0"/>
              <a:t>, The </a:t>
            </a:r>
            <a:r>
              <a:rPr lang="cs-CZ" b="1" dirty="0" err="1"/>
              <a:t>Cook</a:t>
            </a:r>
            <a:r>
              <a:rPr lang="cs-CZ" b="1" dirty="0"/>
              <a:t> </a:t>
            </a:r>
            <a:r>
              <a:rPr lang="cs-CZ" b="1" dirty="0" err="1"/>
              <a:t>Islands</a:t>
            </a:r>
            <a:r>
              <a:rPr lang="cs-CZ" b="1" dirty="0"/>
              <a:t> - </a:t>
            </a:r>
            <a:r>
              <a:rPr lang="en-US" dirty="0"/>
              <a:t>Presiding over another of the most beautiful lagoons in the South Pacific, </a:t>
            </a:r>
            <a:r>
              <a:rPr lang="en-US" dirty="0" err="1"/>
              <a:t>Aitutaki</a:t>
            </a:r>
            <a:r>
              <a:rPr lang="en-US" dirty="0"/>
              <a:t> is an underrated jewel. Closely linked to New Zealand, the Cook Islands lie between French Polynesia and Samoa. </a:t>
            </a:r>
            <a:r>
              <a:rPr lang="en-US" dirty="0" err="1"/>
              <a:t>Aitutaki</a:t>
            </a:r>
            <a:r>
              <a:rPr lang="en-US" dirty="0"/>
              <a:t> is the second-most visited island in the chain and lies about a 45-minute flight away from </a:t>
            </a:r>
            <a:r>
              <a:rPr lang="en-US" dirty="0" err="1"/>
              <a:t>Rarotonga</a:t>
            </a:r>
            <a:r>
              <a:rPr lang="en-US" dirty="0"/>
              <a:t>, the most popular island and location of the international airport.</a:t>
            </a:r>
            <a:endParaRPr lang="cs-CZ" b="1" dirty="0"/>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6650719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Oceania</a:t>
            </a:r>
            <a:br>
              <a:rPr lang="cs-CZ" dirty="0"/>
            </a:br>
            <a:endParaRPr lang="cs-CZ" dirty="0"/>
          </a:p>
        </p:txBody>
      </p:sp>
      <p:sp>
        <p:nvSpPr>
          <p:cNvPr id="3" name="Obdélník 2"/>
          <p:cNvSpPr/>
          <p:nvPr/>
        </p:nvSpPr>
        <p:spPr>
          <a:xfrm>
            <a:off x="30792" y="915566"/>
            <a:ext cx="9036496" cy="4724370"/>
          </a:xfrm>
          <a:prstGeom prst="rect">
            <a:avLst/>
          </a:prstGeom>
        </p:spPr>
        <p:txBody>
          <a:bodyPr wrap="square">
            <a:spAutoFit/>
          </a:bodyPr>
          <a:lstStyle/>
          <a:p>
            <a:pPr marL="285750" indent="-285750" algn="just">
              <a:buFont typeface="Wingdings" panose="05000000000000000000" pitchFamily="2" charset="2"/>
              <a:buChar char="q"/>
            </a:pPr>
            <a:r>
              <a:rPr lang="en-US" sz="1900" b="1" dirty="0" err="1"/>
              <a:t>Tapuaetai</a:t>
            </a:r>
            <a:r>
              <a:rPr lang="en-US" sz="1900" b="1" dirty="0"/>
              <a:t> (One Foot Island) Tour</a:t>
            </a:r>
            <a:r>
              <a:rPr lang="cs-CZ" sz="1900" b="1" dirty="0"/>
              <a:t>, The </a:t>
            </a:r>
            <a:r>
              <a:rPr lang="cs-CZ" sz="1900" b="1" dirty="0" err="1"/>
              <a:t>Cook</a:t>
            </a:r>
            <a:r>
              <a:rPr lang="cs-CZ" sz="1900" b="1" dirty="0"/>
              <a:t> </a:t>
            </a:r>
            <a:r>
              <a:rPr lang="cs-CZ" sz="1900" b="1" dirty="0" err="1"/>
              <a:t>Islands</a:t>
            </a:r>
            <a:r>
              <a:rPr lang="cs-CZ" sz="1900" b="1" dirty="0"/>
              <a:t>  </a:t>
            </a:r>
            <a:r>
              <a:rPr lang="en-US" sz="1900" dirty="0"/>
              <a:t>- Fringed by gently curving coconut palms, beautiful </a:t>
            </a:r>
            <a:r>
              <a:rPr lang="en-US" sz="1900" dirty="0" err="1"/>
              <a:t>Tapuaetai</a:t>
            </a:r>
            <a:r>
              <a:rPr lang="en-US" sz="1900" dirty="0"/>
              <a:t>, or One Foot Island as it is more commonly known, is the most visited of Aitutaki's </a:t>
            </a:r>
            <a:r>
              <a:rPr lang="en-US" sz="1900" dirty="0" err="1"/>
              <a:t>motu</a:t>
            </a:r>
            <a:r>
              <a:rPr lang="en-US" sz="1900" dirty="0"/>
              <a:t>, and for good reason. This stunning island is worthy of most people's wildest tropical fantasies.</a:t>
            </a:r>
            <a:endParaRPr lang="cs-CZ" sz="1900" dirty="0"/>
          </a:p>
          <a:p>
            <a:pPr marL="285750" indent="-285750" algn="just">
              <a:buFont typeface="Wingdings" panose="05000000000000000000" pitchFamily="2" charset="2"/>
              <a:buChar char="q"/>
            </a:pPr>
            <a:r>
              <a:rPr lang="en-US" sz="1900" b="1" dirty="0" err="1"/>
              <a:t>Titikaveka</a:t>
            </a:r>
            <a:r>
              <a:rPr lang="en-US" sz="1900" b="1" dirty="0"/>
              <a:t> Beach, </a:t>
            </a:r>
            <a:r>
              <a:rPr lang="en-US" sz="1900" b="1" dirty="0" err="1"/>
              <a:t>Rarotonga</a:t>
            </a:r>
            <a:r>
              <a:rPr lang="cs-CZ" sz="1900" b="1" dirty="0"/>
              <a:t>, </a:t>
            </a:r>
            <a:r>
              <a:rPr lang="en-US" sz="1900" b="1" dirty="0"/>
              <a:t>The Cook Islands</a:t>
            </a:r>
            <a:r>
              <a:rPr lang="cs-CZ" sz="1900" b="1" dirty="0"/>
              <a:t>.</a:t>
            </a:r>
            <a:r>
              <a:rPr lang="en-US" sz="1900" b="1" dirty="0"/>
              <a:t> </a:t>
            </a:r>
            <a:r>
              <a:rPr lang="en-US" sz="1900" dirty="0"/>
              <a:t>On the southwest coast of </a:t>
            </a:r>
            <a:r>
              <a:rPr lang="en-US" sz="1900" dirty="0" err="1"/>
              <a:t>Rarotonga</a:t>
            </a:r>
            <a:r>
              <a:rPr lang="en-US" sz="1900" dirty="0"/>
              <a:t>, pretty </a:t>
            </a:r>
            <a:r>
              <a:rPr lang="en-US" sz="1900" b="1" dirty="0" err="1"/>
              <a:t>Titikaveka</a:t>
            </a:r>
            <a:r>
              <a:rPr lang="en-US" sz="1900" b="1" dirty="0"/>
              <a:t> Beach </a:t>
            </a:r>
            <a:r>
              <a:rPr lang="en-US" sz="1900" dirty="0"/>
              <a:t>and lagoon is one of the island's best areas to swim and snorkel. The water is often so clear that swimmers need only stand in the lagoon to spot colorful fish. </a:t>
            </a:r>
            <a:endParaRPr lang="cs-CZ" sz="1900" dirty="0"/>
          </a:p>
          <a:p>
            <a:pPr marL="285750" indent="-285750" algn="just">
              <a:buFont typeface="Wingdings" panose="05000000000000000000" pitchFamily="2" charset="2"/>
              <a:buChar char="q"/>
            </a:pPr>
            <a:r>
              <a:rPr lang="cs-CZ" sz="1900" b="1" dirty="0"/>
              <a:t>Te </a:t>
            </a:r>
            <a:r>
              <a:rPr lang="cs-CZ" sz="1900" b="1" dirty="0" err="1"/>
              <a:t>Vara</a:t>
            </a:r>
            <a:r>
              <a:rPr lang="cs-CZ" sz="1900" b="1" dirty="0"/>
              <a:t> </a:t>
            </a:r>
            <a:r>
              <a:rPr lang="cs-CZ" sz="1900" b="1" dirty="0" err="1"/>
              <a:t>Nui</a:t>
            </a:r>
            <a:r>
              <a:rPr lang="cs-CZ" sz="1900" b="1" dirty="0"/>
              <a:t> </a:t>
            </a:r>
            <a:r>
              <a:rPr lang="cs-CZ" sz="1900" b="1" dirty="0" err="1"/>
              <a:t>Village</a:t>
            </a:r>
            <a:r>
              <a:rPr lang="cs-CZ" sz="1900" b="1" dirty="0"/>
              <a:t> Tour &amp; </a:t>
            </a:r>
            <a:r>
              <a:rPr lang="cs-CZ" sz="1900" b="1" dirty="0" err="1"/>
              <a:t>Cultural</a:t>
            </a:r>
            <a:r>
              <a:rPr lang="cs-CZ" sz="1900" b="1" dirty="0"/>
              <a:t> Show, Rarotonga, </a:t>
            </a:r>
            <a:r>
              <a:rPr lang="en-US" sz="1900" b="1" dirty="0"/>
              <a:t>The Cook Islands</a:t>
            </a:r>
            <a:r>
              <a:rPr lang="cs-CZ" sz="1900" b="1" dirty="0"/>
              <a:t> - </a:t>
            </a:r>
            <a:r>
              <a:rPr lang="en-US" sz="1900" dirty="0"/>
              <a:t>fun way to learn a little about the history of the Cook Islands and traditional island life is a visit to the </a:t>
            </a:r>
            <a:r>
              <a:rPr lang="en-US" sz="1900" dirty="0" err="1"/>
              <a:t>Te</a:t>
            </a:r>
            <a:r>
              <a:rPr lang="en-US" sz="1900" dirty="0"/>
              <a:t> </a:t>
            </a:r>
            <a:r>
              <a:rPr lang="en-US" sz="1900" dirty="0" err="1"/>
              <a:t>Vara</a:t>
            </a:r>
            <a:r>
              <a:rPr lang="en-US" sz="1900" dirty="0"/>
              <a:t> Nui Village. The excursion begins with a two-hour guided tour of the village. Coconut husking, cooking, fishing, dancing, carving, weaving, and Maori bush medicine are just some of the activities you can learn about on the tour. </a:t>
            </a:r>
            <a:endParaRPr lang="cs-CZ" sz="1900" dirty="0"/>
          </a:p>
          <a:p>
            <a:pPr algn="just"/>
            <a:endParaRPr lang="cs-CZ" b="1" dirty="0"/>
          </a:p>
          <a:p>
            <a:pPr marL="285750" indent="-285750" algn="just">
              <a:buFont typeface="Wingdings" panose="05000000000000000000" pitchFamily="2" charset="2"/>
              <a:buChar char="q"/>
            </a:pPr>
            <a:endParaRPr lang="en-US"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17597696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Oceania</a:t>
            </a:r>
            <a:br>
              <a:rPr lang="cs-CZ" dirty="0"/>
            </a:br>
            <a:endParaRPr lang="cs-CZ" dirty="0"/>
          </a:p>
        </p:txBody>
      </p:sp>
      <p:sp>
        <p:nvSpPr>
          <p:cNvPr id="3" name="Obdélník 2"/>
          <p:cNvSpPr/>
          <p:nvPr/>
        </p:nvSpPr>
        <p:spPr>
          <a:xfrm>
            <a:off x="30792" y="915566"/>
            <a:ext cx="9036496" cy="4539704"/>
          </a:xfrm>
          <a:prstGeom prst="rect">
            <a:avLst/>
          </a:prstGeom>
        </p:spPr>
        <p:txBody>
          <a:bodyPr wrap="square">
            <a:spAutoFit/>
          </a:bodyPr>
          <a:lstStyle/>
          <a:p>
            <a:pPr marL="285750" indent="-285750" algn="just">
              <a:buFont typeface="Wingdings" panose="05000000000000000000" pitchFamily="2" charset="2"/>
              <a:buChar char="q"/>
            </a:pPr>
            <a:r>
              <a:rPr lang="en-US" sz="1900" b="1" dirty="0"/>
              <a:t> Cross-Island Hike to </a:t>
            </a:r>
            <a:r>
              <a:rPr lang="en-US" sz="1900" b="1" dirty="0" err="1"/>
              <a:t>Te</a:t>
            </a:r>
            <a:r>
              <a:rPr lang="en-US" sz="1900" b="1" dirty="0"/>
              <a:t> </a:t>
            </a:r>
            <a:r>
              <a:rPr lang="en-US" sz="1900" b="1" dirty="0" err="1"/>
              <a:t>Rua</a:t>
            </a:r>
            <a:r>
              <a:rPr lang="en-US" sz="1900" b="1" dirty="0"/>
              <a:t> Manga (The Needle), </a:t>
            </a:r>
            <a:r>
              <a:rPr lang="en-US" sz="1900" b="1" dirty="0" err="1"/>
              <a:t>Rarotonga</a:t>
            </a:r>
            <a:r>
              <a:rPr lang="cs-CZ" sz="1900" b="1" dirty="0"/>
              <a:t>. The </a:t>
            </a:r>
            <a:r>
              <a:rPr lang="cs-CZ" sz="1900" b="1" dirty="0" err="1"/>
              <a:t>Cook</a:t>
            </a:r>
            <a:r>
              <a:rPr lang="cs-CZ" sz="1900" b="1" dirty="0"/>
              <a:t> </a:t>
            </a:r>
            <a:r>
              <a:rPr lang="cs-CZ" sz="1900" b="1" dirty="0" err="1"/>
              <a:t>Islands</a:t>
            </a:r>
            <a:r>
              <a:rPr lang="cs-CZ" sz="1900" b="1" dirty="0"/>
              <a:t>  </a:t>
            </a:r>
            <a:r>
              <a:rPr lang="en-US" sz="1900" dirty="0"/>
              <a:t>-</a:t>
            </a:r>
            <a:r>
              <a:rPr lang="en-US" dirty="0"/>
              <a:t>Hiking the cross-island track is a great way to explore </a:t>
            </a:r>
            <a:r>
              <a:rPr lang="en-US" dirty="0" err="1"/>
              <a:t>Rarotonga's</a:t>
            </a:r>
            <a:r>
              <a:rPr lang="en-US" dirty="0"/>
              <a:t> lush scenery. The trail leads from the north coast up to the distinctive pinnacle rock </a:t>
            </a:r>
            <a:r>
              <a:rPr lang="en-US" b="1" dirty="0" err="1"/>
              <a:t>Te</a:t>
            </a:r>
            <a:r>
              <a:rPr lang="en-US" b="1" dirty="0"/>
              <a:t> </a:t>
            </a:r>
            <a:r>
              <a:rPr lang="en-US" b="1" dirty="0" err="1"/>
              <a:t>Rua</a:t>
            </a:r>
            <a:r>
              <a:rPr lang="en-US" b="1" dirty="0"/>
              <a:t> Manga </a:t>
            </a:r>
            <a:r>
              <a:rPr lang="en-US" dirty="0"/>
              <a:t>(The Needle) and then via </a:t>
            </a:r>
            <a:r>
              <a:rPr lang="en-US" b="1" dirty="0" err="1"/>
              <a:t>Wigmore's</a:t>
            </a:r>
            <a:r>
              <a:rPr lang="en-US" b="1" dirty="0"/>
              <a:t> Waterfall</a:t>
            </a:r>
            <a:r>
              <a:rPr lang="en-US" dirty="0"/>
              <a:t> to the south coast. The falls are beautiful after heavy rain, with a pool at their base, but the cascades slow to a trickle during the dry season. </a:t>
            </a:r>
            <a:endParaRPr lang="cs-CZ" dirty="0"/>
          </a:p>
          <a:p>
            <a:pPr marL="285750" indent="-285750" algn="just">
              <a:buFont typeface="Wingdings" panose="05000000000000000000" pitchFamily="2" charset="2"/>
              <a:buChar char="q"/>
            </a:pPr>
            <a:r>
              <a:rPr lang="en-US" b="1" dirty="0" err="1"/>
              <a:t>Aroa</a:t>
            </a:r>
            <a:r>
              <a:rPr lang="en-US" b="1" dirty="0"/>
              <a:t> Marine Reserve, </a:t>
            </a:r>
            <a:r>
              <a:rPr lang="en-US" b="1" dirty="0" err="1"/>
              <a:t>Rarotonga</a:t>
            </a:r>
            <a:r>
              <a:rPr lang="cs-CZ" dirty="0"/>
              <a:t>, </a:t>
            </a:r>
            <a:r>
              <a:rPr lang="cs-CZ" b="1" dirty="0"/>
              <a:t>The </a:t>
            </a:r>
            <a:r>
              <a:rPr lang="cs-CZ" b="1" dirty="0" err="1"/>
              <a:t>Cook</a:t>
            </a:r>
            <a:r>
              <a:rPr lang="cs-CZ" b="1" dirty="0"/>
              <a:t> </a:t>
            </a:r>
            <a:r>
              <a:rPr lang="cs-CZ" b="1" dirty="0" err="1"/>
              <a:t>Islands</a:t>
            </a:r>
            <a:r>
              <a:rPr lang="cs-CZ" b="1" dirty="0"/>
              <a:t> - </a:t>
            </a:r>
            <a:r>
              <a:rPr lang="en-US" dirty="0"/>
              <a:t>Sheltered by the outlying reef on </a:t>
            </a:r>
            <a:r>
              <a:rPr lang="en-US" dirty="0" err="1"/>
              <a:t>Rarotonga's</a:t>
            </a:r>
            <a:r>
              <a:rPr lang="en-US" dirty="0"/>
              <a:t> west coast, the crystal clear waters of the </a:t>
            </a:r>
            <a:r>
              <a:rPr lang="en-US" dirty="0" err="1"/>
              <a:t>Aroa</a:t>
            </a:r>
            <a:r>
              <a:rPr lang="en-US" dirty="0"/>
              <a:t> Marine Reserve are excellent for snorkeling</a:t>
            </a:r>
            <a:r>
              <a:rPr lang="cs-CZ" dirty="0"/>
              <a:t>.</a:t>
            </a:r>
            <a:r>
              <a:rPr lang="en-US" dirty="0"/>
              <a:t> Not far from </a:t>
            </a:r>
            <a:r>
              <a:rPr lang="en-US" dirty="0" err="1"/>
              <a:t>Aroa</a:t>
            </a:r>
            <a:r>
              <a:rPr lang="en-US" dirty="0"/>
              <a:t> Marine Reserve, </a:t>
            </a:r>
            <a:r>
              <a:rPr lang="en-US" b="1" dirty="0" err="1"/>
              <a:t>Cocoputt</a:t>
            </a:r>
            <a:r>
              <a:rPr lang="en-US" b="1" dirty="0"/>
              <a:t> Cook Islands</a:t>
            </a:r>
            <a:r>
              <a:rPr lang="en-US" dirty="0"/>
              <a:t> is an 18-hole mini-golf course with a fun dinner package that's especially popular with families.</a:t>
            </a:r>
            <a:endParaRPr lang="cs-CZ" dirty="0"/>
          </a:p>
          <a:p>
            <a:pPr marL="285750" indent="-285750" algn="just">
              <a:buFont typeface="Wingdings" panose="05000000000000000000" pitchFamily="2" charset="2"/>
              <a:buChar char="q"/>
            </a:pPr>
            <a:r>
              <a:rPr lang="en-US" b="1" dirty="0"/>
              <a:t>Arorangi</a:t>
            </a:r>
            <a:r>
              <a:rPr lang="cs-CZ" b="1" dirty="0"/>
              <a:t>, </a:t>
            </a:r>
            <a:r>
              <a:rPr lang="en-US" b="1" dirty="0"/>
              <a:t>The Cook Islands</a:t>
            </a:r>
            <a:r>
              <a:rPr lang="cs-CZ" b="1" dirty="0"/>
              <a:t>.</a:t>
            </a:r>
            <a:r>
              <a:rPr lang="en-US" b="1" dirty="0"/>
              <a:t> </a:t>
            </a:r>
            <a:r>
              <a:rPr lang="cs-CZ" dirty="0"/>
              <a:t>I</a:t>
            </a:r>
            <a:r>
              <a:rPr lang="en-US" dirty="0"/>
              <a:t>s a small village on the west side of the island. It was the first missionary village on </a:t>
            </a:r>
            <a:r>
              <a:rPr lang="en-US" dirty="0" err="1"/>
              <a:t>Rarotonga</a:t>
            </a:r>
            <a:r>
              <a:rPr lang="en-US" dirty="0"/>
              <a:t>. Today, you can visit the </a:t>
            </a:r>
            <a:r>
              <a:rPr lang="en-US" b="1" dirty="0"/>
              <a:t>Cook Island Christian Church</a:t>
            </a:r>
            <a:r>
              <a:rPr lang="en-US" dirty="0"/>
              <a:t> dating from 1849 and view a monument to the island's first missionary, </a:t>
            </a:r>
            <a:r>
              <a:rPr lang="en-US" dirty="0" err="1"/>
              <a:t>Papeiha</a:t>
            </a:r>
            <a:r>
              <a:rPr lang="en-US" dirty="0"/>
              <a:t>. </a:t>
            </a:r>
            <a:r>
              <a:rPr lang="en-US" b="1" dirty="0"/>
              <a:t>Arorangi Beach</a:t>
            </a:r>
            <a:r>
              <a:rPr lang="en-US" dirty="0"/>
              <a:t> is a beautiful spot to bask on the sand by day and watch the sun sink into the sea at dusk.</a:t>
            </a:r>
            <a:endParaRPr lang="en-US" b="1" dirty="0"/>
          </a:p>
          <a:p>
            <a:pPr marL="285750" indent="-285750" algn="just">
              <a:buFont typeface="Wingdings" panose="05000000000000000000" pitchFamily="2" charset="2"/>
              <a:buChar char="q"/>
            </a:pPr>
            <a:endParaRPr lang="en-US"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41674645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Oceania</a:t>
            </a:r>
            <a:br>
              <a:rPr lang="cs-CZ" dirty="0"/>
            </a:b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cs-CZ" b="1" dirty="0"/>
              <a:t>The </a:t>
            </a:r>
            <a:r>
              <a:rPr lang="cs-CZ" b="1" dirty="0" err="1"/>
              <a:t>Mamanuca</a:t>
            </a:r>
            <a:r>
              <a:rPr lang="cs-CZ" b="1" dirty="0"/>
              <a:t> </a:t>
            </a:r>
            <a:r>
              <a:rPr lang="cs-CZ" b="1" dirty="0" err="1"/>
              <a:t>Islands</a:t>
            </a:r>
            <a:r>
              <a:rPr lang="cs-CZ" b="1" dirty="0"/>
              <a:t>, Fiji-</a:t>
            </a:r>
            <a:r>
              <a:rPr lang="en-US" dirty="0"/>
              <a:t>Dazzling beaches, serene blue seas, and plenty of sunshine make the </a:t>
            </a:r>
            <a:r>
              <a:rPr lang="en-US" dirty="0" err="1"/>
              <a:t>Mamanucas</a:t>
            </a:r>
            <a:r>
              <a:rPr lang="en-US" dirty="0"/>
              <a:t> among Fiji's most popular island group. Coral reefs shimmer in the clear waters around these 20 tropical beauties, and the famous Cloud Break, a world-class surf break, lies a short boat ride away.</a:t>
            </a:r>
            <a:r>
              <a:rPr lang="cs-CZ" dirty="0"/>
              <a:t> </a:t>
            </a:r>
          </a:p>
          <a:p>
            <a:pPr marL="285750" indent="-285750" algn="just">
              <a:buFont typeface="Wingdings" panose="05000000000000000000" pitchFamily="2" charset="2"/>
              <a:buChar char="q"/>
            </a:pPr>
            <a:r>
              <a:rPr lang="cs-CZ" b="1" dirty="0"/>
              <a:t>Samoa </a:t>
            </a:r>
            <a:r>
              <a:rPr lang="cs-CZ" dirty="0"/>
              <a:t>- </a:t>
            </a:r>
            <a:r>
              <a:rPr lang="en-US" dirty="0"/>
              <a:t>Samoa is one of the South Pacific's best kept secrets. Unassuming, unsullied, and stunningly beautiful, it lies in the heart of Polynesia, about half way between New Zealand and Hawaii</a:t>
            </a:r>
            <a:r>
              <a:rPr lang="cs-CZ" dirty="0"/>
              <a:t>.</a:t>
            </a:r>
            <a:r>
              <a:rPr lang="en-US" dirty="0"/>
              <a:t> Adding to all this natural beauty is the warm hospitality of the locals, who still fiercely cling to their traditional values and customs, called "</a:t>
            </a:r>
            <a:r>
              <a:rPr lang="en-US" dirty="0" err="1"/>
              <a:t>Fa'a</a:t>
            </a:r>
            <a:r>
              <a:rPr lang="en-US" dirty="0"/>
              <a:t> Samoa."</a:t>
            </a:r>
            <a:r>
              <a:rPr lang="en-US" b="1" dirty="0"/>
              <a:t> Savai'i</a:t>
            </a:r>
            <a:r>
              <a:rPr lang="en-US" dirty="0"/>
              <a:t> and </a:t>
            </a:r>
            <a:r>
              <a:rPr lang="en-US" b="1" dirty="0"/>
              <a:t>Upolu</a:t>
            </a:r>
            <a:r>
              <a:rPr lang="en-US" dirty="0"/>
              <a:t> are the two main islands. Most visitors stay on Upolu, where Apia, the capital, is home to the </a:t>
            </a:r>
            <a:r>
              <a:rPr lang="en-US" b="1" dirty="0"/>
              <a:t>Robert Louis Stevenson Museum. </a:t>
            </a:r>
            <a:r>
              <a:rPr lang="en-US" dirty="0"/>
              <a:t>But Savai'i offers its own sleepy South Seas charm. On land, you can bask on </a:t>
            </a:r>
            <a:r>
              <a:rPr lang="en-US" b="1" dirty="0" err="1"/>
              <a:t>Lalomanu</a:t>
            </a:r>
            <a:r>
              <a:rPr lang="en-US" b="1" dirty="0"/>
              <a:t> Beach, </a:t>
            </a:r>
            <a:r>
              <a:rPr lang="en-US" dirty="0"/>
              <a:t>hike the rainforest trails, take a 4WD or bicycle tour, and photograph some of the South Pacific's most beautiful waterfalls. Don't miss taking a dip in the To </a:t>
            </a:r>
            <a:r>
              <a:rPr lang="en-US" dirty="0" err="1"/>
              <a:t>Sua</a:t>
            </a:r>
            <a:r>
              <a:rPr lang="en-US" dirty="0"/>
              <a:t> trench, about a 1.5-hour drive from Apia.</a:t>
            </a: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1023779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9990" y="195486"/>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59074" y="555525"/>
            <a:ext cx="5400600" cy="2160240"/>
          </a:xfrm>
          <a:prstGeom prst="rect">
            <a:avLst/>
          </a:prstGeom>
        </p:spPr>
        <p:txBody>
          <a:bodyPr anchor="t">
            <a:normAutofit fontScale="90000"/>
          </a:bodyPr>
          <a:lstStyle/>
          <a:p>
            <a:r>
              <a:rPr lang="cs-CZ" sz="3100" b="1">
                <a:solidFill>
                  <a:schemeClr val="bg1"/>
                </a:solidFill>
                <a:latin typeface="Times New Roman" panose="02020603050405020304" pitchFamily="18" charset="0"/>
                <a:cs typeface="Times New Roman" panose="02020603050405020304" pitchFamily="18" charset="0"/>
              </a:rPr>
              <a:t>12. </a:t>
            </a:r>
            <a:r>
              <a:rPr lang="en-US" sz="3100" b="1">
                <a:solidFill>
                  <a:schemeClr val="bg1"/>
                </a:solidFill>
                <a:latin typeface="Times New Roman" panose="02020603050405020304" pitchFamily="18" charset="0"/>
                <a:cs typeface="Times New Roman" panose="02020603050405020304" pitchFamily="18" charset="0"/>
              </a:rPr>
              <a:t>Tourist attractions in the Australia and Oceania</a:t>
            </a:r>
            <a:br>
              <a:rPr lang="pl-PL" sz="3100" b="1" dirty="0">
                <a:solidFill>
                  <a:schemeClr val="bg1"/>
                </a:solidFill>
                <a:latin typeface="Times New Roman" panose="02020603050405020304" pitchFamily="18" charset="0"/>
                <a:cs typeface="Times New Roman" panose="02020603050405020304" pitchFamily="18" charset="0"/>
              </a:rPr>
            </a:br>
            <a:br>
              <a:rPr lang="cs-CZ" sz="31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br>
              <a:rPr lang="cs-CZ" sz="4000" b="1" dirty="0">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5847257" y="2651800"/>
            <a:ext cx="3032806" cy="1152128"/>
          </a:xfrm>
          <a:prstGeom prst="rect">
            <a:avLst/>
          </a:prstGeom>
        </p:spPr>
        <p:txBody>
          <a:bodyPr vert="horz" lIns="91440" tIns="45720" rIns="91440" bIns="45720" rtlCol="0">
            <a:no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1800" dirty="0">
                <a:solidFill>
                  <a:srgbClr val="307871"/>
                </a:solidFill>
                <a:latin typeface="Times New Roman" panose="02020603050405020304" pitchFamily="18" charset="0"/>
                <a:cs typeface="Times New Roman" panose="02020603050405020304" pitchFamily="18" charset="0"/>
              </a:rPr>
              <a:t>Předmět: </a:t>
            </a:r>
          </a:p>
          <a:p>
            <a:pPr algn="r"/>
            <a:r>
              <a:rPr lang="cs-CZ" altLang="cs-CZ" sz="1800" b="1" dirty="0">
                <a:solidFill>
                  <a:srgbClr val="307871"/>
                </a:solidFill>
                <a:latin typeface="Times New Roman" panose="02020603050405020304" pitchFamily="18" charset="0"/>
                <a:cs typeface="Times New Roman" panose="02020603050405020304" pitchFamily="18" charset="0"/>
              </a:rPr>
              <a:t>The </a:t>
            </a:r>
            <a:r>
              <a:rPr lang="cs-CZ" altLang="cs-CZ" sz="1800" b="1" dirty="0" err="1">
                <a:solidFill>
                  <a:srgbClr val="307871"/>
                </a:solidFill>
                <a:latin typeface="Times New Roman" panose="02020603050405020304" pitchFamily="18" charset="0"/>
                <a:cs typeface="Times New Roman" panose="02020603050405020304" pitchFamily="18" charset="0"/>
              </a:rPr>
              <a:t>Tourist</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Attractions</a:t>
            </a:r>
            <a:r>
              <a:rPr lang="cs-CZ" altLang="cs-CZ" sz="1800" b="1" dirty="0">
                <a:solidFill>
                  <a:srgbClr val="307871"/>
                </a:solidFill>
                <a:latin typeface="Times New Roman" panose="02020603050405020304" pitchFamily="18" charset="0"/>
                <a:cs typeface="Times New Roman" panose="02020603050405020304" pitchFamily="18" charset="0"/>
              </a:rPr>
              <a:t>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Czech Republic and in </a:t>
            </a:r>
            <a:r>
              <a:rPr lang="cs-CZ" altLang="cs-CZ" sz="1800" b="1" dirty="0" err="1">
                <a:solidFill>
                  <a:srgbClr val="307871"/>
                </a:solidFill>
                <a:latin typeface="Times New Roman" panose="02020603050405020304" pitchFamily="18" charset="0"/>
                <a:cs typeface="Times New Roman" panose="02020603050405020304" pitchFamily="18" charset="0"/>
              </a:rPr>
              <a:t>the</a:t>
            </a:r>
            <a:r>
              <a:rPr lang="cs-CZ" altLang="cs-CZ" sz="1800" b="1" dirty="0">
                <a:solidFill>
                  <a:srgbClr val="307871"/>
                </a:solidFill>
                <a:latin typeface="Times New Roman" panose="02020603050405020304" pitchFamily="18" charset="0"/>
                <a:cs typeface="Times New Roman" panose="02020603050405020304" pitchFamily="18" charset="0"/>
              </a:rPr>
              <a:t> </a:t>
            </a:r>
            <a:r>
              <a:rPr lang="cs-CZ" altLang="cs-CZ" sz="1800" b="1" dirty="0" err="1">
                <a:solidFill>
                  <a:srgbClr val="307871"/>
                </a:solidFill>
                <a:latin typeface="Times New Roman" panose="02020603050405020304" pitchFamily="18" charset="0"/>
                <a:cs typeface="Times New Roman" panose="02020603050405020304" pitchFamily="18" charset="0"/>
              </a:rPr>
              <a:t>World</a:t>
            </a:r>
            <a:endParaRPr lang="cs-CZ" altLang="cs-CZ" sz="1800" b="1" dirty="0">
              <a:solidFill>
                <a:srgbClr val="307871"/>
              </a:solidFill>
              <a:latin typeface="Times New Roman" panose="02020603050405020304" pitchFamily="18" charset="0"/>
              <a:cs typeface="Times New Roman" panose="02020603050405020304" pitchFamily="18" charset="0"/>
            </a:endParaRPr>
          </a:p>
        </p:txBody>
      </p:sp>
      <p:sp>
        <p:nvSpPr>
          <p:cNvPr id="11" name="Nadpis 1"/>
          <p:cNvSpPr txBox="1">
            <a:spLocks/>
          </p:cNvSpPr>
          <p:nvPr/>
        </p:nvSpPr>
        <p:spPr>
          <a:xfrm>
            <a:off x="259990" y="707925"/>
            <a:ext cx="5599684" cy="2160240"/>
          </a:xfrm>
          <a:prstGeom prst="rect">
            <a:avLst/>
          </a:prstGeom>
        </p:spPr>
        <p:txBody>
          <a:bodyPr anchor="t">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br>
              <a:rPr lang="pl-PL" sz="4000" b="1">
                <a:solidFill>
                  <a:schemeClr val="bg1"/>
                </a:solidFill>
                <a:latin typeface="Times New Roman" panose="02020603050405020304" pitchFamily="18" charset="0"/>
                <a:cs typeface="Times New Roman" panose="02020603050405020304" pitchFamily="18" charset="0"/>
              </a:rPr>
            </a:br>
            <a:br>
              <a:rPr lang="pl-PL"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br>
              <a:rPr lang="cs-CZ" sz="4000" b="1">
                <a:solidFill>
                  <a:schemeClr val="bg1"/>
                </a:solidFill>
                <a:latin typeface="Times New Roman" panose="02020603050405020304" pitchFamily="18" charset="0"/>
                <a:cs typeface="Times New Roman" panose="02020603050405020304" pitchFamily="18" charset="0"/>
              </a:rPr>
            </a:br>
            <a:endParaRPr lang="cs-CZ" sz="2700" b="1" dirty="0">
              <a:solidFill>
                <a:schemeClr val="bg1"/>
              </a:solidFill>
              <a:latin typeface="Times New Roman" panose="02020603050405020304" pitchFamily="18" charset="0"/>
              <a:cs typeface="Times New Roman" panose="02020603050405020304" pitchFamily="18" charset="0"/>
            </a:endParaRPr>
          </a:p>
        </p:txBody>
      </p:sp>
      <p:sp>
        <p:nvSpPr>
          <p:cNvPr id="3" name="Obdélník 2"/>
          <p:cNvSpPr/>
          <p:nvPr/>
        </p:nvSpPr>
        <p:spPr>
          <a:xfrm>
            <a:off x="259990" y="4062493"/>
            <a:ext cx="5608154" cy="646331"/>
          </a:xfrm>
          <a:prstGeom prst="rect">
            <a:avLst/>
          </a:prstGeom>
        </p:spPr>
        <p:txBody>
          <a:bodyPr wrap="square">
            <a:spAutoFit/>
          </a:bodyPr>
          <a:lstStyle/>
          <a:p>
            <a:pPr algn="ctr"/>
            <a:r>
              <a:rPr lang="pl-PL" dirty="0">
                <a:solidFill>
                  <a:schemeClr val="bg1"/>
                </a:solidFill>
              </a:rPr>
              <a:t>Tato přednáška byla vytvořena pro projekt„</a:t>
            </a:r>
            <a:r>
              <a:rPr lang="cs-CZ" dirty="0">
                <a:solidFill>
                  <a:schemeClr val="bg1"/>
                </a:solidFill>
              </a:rPr>
              <a:t>Rozvoj vzdělávání na Slezské univerzitě v Opavě“ </a:t>
            </a:r>
            <a:r>
              <a:rPr lang="cs-CZ" dirty="0"/>
              <a:t>Opavě</a:t>
            </a:r>
          </a:p>
        </p:txBody>
      </p:sp>
      <p:sp>
        <p:nvSpPr>
          <p:cNvPr id="12" name="Obdélník 11"/>
          <p:cNvSpPr/>
          <p:nvPr/>
        </p:nvSpPr>
        <p:spPr>
          <a:xfrm>
            <a:off x="259990" y="761114"/>
            <a:ext cx="5608154" cy="646331"/>
          </a:xfrm>
          <a:prstGeom prst="rect">
            <a:avLst/>
          </a:prstGeom>
        </p:spPr>
        <p:txBody>
          <a:bodyPr wrap="square">
            <a:spAutoFit/>
          </a:bodyPr>
          <a:lstStyle/>
          <a:p>
            <a:pPr algn="ctr"/>
            <a:r>
              <a:rPr lang="pl-PL" sz="3600" b="1" dirty="0">
                <a:solidFill>
                  <a:schemeClr val="bg1"/>
                </a:solidFill>
              </a:rPr>
              <a:t> </a:t>
            </a:r>
            <a:endParaRPr lang="cs-CZ" sz="3600" b="1" dirty="0"/>
          </a:p>
        </p:txBody>
      </p:sp>
      <p:pic>
        <p:nvPicPr>
          <p:cNvPr id="4" name="Obrázek 3"/>
          <p:cNvPicPr>
            <a:picLocks noChangeAspect="1"/>
          </p:cNvPicPr>
          <p:nvPr/>
        </p:nvPicPr>
        <p:blipFill>
          <a:blip r:embed="rId4"/>
          <a:stretch>
            <a:fillRect/>
          </a:stretch>
        </p:blipFill>
        <p:spPr>
          <a:xfrm>
            <a:off x="910694" y="1577093"/>
            <a:ext cx="4285859" cy="2449459"/>
          </a:xfrm>
          <a:prstGeom prst="rect">
            <a:avLst/>
          </a:prstGeom>
        </p:spPr>
      </p:pic>
    </p:spTree>
    <p:extLst>
      <p:ext uri="{BB962C8B-B14F-4D97-AF65-F5344CB8AC3E}">
        <p14:creationId xmlns:p14="http://schemas.microsoft.com/office/powerpoint/2010/main" val="2806334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Oceania</a:t>
            </a:r>
            <a:br>
              <a:rPr lang="cs-CZ" dirty="0"/>
            </a:b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b="1" dirty="0"/>
              <a:t>Palau</a:t>
            </a:r>
            <a:r>
              <a:rPr lang="en-US" dirty="0"/>
              <a:t> is one of the world's top dive destinations, and for good reason. From the air, the 500 plus islands of Palau are a study in topographic beauty, jutting out of the sea like a maze of </a:t>
            </a:r>
            <a:r>
              <a:rPr lang="en-US" dirty="0" err="1"/>
              <a:t>jungly</a:t>
            </a:r>
            <a:r>
              <a:rPr lang="en-US" dirty="0"/>
              <a:t> blobs, but beneath their limpid turquoise waters lies a fish-rich wonderland. Palau is also known for its WWII wreck diving and the </a:t>
            </a:r>
            <a:r>
              <a:rPr lang="en-US" dirty="0" err="1"/>
              <a:t>Ngemelis</a:t>
            </a:r>
            <a:r>
              <a:rPr lang="en-US" dirty="0"/>
              <a:t> Wall, or </a:t>
            </a:r>
            <a:r>
              <a:rPr lang="en-US" b="1" dirty="0"/>
              <a:t>Big Drop-Off</a:t>
            </a:r>
            <a:r>
              <a:rPr lang="en-US" dirty="0"/>
              <a:t>, reputedly one of the best wall dives in the world</a:t>
            </a:r>
            <a:r>
              <a:rPr lang="cs-CZ" dirty="0"/>
              <a:t>.</a:t>
            </a:r>
            <a:r>
              <a:rPr lang="en-US" dirty="0"/>
              <a:t> One of the top things to do in Palau is take a boat trip to the </a:t>
            </a:r>
            <a:r>
              <a:rPr lang="en-US" b="1" dirty="0"/>
              <a:t>Rock Islands</a:t>
            </a:r>
            <a:r>
              <a:rPr lang="en-US" dirty="0"/>
              <a:t>, where you can snorkel in crystal clear waters, paddle around them in sea kayaks, and bask on their slivers of white-sand beach</a:t>
            </a:r>
            <a:r>
              <a:rPr lang="cs-CZ" dirty="0"/>
              <a:t>.</a:t>
            </a:r>
          </a:p>
          <a:p>
            <a:pPr marL="285750" indent="-285750" algn="just">
              <a:buFont typeface="Wingdings" panose="05000000000000000000" pitchFamily="2" charset="2"/>
              <a:buChar char="q"/>
            </a:pPr>
            <a:r>
              <a:rPr lang="cs-CZ" b="1" dirty="0" err="1"/>
              <a:t>Espiritu</a:t>
            </a:r>
            <a:r>
              <a:rPr lang="cs-CZ" b="1" dirty="0"/>
              <a:t> </a:t>
            </a:r>
            <a:r>
              <a:rPr lang="cs-CZ" b="1" dirty="0" err="1"/>
              <a:t>Santo</a:t>
            </a:r>
            <a:r>
              <a:rPr lang="cs-CZ" b="1" dirty="0"/>
              <a:t>, Vanuatu - </a:t>
            </a:r>
            <a:r>
              <a:rPr lang="en-US" b="1" dirty="0"/>
              <a:t>Champagne Beach</a:t>
            </a:r>
            <a:r>
              <a:rPr lang="en-US" dirty="0"/>
              <a:t> is a must-visit with its powdery sands and crystal-clear waters, and you can snorkel and dive fertile coral reefs as well as famous wrecks like the </a:t>
            </a:r>
            <a:r>
              <a:rPr lang="en-US" b="1" dirty="0"/>
              <a:t>SS President Coolidge</a:t>
            </a:r>
            <a:r>
              <a:rPr lang="en-US" dirty="0"/>
              <a:t> from WW II. Landlubbers will also find plenty of adventures. One of the island's top adventures is a visit to </a:t>
            </a:r>
            <a:r>
              <a:rPr lang="en-US" b="1" dirty="0"/>
              <a:t>Millennium Cave</a:t>
            </a:r>
            <a:r>
              <a:rPr lang="en-US" dirty="0"/>
              <a:t>, which involves a jungle trek, crossing bamboo bridges, descending deep into a cave, and a swim through a pond and a series of </a:t>
            </a:r>
            <a:r>
              <a:rPr lang="en-US" dirty="0" err="1"/>
              <a:t>jungly</a:t>
            </a:r>
            <a:r>
              <a:rPr lang="en-US" dirty="0"/>
              <a:t> rapids. </a:t>
            </a:r>
            <a:endParaRPr lang="cs-CZ" b="1" dirty="0"/>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92772232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3528" y="123478"/>
            <a:ext cx="7704856" cy="507703"/>
          </a:xfrm>
        </p:spPr>
        <p:txBody>
          <a:bodyPr/>
          <a:lstStyle/>
          <a:p>
            <a:r>
              <a:rPr lang="cs-CZ" dirty="0" err="1"/>
              <a:t>Selected</a:t>
            </a:r>
            <a:r>
              <a:rPr lang="cs-CZ" dirty="0"/>
              <a:t> </a:t>
            </a:r>
            <a:r>
              <a:rPr lang="cs-CZ" dirty="0" err="1"/>
              <a:t>sources</a:t>
            </a:r>
            <a:r>
              <a:rPr lang="cs-CZ" dirty="0"/>
              <a:t>:</a:t>
            </a:r>
            <a:br>
              <a:rPr lang="cs-CZ" dirty="0"/>
            </a:br>
            <a:endParaRPr lang="cs-CZ" dirty="0"/>
          </a:p>
        </p:txBody>
      </p:sp>
      <p:sp>
        <p:nvSpPr>
          <p:cNvPr id="3" name="Obdélník 2"/>
          <p:cNvSpPr/>
          <p:nvPr/>
        </p:nvSpPr>
        <p:spPr>
          <a:xfrm>
            <a:off x="0" y="915566"/>
            <a:ext cx="9144000" cy="4154984"/>
          </a:xfrm>
          <a:prstGeom prst="rect">
            <a:avLst/>
          </a:prstGeom>
        </p:spPr>
        <p:txBody>
          <a:bodyPr wrap="square">
            <a:spAutoFit/>
          </a:bodyPr>
          <a:lstStyle/>
          <a:p>
            <a:pPr marL="285750" indent="-285750" algn="just">
              <a:buFont typeface="Wingdings" panose="05000000000000000000" pitchFamily="2" charset="2"/>
              <a:buChar char="q"/>
            </a:pPr>
            <a:r>
              <a:rPr lang="cs-CZ" sz="2200" dirty="0"/>
              <a:t>HRALA, V., 2013. Geografie cestovního ruchu. Praha: Idea servis. ISBN 978-80-859-7079-1.</a:t>
            </a:r>
          </a:p>
          <a:p>
            <a:pPr marL="285750" indent="-285750" algn="just">
              <a:buFont typeface="Wingdings" panose="05000000000000000000" pitchFamily="2" charset="2"/>
              <a:buChar char="q"/>
            </a:pPr>
            <a:r>
              <a:rPr lang="cs-CZ" sz="2200" dirty="0"/>
              <a:t>NATIONAL GEOGRAPHIC SOCIETY, 2011. 100 </a:t>
            </a:r>
            <a:r>
              <a:rPr lang="cs-CZ" sz="2200" dirty="0" err="1"/>
              <a:t>Countries</a:t>
            </a:r>
            <a:r>
              <a:rPr lang="cs-CZ" sz="2200" dirty="0"/>
              <a:t>, 5,000 </a:t>
            </a:r>
            <a:r>
              <a:rPr lang="cs-CZ" sz="2200" dirty="0" err="1"/>
              <a:t>Ideas</a:t>
            </a:r>
            <a:r>
              <a:rPr lang="cs-CZ" sz="2200" dirty="0"/>
              <a:t>: </a:t>
            </a:r>
            <a:r>
              <a:rPr lang="cs-CZ" sz="2200" dirty="0" err="1"/>
              <a:t>Where</a:t>
            </a:r>
            <a:r>
              <a:rPr lang="cs-CZ" sz="2200" dirty="0"/>
              <a:t> to Go, </a:t>
            </a:r>
            <a:r>
              <a:rPr lang="cs-CZ" sz="2200" dirty="0" err="1"/>
              <a:t>When</a:t>
            </a:r>
            <a:r>
              <a:rPr lang="cs-CZ" sz="2200" dirty="0"/>
              <a:t> to Go, </a:t>
            </a:r>
            <a:r>
              <a:rPr lang="cs-CZ" sz="2200" dirty="0" err="1"/>
              <a:t>What</a:t>
            </a:r>
            <a:r>
              <a:rPr lang="cs-CZ" sz="2200" dirty="0"/>
              <a:t> to </a:t>
            </a:r>
            <a:r>
              <a:rPr lang="cs-CZ" sz="2200" dirty="0" err="1"/>
              <a:t>See</a:t>
            </a:r>
            <a:r>
              <a:rPr lang="cs-CZ" sz="2200" dirty="0"/>
              <a:t>, </a:t>
            </a:r>
            <a:r>
              <a:rPr lang="cs-CZ" sz="2200" dirty="0" err="1"/>
              <a:t>What</a:t>
            </a:r>
            <a:r>
              <a:rPr lang="cs-CZ" sz="2200" dirty="0"/>
              <a:t> to Do. </a:t>
            </a:r>
            <a:r>
              <a:rPr lang="cs-CZ" sz="2200" dirty="0" err="1"/>
              <a:t>National</a:t>
            </a:r>
            <a:r>
              <a:rPr lang="cs-CZ" sz="2200" dirty="0"/>
              <a:t> </a:t>
            </a:r>
            <a:r>
              <a:rPr lang="cs-CZ" sz="2200" dirty="0" err="1"/>
              <a:t>Geographic</a:t>
            </a:r>
            <a:r>
              <a:rPr lang="cs-CZ" sz="2200" dirty="0"/>
              <a:t> Society. ISBN 978-14-262-075-87.</a:t>
            </a:r>
          </a:p>
          <a:p>
            <a:pPr marL="285750" indent="-285750" algn="just">
              <a:buFont typeface="Wingdings" panose="05000000000000000000" pitchFamily="2" charset="2"/>
              <a:buChar char="q"/>
            </a:pPr>
            <a:r>
              <a:rPr lang="cs-CZ" sz="2200" dirty="0" err="1"/>
              <a:t>Travel</a:t>
            </a:r>
            <a:r>
              <a:rPr lang="cs-CZ" sz="2200" dirty="0"/>
              <a:t> </a:t>
            </a:r>
            <a:r>
              <a:rPr lang="cs-CZ" sz="2200" dirty="0" err="1"/>
              <a:t>Guides</a:t>
            </a:r>
            <a:r>
              <a:rPr lang="cs-CZ" sz="2200" dirty="0"/>
              <a:t> by </a:t>
            </a:r>
            <a:r>
              <a:rPr lang="cs-CZ" sz="2200" dirty="0" err="1"/>
              <a:t>the</a:t>
            </a:r>
            <a:r>
              <a:rPr lang="cs-CZ" sz="2200" dirty="0"/>
              <a:t> </a:t>
            </a:r>
            <a:r>
              <a:rPr lang="cs-CZ" sz="2200" dirty="0" err="1"/>
              <a:t>Experts</a:t>
            </a:r>
            <a:r>
              <a:rPr lang="cs-CZ" sz="2200" dirty="0"/>
              <a:t> </a:t>
            </a:r>
            <a:r>
              <a:rPr lang="cs-CZ" sz="2200" dirty="0" err="1"/>
              <a:t>available</a:t>
            </a:r>
            <a:r>
              <a:rPr lang="cs-CZ" sz="2200" dirty="0"/>
              <a:t> </a:t>
            </a:r>
            <a:r>
              <a:rPr lang="cs-CZ" sz="2200" dirty="0" err="1"/>
              <a:t>from</a:t>
            </a:r>
            <a:r>
              <a:rPr lang="cs-CZ" sz="2200" dirty="0"/>
              <a:t> http://www.planetware.com/</a:t>
            </a:r>
          </a:p>
          <a:p>
            <a:pPr marL="285750" indent="-285750" algn="just">
              <a:buFont typeface="Wingdings" panose="05000000000000000000" pitchFamily="2" charset="2"/>
              <a:buChar char="q"/>
            </a:pPr>
            <a:r>
              <a:rPr lang="cs-CZ" sz="2200" dirty="0"/>
              <a:t>UNESCO, 2009. </a:t>
            </a:r>
            <a:r>
              <a:rPr lang="cs-CZ" sz="2200" dirty="0" err="1"/>
              <a:t>World</a:t>
            </a:r>
            <a:r>
              <a:rPr lang="cs-CZ" sz="2200" dirty="0"/>
              <a:t> </a:t>
            </a:r>
            <a:r>
              <a:rPr lang="cs-CZ" sz="2200" dirty="0" err="1"/>
              <a:t>Heritage</a:t>
            </a:r>
            <a:r>
              <a:rPr lang="cs-CZ" sz="2200" dirty="0"/>
              <a:t> </a:t>
            </a:r>
            <a:r>
              <a:rPr lang="cs-CZ" sz="2200" dirty="0" err="1"/>
              <a:t>Sites</a:t>
            </a:r>
            <a:r>
              <a:rPr lang="cs-CZ" sz="2200" dirty="0"/>
              <a:t>: A </a:t>
            </a:r>
            <a:r>
              <a:rPr lang="cs-CZ" sz="2200" dirty="0" err="1"/>
              <a:t>Complete</a:t>
            </a:r>
            <a:r>
              <a:rPr lang="cs-CZ" sz="2200" dirty="0"/>
              <a:t> </a:t>
            </a:r>
            <a:r>
              <a:rPr lang="cs-CZ" sz="2200" dirty="0" err="1"/>
              <a:t>Guide</a:t>
            </a:r>
            <a:r>
              <a:rPr lang="cs-CZ" sz="2200" dirty="0"/>
              <a:t> to 878 UNESCO </a:t>
            </a:r>
            <a:r>
              <a:rPr lang="cs-CZ" sz="2200" dirty="0" err="1"/>
              <a:t>World</a:t>
            </a:r>
            <a:r>
              <a:rPr lang="cs-CZ" sz="2200" dirty="0"/>
              <a:t> </a:t>
            </a:r>
            <a:r>
              <a:rPr lang="cs-CZ" sz="2200" dirty="0" err="1"/>
              <a:t>Heritage</a:t>
            </a:r>
            <a:r>
              <a:rPr lang="cs-CZ" sz="2200" dirty="0"/>
              <a:t> </a:t>
            </a:r>
            <a:r>
              <a:rPr lang="cs-CZ" sz="2200" dirty="0" err="1"/>
              <a:t>Sites</a:t>
            </a:r>
            <a:r>
              <a:rPr lang="cs-CZ" sz="2200" dirty="0"/>
              <a:t>. </a:t>
            </a:r>
            <a:r>
              <a:rPr lang="cs-CZ" sz="2200" dirty="0" err="1"/>
              <a:t>Firefly</a:t>
            </a:r>
            <a:r>
              <a:rPr lang="cs-CZ" sz="2200" dirty="0"/>
              <a:t> </a:t>
            </a:r>
            <a:r>
              <a:rPr lang="cs-CZ" sz="2200" dirty="0" err="1"/>
              <a:t>Books</a:t>
            </a:r>
            <a:r>
              <a:rPr lang="cs-CZ" sz="2200" dirty="0"/>
              <a:t>. ISBN 978-1-55407-463-1.</a:t>
            </a:r>
          </a:p>
          <a:p>
            <a:pPr marL="285750" indent="-285750" algn="just">
              <a:buFont typeface="Wingdings" panose="05000000000000000000" pitchFamily="2" charset="2"/>
              <a:buChar char="q"/>
            </a:pPr>
            <a:r>
              <a:rPr lang="cs-CZ" sz="2200" dirty="0" err="1"/>
              <a:t>World</a:t>
            </a:r>
            <a:r>
              <a:rPr lang="cs-CZ" sz="2200" dirty="0"/>
              <a:t> Atlas </a:t>
            </a:r>
            <a:r>
              <a:rPr lang="cs-CZ" sz="2200" dirty="0" err="1"/>
              <a:t>available</a:t>
            </a:r>
            <a:r>
              <a:rPr lang="cs-CZ" sz="2200" dirty="0"/>
              <a:t> </a:t>
            </a:r>
            <a:r>
              <a:rPr lang="cs-CZ" sz="2200" dirty="0" err="1"/>
              <a:t>from</a:t>
            </a:r>
            <a:r>
              <a:rPr lang="cs-CZ" sz="2200" dirty="0"/>
              <a:t> https://www.worldatlas.com/</a:t>
            </a:r>
          </a:p>
          <a:p>
            <a:pPr algn="just"/>
            <a:endParaRPr lang="cs-CZ" sz="2200" dirty="0"/>
          </a:p>
          <a:p>
            <a:pPr marL="285750" indent="-285750" algn="just">
              <a:buFont typeface="Wingdings" panose="05000000000000000000" pitchFamily="2" charset="2"/>
              <a:buChar char="q"/>
            </a:pPr>
            <a:endParaRPr lang="en-US" sz="2200" dirty="0"/>
          </a:p>
          <a:p>
            <a:pPr marL="285750" indent="-285750" algn="just">
              <a:buFont typeface="Wingdings" panose="05000000000000000000" pitchFamily="2" charset="2"/>
              <a:buChar char="q"/>
            </a:pPr>
            <a:endParaRPr lang="cs-CZ" sz="2200" dirty="0"/>
          </a:p>
        </p:txBody>
      </p:sp>
    </p:spTree>
    <p:extLst>
      <p:ext uri="{BB962C8B-B14F-4D97-AF65-F5344CB8AC3E}">
        <p14:creationId xmlns:p14="http://schemas.microsoft.com/office/powerpoint/2010/main" val="19065524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a:xfrm>
            <a:off x="251520" y="195486"/>
            <a:ext cx="7128792" cy="507703"/>
          </a:xfrm>
        </p:spPr>
        <p:txBody>
          <a:bodyPr/>
          <a:lstStyle/>
          <a:p>
            <a:endParaRPr lang="cs-CZ" dirty="0"/>
          </a:p>
        </p:txBody>
      </p:sp>
      <p:sp>
        <p:nvSpPr>
          <p:cNvPr id="3" name="Obdélník 2"/>
          <p:cNvSpPr/>
          <p:nvPr/>
        </p:nvSpPr>
        <p:spPr>
          <a:xfrm>
            <a:off x="179512" y="703189"/>
            <a:ext cx="7704856" cy="646331"/>
          </a:xfrm>
          <a:prstGeom prst="rect">
            <a:avLst/>
          </a:prstGeom>
        </p:spPr>
        <p:txBody>
          <a:bodyPr wrap="square">
            <a:spAutoFit/>
          </a:bodyPr>
          <a:lstStyle/>
          <a:p>
            <a:endParaRPr lang="cs-CZ" dirty="0"/>
          </a:p>
          <a:p>
            <a:endParaRPr lang="cs-CZ" dirty="0"/>
          </a:p>
        </p:txBody>
      </p:sp>
      <p:sp>
        <p:nvSpPr>
          <p:cNvPr id="5" name="Obdélník 4"/>
          <p:cNvSpPr/>
          <p:nvPr/>
        </p:nvSpPr>
        <p:spPr>
          <a:xfrm>
            <a:off x="1907704" y="2067694"/>
            <a:ext cx="4924746" cy="584775"/>
          </a:xfrm>
          <a:prstGeom prst="rect">
            <a:avLst/>
          </a:prstGeom>
        </p:spPr>
        <p:txBody>
          <a:bodyPr wrap="none">
            <a:spAutoFit/>
          </a:bodyPr>
          <a:lstStyle/>
          <a:p>
            <a:r>
              <a:rPr lang="cs-CZ" sz="3200" dirty="0"/>
              <a:t>T</a:t>
            </a:r>
            <a:r>
              <a:rPr lang="en-US" sz="3200" dirty="0"/>
              <a:t>hank you for your attention</a:t>
            </a:r>
            <a:endParaRPr lang="cs-CZ" sz="3200" dirty="0"/>
          </a:p>
        </p:txBody>
      </p:sp>
    </p:spTree>
    <p:extLst>
      <p:ext uri="{BB962C8B-B14F-4D97-AF65-F5344CB8AC3E}">
        <p14:creationId xmlns:p14="http://schemas.microsoft.com/office/powerpoint/2010/main" val="25524461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Australia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en-US" dirty="0"/>
              <a:t>Australia is extremely dry, with about 35 percent of the country receiving very little rain (if any). Almost 20 percent of available land is some form of desert. </a:t>
            </a:r>
            <a:endParaRPr lang="cs-CZ" dirty="0"/>
          </a:p>
          <a:p>
            <a:pPr marL="285750" indent="-285750" algn="just">
              <a:buFont typeface="Wingdings" panose="05000000000000000000" pitchFamily="2" charset="2"/>
              <a:buChar char="q"/>
            </a:pPr>
            <a:r>
              <a:rPr lang="en-US" dirty="0"/>
              <a:t>The geography of Australia encompasses a wide variety of biogeographic regions being the world's smallest continent but the sixth-largest country in the world. The population of Australia is concentrated along the eastern and southeastern coasts. The geography of the country is extremely diverse, ranging from the snow-capped mountains of the Australian Alps and Tasmania to large deserts, tropical and temperate forests.</a:t>
            </a:r>
            <a:endParaRPr lang="cs-CZ" dirty="0"/>
          </a:p>
          <a:p>
            <a:pPr marL="285750" indent="-285750" algn="just">
              <a:buFont typeface="Wingdings" panose="05000000000000000000" pitchFamily="2" charset="2"/>
              <a:buChar char="q"/>
            </a:pPr>
            <a:r>
              <a:rPr lang="en-US" dirty="0" err="1"/>
              <a:t>Neighbouring</a:t>
            </a:r>
            <a:r>
              <a:rPr lang="en-US" dirty="0"/>
              <a:t> countries include Indonesia, East Timor and Papua New Guinea to the north, the Solomon Islands, Vanuatu and the French dependency of New Caledonia to the east, and New Zealand to the southeast.</a:t>
            </a:r>
            <a:endParaRPr lang="cs-CZ" dirty="0"/>
          </a:p>
          <a:p>
            <a:pPr marL="285750" indent="-285750" algn="just">
              <a:buFont typeface="Wingdings" panose="05000000000000000000" pitchFamily="2" charset="2"/>
              <a:buChar char="q"/>
            </a:pPr>
            <a:r>
              <a:rPr lang="en-US" dirty="0"/>
              <a:t>Australia is a country, a continent and an island. It is located in Oceania between the Indian Ocean and the South Pacific Ocean</a:t>
            </a:r>
            <a:r>
              <a:rPr lang="cs-CZ" dirty="0"/>
              <a:t>.</a:t>
            </a:r>
            <a:endParaRPr lang="en-US" dirty="0"/>
          </a:p>
        </p:txBody>
      </p:sp>
    </p:spTree>
    <p:extLst>
      <p:ext uri="{BB962C8B-B14F-4D97-AF65-F5344CB8AC3E}">
        <p14:creationId xmlns:p14="http://schemas.microsoft.com/office/powerpoint/2010/main" val="3409455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Australia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Mention "Sydney, Australia" and most people think of the Opera House. Shaped like huge shells or billowing sails, this breathtaking building on Sydney's Bennelong Point graces the list of UNESCO World Heritage Sites and is one of the world's great architectural icons. The location is stunning. Water surrounds the structure on three sides and the </a:t>
            </a:r>
            <a:r>
              <a:rPr lang="en-US" b="1" dirty="0"/>
              <a:t>Royal Botanic Gardens</a:t>
            </a:r>
            <a:r>
              <a:rPr lang="en-US" dirty="0"/>
              <a:t> border it to the south. One of the best sites to photograph the Opera House is </a:t>
            </a:r>
            <a:r>
              <a:rPr lang="en-US" b="1" dirty="0" err="1"/>
              <a:t>Mrs</a:t>
            </a:r>
            <a:r>
              <a:rPr lang="en-US" b="1" dirty="0"/>
              <a:t> Macquarie's Chair</a:t>
            </a:r>
            <a:r>
              <a:rPr lang="en-US" dirty="0"/>
              <a:t> in the Royal Botanic Gardens or from aboard a harbor cruise.</a:t>
            </a:r>
            <a:endParaRPr lang="cs-CZ" dirty="0"/>
          </a:p>
          <a:p>
            <a:pPr marL="285750" indent="-285750" algn="just">
              <a:buFont typeface="Wingdings" panose="05000000000000000000" pitchFamily="2" charset="2"/>
              <a:buChar char="q"/>
            </a:pPr>
            <a:r>
              <a:rPr lang="en-US" dirty="0"/>
              <a:t>Visible from outer space, the World Heritage-listed Great Barrier Reef is one of the largest living structures on the planet. In 1975 the </a:t>
            </a:r>
            <a:r>
              <a:rPr lang="en-US" b="1" dirty="0"/>
              <a:t>Great Barrier Reef Marine Park </a:t>
            </a:r>
            <a:r>
              <a:rPr lang="en-US" dirty="0"/>
              <a:t>was established to protect its fragile ecosystems, which include more than 3,000 coral reefs; 600 continental islands, including the beautiful </a:t>
            </a:r>
            <a:r>
              <a:rPr lang="en-US" b="1" dirty="0"/>
              <a:t>Whitsunday</a:t>
            </a:r>
            <a:r>
              <a:rPr lang="en-US" dirty="0"/>
              <a:t> group; 300 coral cays; and inshore mangrove islands. One of the seven wonders of the natural world, the park stretches for 2,300 km along the state of Queensland, on Australia's east coast (that's about the distance between Mexico and Vancouver). </a:t>
            </a:r>
          </a:p>
        </p:txBody>
      </p:sp>
    </p:spTree>
    <p:extLst>
      <p:ext uri="{BB962C8B-B14F-4D97-AF65-F5344CB8AC3E}">
        <p14:creationId xmlns:p14="http://schemas.microsoft.com/office/powerpoint/2010/main" val="15421564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Australia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416320"/>
          </a:xfrm>
          <a:prstGeom prst="rect">
            <a:avLst/>
          </a:prstGeom>
        </p:spPr>
        <p:txBody>
          <a:bodyPr wrap="square">
            <a:spAutoFit/>
          </a:bodyPr>
          <a:lstStyle/>
          <a:p>
            <a:pPr marL="285750" indent="-285750" algn="just">
              <a:buFont typeface="Wingdings" panose="05000000000000000000" pitchFamily="2" charset="2"/>
              <a:buChar char="q"/>
            </a:pPr>
            <a:r>
              <a:rPr lang="cs-CZ" dirty="0"/>
              <a:t>D</a:t>
            </a:r>
            <a:r>
              <a:rPr lang="en-US" dirty="0" err="1"/>
              <a:t>eep</a:t>
            </a:r>
            <a:r>
              <a:rPr lang="en-US" dirty="0"/>
              <a:t> in the heart of the Australia's Red Centre, </a:t>
            </a:r>
            <a:r>
              <a:rPr lang="en-US" b="1" dirty="0"/>
              <a:t>Uluru</a:t>
            </a:r>
            <a:r>
              <a:rPr lang="en-US" dirty="0"/>
              <a:t> (formerly </a:t>
            </a:r>
            <a:r>
              <a:rPr lang="en-US" b="1" dirty="0"/>
              <a:t>Ayers Rock</a:t>
            </a:r>
            <a:r>
              <a:rPr lang="en-US" dirty="0"/>
              <a:t>), is one of the most photographed natural wonders in the country. The striking red monolith forms the centerpiece of Uluru-Kata </a:t>
            </a:r>
            <a:r>
              <a:rPr lang="en-US" dirty="0" err="1"/>
              <a:t>Tjuta</a:t>
            </a:r>
            <a:r>
              <a:rPr lang="en-US" dirty="0"/>
              <a:t> National Park, a World Heritage Area jointly managed by Parks Australia and the traditional landowners, the </a:t>
            </a:r>
            <a:r>
              <a:rPr lang="en-US" dirty="0" err="1"/>
              <a:t>Aṉangu</a:t>
            </a:r>
            <a:r>
              <a:rPr lang="en-US" dirty="0"/>
              <a:t> people. Uluru, meaning "shadowy place" in the local aboriginal dialect, rises to a height of 348 m from the surrounding plain with most of its bulk hidden beneath the earth's surface. Also in the park are the red dome-shaped rocks called </a:t>
            </a:r>
            <a:r>
              <a:rPr lang="en-US" b="1" dirty="0"/>
              <a:t>Kata </a:t>
            </a:r>
            <a:r>
              <a:rPr lang="en-US" b="1" dirty="0" err="1"/>
              <a:t>Tjuta</a:t>
            </a:r>
            <a:r>
              <a:rPr lang="en-US" dirty="0"/>
              <a:t> (the Olgas). </a:t>
            </a:r>
            <a:endParaRPr lang="cs-CZ" dirty="0"/>
          </a:p>
          <a:p>
            <a:pPr marL="285750" indent="-285750" algn="just">
              <a:buFont typeface="Wingdings" panose="05000000000000000000" pitchFamily="2" charset="2"/>
              <a:buChar char="q"/>
            </a:pPr>
            <a:r>
              <a:rPr lang="cs-CZ" dirty="0"/>
              <a:t>A</a:t>
            </a:r>
            <a:r>
              <a:rPr lang="en-US" dirty="0"/>
              <a:t>long with the Opera House, the </a:t>
            </a:r>
            <a:r>
              <a:rPr lang="en-US" b="1" dirty="0"/>
              <a:t>Sydney </a:t>
            </a:r>
            <a:r>
              <a:rPr lang="en-US" b="1" dirty="0" err="1"/>
              <a:t>Harbour</a:t>
            </a:r>
            <a:r>
              <a:rPr lang="en-US" b="1" dirty="0"/>
              <a:t> Bridge </a:t>
            </a:r>
            <a:r>
              <a:rPr lang="en-US" dirty="0"/>
              <a:t>is one of Australia's most famous icons. Affectionately called "the </a:t>
            </a:r>
            <a:r>
              <a:rPr lang="en-US" dirty="0" err="1"/>
              <a:t>Coathanger</a:t>
            </a:r>
            <a:r>
              <a:rPr lang="en-US" dirty="0"/>
              <a:t>", this impressive feat of construction is the largest steel arch bridge in the world. It was completed in 1932, 40 years before the Sydney Opera House. Rising 134 m above the harbor, the bridge spans 500 m connecting Sydney's north shore to the central business district. </a:t>
            </a:r>
          </a:p>
        </p:txBody>
      </p:sp>
    </p:spTree>
    <p:extLst>
      <p:ext uri="{BB962C8B-B14F-4D97-AF65-F5344CB8AC3E}">
        <p14:creationId xmlns:p14="http://schemas.microsoft.com/office/powerpoint/2010/main" val="1636267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Australia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4247317"/>
          </a:xfrm>
          <a:prstGeom prst="rect">
            <a:avLst/>
          </a:prstGeom>
        </p:spPr>
        <p:txBody>
          <a:bodyPr wrap="square">
            <a:spAutoFit/>
          </a:bodyPr>
          <a:lstStyle/>
          <a:p>
            <a:pPr marL="285750" indent="-285750" algn="just">
              <a:buFont typeface="Wingdings" panose="05000000000000000000" pitchFamily="2" charset="2"/>
              <a:buChar char="q"/>
            </a:pPr>
            <a:r>
              <a:rPr lang="en-US" dirty="0"/>
              <a:t>A UNESCO World Heritage Site, beautiful </a:t>
            </a:r>
            <a:r>
              <a:rPr lang="en-US" b="1" dirty="0"/>
              <a:t>Blue Mountains National Park </a:t>
            </a:r>
            <a:r>
              <a:rPr lang="en-US" dirty="0"/>
              <a:t>lies 81 km west of Sydney and is a popular day trip from the city. Named for the blue haze emanating from the many eucalyptus trees, this stunning park protects more than 664,000 acres of bush land and encompasses dramatic gorges, waterfalls, aboriginal rock paintings, and 140 km of hiking trails. The most famous attractions in the park are the towering sandstone rock formations called the </a:t>
            </a:r>
            <a:r>
              <a:rPr lang="en-US" b="1" dirty="0"/>
              <a:t>Three Sisters</a:t>
            </a:r>
            <a:r>
              <a:rPr lang="en-US" dirty="0"/>
              <a:t>. Other highlights include the </a:t>
            </a:r>
            <a:r>
              <a:rPr lang="en-US" b="1" dirty="0" err="1"/>
              <a:t>Katoomba</a:t>
            </a:r>
            <a:r>
              <a:rPr lang="en-US" b="1" dirty="0"/>
              <a:t> Scenic Railway</a:t>
            </a:r>
            <a:r>
              <a:rPr lang="en-US" dirty="0"/>
              <a:t>, the world's steepest, which whisks passengers down the Jamison Valley through a cliff side tunnel into an ancient rainforest.</a:t>
            </a:r>
            <a:endParaRPr lang="cs-CZ" dirty="0"/>
          </a:p>
          <a:p>
            <a:pPr marL="285750" indent="-285750" algn="just">
              <a:buFont typeface="Wingdings" panose="05000000000000000000" pitchFamily="2" charset="2"/>
              <a:buChar char="q"/>
            </a:pPr>
            <a:r>
              <a:rPr lang="en-US" b="1" dirty="0"/>
              <a:t>Melbourne, </a:t>
            </a:r>
            <a:r>
              <a:rPr lang="en-US" dirty="0"/>
              <a:t>Australia's second largest city, is a popular stop on many Australia itineraries. Galleries, theaters, restaurants, shops, and a distinctly European feel are the main draws of this sophisticated city on the </a:t>
            </a:r>
            <a:r>
              <a:rPr lang="en-US" dirty="0" err="1"/>
              <a:t>Yarra</a:t>
            </a:r>
            <a:r>
              <a:rPr lang="en-US" dirty="0"/>
              <a:t> River. Highlights of the city include the </a:t>
            </a:r>
            <a:r>
              <a:rPr lang="en-US" b="1" dirty="0"/>
              <a:t>Royal Botanic Gardens</a:t>
            </a:r>
            <a:r>
              <a:rPr lang="en-US" dirty="0"/>
              <a:t>, the </a:t>
            </a:r>
            <a:r>
              <a:rPr lang="en-US" b="1" dirty="0"/>
              <a:t>National Gallery of Victoria</a:t>
            </a:r>
            <a:r>
              <a:rPr lang="en-US" dirty="0"/>
              <a:t>, and the </a:t>
            </a:r>
            <a:r>
              <a:rPr lang="en-US" b="1" dirty="0"/>
              <a:t>Melbourne Cricket Ground</a:t>
            </a:r>
            <a:r>
              <a:rPr lang="en-US" dirty="0"/>
              <a:t> where sports fans can watch cricket in the summer and Australian Rules football in the winter.</a:t>
            </a:r>
            <a:endParaRPr lang="cs-CZ" dirty="0"/>
          </a:p>
          <a:p>
            <a:pPr marL="285750" indent="-285750" algn="just">
              <a:buFont typeface="Wingdings" panose="05000000000000000000" pitchFamily="2" charset="2"/>
              <a:buChar char="q"/>
            </a:pP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13283626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Australia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970318"/>
          </a:xfrm>
          <a:prstGeom prst="rect">
            <a:avLst/>
          </a:prstGeom>
        </p:spPr>
        <p:txBody>
          <a:bodyPr wrap="square">
            <a:spAutoFit/>
          </a:bodyPr>
          <a:lstStyle/>
          <a:p>
            <a:pPr marL="285750" indent="-285750" algn="just">
              <a:buFont typeface="Wingdings" panose="05000000000000000000" pitchFamily="2" charset="2"/>
              <a:buChar char="q"/>
            </a:pPr>
            <a:r>
              <a:rPr lang="en-US" dirty="0"/>
              <a:t>Bronzed bodies, blond sand, backpackers, and surf - throw it all together and you get one of the world's most famous beaches. Only 15 minutes by car from the city center, </a:t>
            </a:r>
            <a:r>
              <a:rPr lang="en-US" b="1" dirty="0"/>
              <a:t>Bondi Beach </a:t>
            </a:r>
            <a:r>
              <a:rPr lang="en-US" dirty="0"/>
              <a:t>is home to one of the oldest surf life-saving clubs in the world. It's also a great spot for a seaside stroll or picnic. </a:t>
            </a:r>
            <a:endParaRPr lang="cs-CZ" dirty="0"/>
          </a:p>
          <a:p>
            <a:pPr marL="285750" indent="-285750" algn="just">
              <a:buFont typeface="Wingdings" panose="05000000000000000000" pitchFamily="2" charset="2"/>
              <a:buChar char="q"/>
            </a:pPr>
            <a:r>
              <a:rPr lang="en-US" dirty="0"/>
              <a:t>A Wet Tropics World Heritage Area, </a:t>
            </a:r>
            <a:r>
              <a:rPr lang="en-US" dirty="0" err="1"/>
              <a:t>Daintree</a:t>
            </a:r>
            <a:r>
              <a:rPr lang="en-US" dirty="0"/>
              <a:t> National Park in Far North Queensland is among the most ancient ecosystems on earth. The park encompasses two main sections: </a:t>
            </a:r>
            <a:r>
              <a:rPr lang="en-US" b="1" dirty="0"/>
              <a:t>Mossman Gorge</a:t>
            </a:r>
            <a:r>
              <a:rPr lang="en-US" dirty="0"/>
              <a:t> where crystal clear waters gush over granite boulders, and </a:t>
            </a:r>
            <a:r>
              <a:rPr lang="en-US" b="1" dirty="0"/>
              <a:t>Cape Tribulation</a:t>
            </a:r>
            <a:r>
              <a:rPr lang="en-US" dirty="0"/>
              <a:t> where rainforest meets reef along the white sandy beaches of the Coral Sea.</a:t>
            </a:r>
            <a:endParaRPr lang="cs-CZ" dirty="0"/>
          </a:p>
          <a:p>
            <a:pPr marL="285750" indent="-285750" algn="just">
              <a:buFont typeface="Wingdings" panose="05000000000000000000" pitchFamily="2" charset="2"/>
              <a:buChar char="q"/>
            </a:pPr>
            <a:r>
              <a:rPr lang="en-US" dirty="0"/>
              <a:t>World Heritage-listed </a:t>
            </a:r>
            <a:r>
              <a:rPr lang="en-US" b="1" dirty="0"/>
              <a:t>Fraser Island, </a:t>
            </a:r>
            <a:r>
              <a:rPr lang="en-US" dirty="0"/>
              <a:t>between Bundaberg and Brisbane</a:t>
            </a:r>
            <a:r>
              <a:rPr lang="cs-CZ" dirty="0"/>
              <a:t>n </a:t>
            </a:r>
            <a:r>
              <a:rPr lang="en-US" dirty="0"/>
              <a:t>off Australia's east coast, is the largest sand island in the world and one of Australia's most unique four-wheel-drive adventures. Along windswept </a:t>
            </a:r>
            <a:r>
              <a:rPr lang="en-US" b="1" dirty="0"/>
              <a:t>Seventy Five Mile Beach</a:t>
            </a:r>
            <a:r>
              <a:rPr lang="en-US" dirty="0"/>
              <a:t>, visitors can see the rusted hulls of shipwrecks, the colored sandstone cliffs of </a:t>
            </a:r>
            <a:r>
              <a:rPr lang="en-US" b="1" dirty="0"/>
              <a:t>The Cathedrals</a:t>
            </a:r>
            <a:r>
              <a:rPr lang="en-US" dirty="0"/>
              <a:t>, and the bubbling fish-filled rock pools called </a:t>
            </a:r>
            <a:r>
              <a:rPr lang="en-US" b="1" dirty="0"/>
              <a:t>Champagne Pools</a:t>
            </a:r>
            <a:r>
              <a:rPr lang="en-US" dirty="0"/>
              <a:t>.</a:t>
            </a:r>
            <a:endParaRPr lang="cs-CZ" dirty="0"/>
          </a:p>
          <a:p>
            <a:pPr marL="285750" indent="-285750" algn="just">
              <a:buFont typeface="Wingdings" panose="05000000000000000000" pitchFamily="2" charset="2"/>
              <a:buChar char="q"/>
            </a:pPr>
            <a:endParaRPr lang="en-US" dirty="0"/>
          </a:p>
        </p:txBody>
      </p:sp>
    </p:spTree>
    <p:extLst>
      <p:ext uri="{BB962C8B-B14F-4D97-AF65-F5344CB8AC3E}">
        <p14:creationId xmlns:p14="http://schemas.microsoft.com/office/powerpoint/2010/main" val="2808302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a:t>The </a:t>
            </a:r>
            <a:r>
              <a:rPr lang="cs-CZ" dirty="0" err="1"/>
              <a:t>main</a:t>
            </a:r>
            <a:r>
              <a:rPr lang="cs-CZ" dirty="0"/>
              <a:t> </a:t>
            </a:r>
            <a:r>
              <a:rPr lang="cs-CZ" dirty="0" err="1"/>
              <a:t>tourist</a:t>
            </a:r>
            <a:r>
              <a:rPr lang="cs-CZ" dirty="0"/>
              <a:t> </a:t>
            </a:r>
            <a:r>
              <a:rPr lang="cs-CZ" dirty="0" err="1"/>
              <a:t>attractions</a:t>
            </a:r>
            <a:r>
              <a:rPr lang="cs-CZ" dirty="0"/>
              <a:t> in </a:t>
            </a:r>
            <a:r>
              <a:rPr lang="cs-CZ" dirty="0" err="1"/>
              <a:t>Australia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b="1" dirty="0" err="1"/>
              <a:t>Kakadu</a:t>
            </a:r>
            <a:r>
              <a:rPr lang="en-US" b="1" dirty="0"/>
              <a:t> National Park</a:t>
            </a:r>
            <a:r>
              <a:rPr lang="en-US" dirty="0"/>
              <a:t>, in the Top End or the Northern Territory, is a World Heritage Site and one of the planet's great wilderness areas. Covering more than 19,840 </a:t>
            </a:r>
            <a:r>
              <a:rPr lang="en-US" dirty="0" err="1"/>
              <a:t>sq</a:t>
            </a:r>
            <a:r>
              <a:rPr lang="en-US" dirty="0"/>
              <a:t> km, </a:t>
            </a:r>
            <a:r>
              <a:rPr lang="en-US" dirty="0" err="1"/>
              <a:t>Kakadu</a:t>
            </a:r>
            <a:r>
              <a:rPr lang="en-US" dirty="0"/>
              <a:t> is the largest national park in Australia and the second largest in the world. Within its borders lie monsoon rainforests, mangrove swamps, rivers, gorges, ancient rock paintings, wetlands, and waterfalls as well as an astounding diversity of wildlife. In addition to the many mammals and reptiles, more than 300 different species of birds make their home here, and visitors may spot saltwater crocodiles prowling the wetlands. </a:t>
            </a:r>
            <a:endParaRPr lang="cs-CZ" dirty="0"/>
          </a:p>
          <a:p>
            <a:pPr marL="285750" indent="-285750" algn="just">
              <a:buFont typeface="Wingdings" panose="05000000000000000000" pitchFamily="2" charset="2"/>
              <a:buChar char="q"/>
            </a:pPr>
            <a:r>
              <a:rPr lang="en-US" dirty="0"/>
              <a:t>Every top tourist destination has a spectacular drive, and for Australia it's the </a:t>
            </a:r>
            <a:r>
              <a:rPr lang="en-US" b="1" dirty="0"/>
              <a:t>Great Ocean Road.</a:t>
            </a:r>
            <a:r>
              <a:rPr lang="en-US" dirty="0"/>
              <a:t> Built to provide employment during the Depression, the road stretches for 300 km along Australia's southeast coast from the surfing town of </a:t>
            </a:r>
            <a:r>
              <a:rPr lang="en-US" b="1" dirty="0" err="1"/>
              <a:t>Torquay</a:t>
            </a:r>
            <a:r>
              <a:rPr lang="en-US" b="1" dirty="0"/>
              <a:t> </a:t>
            </a:r>
            <a:r>
              <a:rPr lang="en-US" dirty="0"/>
              <a:t>to the town of </a:t>
            </a:r>
            <a:r>
              <a:rPr lang="en-US" b="1" dirty="0" err="1"/>
              <a:t>Allansford</a:t>
            </a:r>
            <a:r>
              <a:rPr lang="en-US" dirty="0"/>
              <a:t>, near </a:t>
            </a:r>
            <a:r>
              <a:rPr lang="en-US" b="1" dirty="0" err="1"/>
              <a:t>Warrnambool</a:t>
            </a:r>
            <a:r>
              <a:rPr lang="en-US" dirty="0"/>
              <a:t> in the state of Victoria. The top attraction along the road is the </a:t>
            </a:r>
            <a:r>
              <a:rPr lang="en-US" b="1" dirty="0"/>
              <a:t>Port Campbell National Park </a:t>
            </a:r>
            <a:r>
              <a:rPr lang="en-US" dirty="0"/>
              <a:t>with the wind and wave-sculpted rock formations known as the </a:t>
            </a:r>
            <a:r>
              <a:rPr lang="en-US" b="1" dirty="0"/>
              <a:t>Twelve Apostles</a:t>
            </a:r>
            <a:r>
              <a:rPr lang="en-US" dirty="0"/>
              <a:t>, </a:t>
            </a:r>
            <a:r>
              <a:rPr lang="en-US" b="1" dirty="0"/>
              <a:t>London Bridge</a:t>
            </a:r>
            <a:r>
              <a:rPr lang="en-US" dirty="0"/>
              <a:t>, </a:t>
            </a:r>
            <a:r>
              <a:rPr lang="en-US" b="1" dirty="0"/>
              <a:t>the Arch</a:t>
            </a:r>
            <a:r>
              <a:rPr lang="en-US" dirty="0"/>
              <a:t>, and </a:t>
            </a:r>
            <a:r>
              <a:rPr lang="en-US" b="1" dirty="0"/>
              <a:t>Loch </a:t>
            </a:r>
            <a:r>
              <a:rPr lang="en-US" b="1" dirty="0" err="1"/>
              <a:t>Ard</a:t>
            </a:r>
            <a:r>
              <a:rPr lang="en-US" b="1" dirty="0"/>
              <a:t> Gorge</a:t>
            </a:r>
            <a:r>
              <a:rPr lang="en-US" dirty="0"/>
              <a:t>.</a:t>
            </a:r>
          </a:p>
        </p:txBody>
      </p:sp>
    </p:spTree>
    <p:extLst>
      <p:ext uri="{BB962C8B-B14F-4D97-AF65-F5344CB8AC3E}">
        <p14:creationId xmlns:p14="http://schemas.microsoft.com/office/powerpoint/2010/main" val="2867367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324595" y="263847"/>
            <a:ext cx="7704856" cy="507703"/>
          </a:xfrm>
        </p:spPr>
        <p:txBody>
          <a:bodyPr/>
          <a:lstStyle/>
          <a:p>
            <a:r>
              <a:rPr lang="cs-CZ" dirty="0" err="1"/>
              <a:t>Geography</a:t>
            </a:r>
            <a:r>
              <a:rPr lang="cs-CZ" dirty="0"/>
              <a:t> </a:t>
            </a:r>
            <a:r>
              <a:rPr lang="cs-CZ" dirty="0" err="1"/>
              <a:t>of</a:t>
            </a:r>
            <a:r>
              <a:rPr lang="cs-CZ" dirty="0"/>
              <a:t> </a:t>
            </a:r>
            <a:r>
              <a:rPr lang="cs-CZ" dirty="0" err="1"/>
              <a:t>Oceania</a:t>
            </a:r>
            <a:br>
              <a:rPr lang="cs-CZ" dirty="0"/>
            </a:br>
            <a:endParaRPr lang="cs-CZ" dirty="0"/>
          </a:p>
        </p:txBody>
      </p:sp>
      <p:sp>
        <p:nvSpPr>
          <p:cNvPr id="2" name="Obdélník 1"/>
          <p:cNvSpPr/>
          <p:nvPr/>
        </p:nvSpPr>
        <p:spPr>
          <a:xfrm>
            <a:off x="30792" y="1059582"/>
            <a:ext cx="9036496" cy="384721"/>
          </a:xfrm>
          <a:prstGeom prst="rect">
            <a:avLst/>
          </a:prstGeom>
        </p:spPr>
        <p:txBody>
          <a:bodyPr wrap="square">
            <a:spAutoFit/>
          </a:bodyPr>
          <a:lstStyle/>
          <a:p>
            <a:pPr marL="342900" indent="-342900" algn="just">
              <a:buFont typeface="Wingdings" panose="05000000000000000000" pitchFamily="2" charset="2"/>
              <a:buChar char="q"/>
            </a:pPr>
            <a:endParaRPr lang="cs-CZ" sz="1900" dirty="0"/>
          </a:p>
        </p:txBody>
      </p:sp>
      <p:sp>
        <p:nvSpPr>
          <p:cNvPr id="4" name="Obdélník 3"/>
          <p:cNvSpPr/>
          <p:nvPr/>
        </p:nvSpPr>
        <p:spPr>
          <a:xfrm>
            <a:off x="0" y="1059582"/>
            <a:ext cx="8959784" cy="369332"/>
          </a:xfrm>
          <a:prstGeom prst="rect">
            <a:avLst/>
          </a:prstGeom>
        </p:spPr>
        <p:txBody>
          <a:bodyPr wrap="square">
            <a:spAutoFit/>
          </a:bodyPr>
          <a:lstStyle/>
          <a:p>
            <a:pPr marL="285750" indent="-285750" algn="just">
              <a:buFont typeface="Wingdings" panose="05000000000000000000" pitchFamily="2" charset="2"/>
              <a:buChar char="q"/>
            </a:pPr>
            <a:endParaRPr lang="cs-CZ" dirty="0"/>
          </a:p>
        </p:txBody>
      </p:sp>
      <p:sp>
        <p:nvSpPr>
          <p:cNvPr id="3" name="Obdélník 2"/>
          <p:cNvSpPr/>
          <p:nvPr/>
        </p:nvSpPr>
        <p:spPr>
          <a:xfrm>
            <a:off x="30792" y="915566"/>
            <a:ext cx="9036496" cy="3693319"/>
          </a:xfrm>
          <a:prstGeom prst="rect">
            <a:avLst/>
          </a:prstGeom>
        </p:spPr>
        <p:txBody>
          <a:bodyPr wrap="square">
            <a:spAutoFit/>
          </a:bodyPr>
          <a:lstStyle/>
          <a:p>
            <a:pPr marL="285750" indent="-285750" algn="just">
              <a:buFont typeface="Wingdings" panose="05000000000000000000" pitchFamily="2" charset="2"/>
              <a:buChar char="q"/>
            </a:pPr>
            <a:r>
              <a:rPr lang="en-US" dirty="0"/>
              <a:t>Oceania, the planet's smallest continent, is without doubt one of the most diverse and fascinating areas on the planet.</a:t>
            </a:r>
            <a:endParaRPr lang="cs-CZ" dirty="0"/>
          </a:p>
          <a:p>
            <a:pPr marL="285750" indent="-285750" algn="just">
              <a:buFont typeface="Wingdings" panose="05000000000000000000" pitchFamily="2" charset="2"/>
              <a:buChar char="q"/>
            </a:pPr>
            <a:r>
              <a:rPr lang="en-US" dirty="0"/>
              <a:t>Oceania is the name of the region consisting of island groups within the central and South Pacific Ocean. </a:t>
            </a:r>
            <a:endParaRPr lang="cs-CZ" dirty="0"/>
          </a:p>
          <a:p>
            <a:pPr marL="285750" indent="-285750" algn="just">
              <a:buFont typeface="Wingdings" panose="05000000000000000000" pitchFamily="2" charset="2"/>
              <a:buChar char="q"/>
            </a:pPr>
            <a:r>
              <a:rPr lang="en-US" dirty="0"/>
              <a:t>It spans over 3.3 million square miles (8.5 million </a:t>
            </a:r>
            <a:r>
              <a:rPr lang="en-US" dirty="0" err="1"/>
              <a:t>sq</a:t>
            </a:r>
            <a:r>
              <a:rPr lang="en-US" dirty="0"/>
              <a:t> km). Some of the countries included in Oceania are Australia, New Zealand, Tuvalu, Samoa, Tonga, Papua New Guinea, the Solomon Islands, Vanuatu, Fiji, Palau, Micronesia, the Marshall Islands, Kiribati and Nauru.</a:t>
            </a:r>
            <a:endParaRPr lang="cs-CZ" dirty="0"/>
          </a:p>
          <a:p>
            <a:pPr marL="285750" indent="-285750" algn="just">
              <a:buFont typeface="Wingdings" panose="05000000000000000000" pitchFamily="2" charset="2"/>
              <a:buChar char="q"/>
            </a:pPr>
            <a:r>
              <a:rPr lang="en-US" dirty="0"/>
              <a:t>Oceania also includes several dependencies and territories such as American Samoa, Johnston Atoll and French Polynesia.</a:t>
            </a:r>
            <a:endParaRPr lang="cs-CZ" dirty="0"/>
          </a:p>
          <a:p>
            <a:pPr marL="285750" indent="-285750" algn="just">
              <a:buFont typeface="Wingdings" panose="05000000000000000000" pitchFamily="2" charset="2"/>
              <a:buChar char="q"/>
            </a:pPr>
            <a:r>
              <a:rPr lang="en-US" dirty="0"/>
              <a:t>Because most of Oceania is tropical or temperate there is an abundant amount of rainfall which produces tropical and temperate rainforests throughout the region. Tropical rainforests are common in some of the island countries located near the tropics, while temperate rainforests are common in New Zealand.</a:t>
            </a:r>
          </a:p>
        </p:txBody>
      </p:sp>
    </p:spTree>
    <p:extLst>
      <p:ext uri="{BB962C8B-B14F-4D97-AF65-F5344CB8AC3E}">
        <p14:creationId xmlns:p14="http://schemas.microsoft.com/office/powerpoint/2010/main" val="206368287"/>
      </p:ext>
    </p:extLst>
  </p:cSld>
  <p:clrMapOvr>
    <a:masterClrMapping/>
  </p:clrMapOvr>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3904</TotalTime>
  <Words>3835</Words>
  <Application>Microsoft Office PowerPoint</Application>
  <PresentationFormat>Předvádění na obrazovce (16:9)</PresentationFormat>
  <Paragraphs>109</Paragraphs>
  <Slides>22</Slides>
  <Notes>21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22</vt:i4>
      </vt:variant>
    </vt:vector>
  </HeadingPairs>
  <TitlesOfParts>
    <vt:vector size="27" baseType="lpstr">
      <vt:lpstr>Arial</vt:lpstr>
      <vt:lpstr>Calibri</vt:lpstr>
      <vt:lpstr>Times New Roman</vt:lpstr>
      <vt:lpstr>Wingdings</vt:lpstr>
      <vt:lpstr>SLU</vt:lpstr>
      <vt:lpstr>Název prezentace</vt:lpstr>
      <vt:lpstr>12. Tourist attractions in the Australia and Oceania     </vt:lpstr>
      <vt:lpstr>Geography of Australia </vt:lpstr>
      <vt:lpstr>The main tourist attractions in Australia </vt:lpstr>
      <vt:lpstr>The main tourist attractions in Australia </vt:lpstr>
      <vt:lpstr>The main tourist attractions in Australia </vt:lpstr>
      <vt:lpstr>The main tourist attractions in Australia </vt:lpstr>
      <vt:lpstr>The main tourist attractions in Australia </vt:lpstr>
      <vt:lpstr>Geography of Oceania </vt:lpstr>
      <vt:lpstr>The main tourist attractions in Oceania </vt:lpstr>
      <vt:lpstr>The main tourist attractions in Oceania </vt:lpstr>
      <vt:lpstr>The main tourist attractions in Oceania </vt:lpstr>
      <vt:lpstr>The main tourist attractions in Oceania </vt:lpstr>
      <vt:lpstr>The main tourist attractions in Oceania </vt:lpstr>
      <vt:lpstr>The main tourist attractions in Oceania </vt:lpstr>
      <vt:lpstr>The main tourist attractions in Oceania </vt:lpstr>
      <vt:lpstr>The main tourist attractions in Oceania </vt:lpstr>
      <vt:lpstr>The main tourist attractions in Oceania </vt:lpstr>
      <vt:lpstr>The main tourist attractions in Oceania </vt:lpstr>
      <vt:lpstr>The main tourist attractions in Oceania </vt:lpstr>
      <vt:lpstr>Selected sources: </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kaj0001</cp:lastModifiedBy>
  <cp:revision>223</cp:revision>
  <dcterms:created xsi:type="dcterms:W3CDTF">2016-07-06T15:42:34Z</dcterms:created>
  <dcterms:modified xsi:type="dcterms:W3CDTF">2021-09-26T09:33:36Z</dcterms:modified>
</cp:coreProperties>
</file>