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515" r:id="rId2"/>
    <p:sldId id="256" r:id="rId3"/>
    <p:sldId id="497" r:id="rId4"/>
    <p:sldId id="442" r:id="rId5"/>
    <p:sldId id="498" r:id="rId6"/>
    <p:sldId id="496" r:id="rId7"/>
    <p:sldId id="499" r:id="rId8"/>
    <p:sldId id="500" r:id="rId9"/>
    <p:sldId id="501" r:id="rId10"/>
    <p:sldId id="502" r:id="rId11"/>
    <p:sldId id="503" r:id="rId12"/>
    <p:sldId id="504" r:id="rId13"/>
    <p:sldId id="505" r:id="rId14"/>
    <p:sldId id="506" r:id="rId15"/>
    <p:sldId id="507" r:id="rId16"/>
    <p:sldId id="508" r:id="rId17"/>
    <p:sldId id="509" r:id="rId18"/>
    <p:sldId id="510" r:id="rId19"/>
    <p:sldId id="511" r:id="rId20"/>
    <p:sldId id="512" r:id="rId21"/>
    <p:sldId id="513" r:id="rId22"/>
    <p:sldId id="480" r:id="rId23"/>
    <p:sldId id="293" r:id="rId24"/>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533" autoAdjust="0"/>
  </p:normalViewPr>
  <p:slideViewPr>
    <p:cSldViewPr>
      <p:cViewPr varScale="1">
        <p:scale>
          <a:sx n="71" d="100"/>
          <a:sy n="71" d="100"/>
        </p:scale>
        <p:origin x="1140" y="4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26.09.2021</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3000865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105472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29117648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25447600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21919805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14222650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4976234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5572953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24115344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24649321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29062213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29816815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15001564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30278610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23</a:t>
            </a:fld>
            <a:endParaRPr lang="cs-CZ"/>
          </a:p>
        </p:txBody>
      </p:sp>
    </p:spTree>
    <p:extLst>
      <p:ext uri="{BB962C8B-B14F-4D97-AF65-F5344CB8AC3E}">
        <p14:creationId xmlns:p14="http://schemas.microsoft.com/office/powerpoint/2010/main" val="814248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15460530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31568911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22226508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40438808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36239225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26524389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10826475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2"/>
            <a:ext cx="936104" cy="730162"/>
          </a:xfrm>
          <a:prstGeom prst="rect">
            <a:avLst/>
          </a:prstGeom>
        </p:spPr>
      </p:pic>
      <p:sp>
        <p:nvSpPr>
          <p:cNvPr id="7" name="Obdélník 6"/>
          <p:cNvSpPr/>
          <p:nvPr/>
        </p:nvSpPr>
        <p:spPr>
          <a:xfrm>
            <a:off x="395536" y="2365808"/>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cs-CZ" dirty="0">
                <a:ln w="0"/>
                <a:solidFill>
                  <a:schemeClr val="bg1"/>
                </a:solidFill>
                <a:effectLst>
                  <a:outerShdw blurRad="38100" dist="19050" dir="2700000" algn="tl" rotWithShape="0">
                    <a:schemeClr val="dk1">
                      <a:alpha val="40000"/>
                    </a:schemeClr>
                  </a:outerShdw>
                </a:effectLst>
              </a:rPr>
              <a:t>Prezentace předmětu:</a:t>
            </a:r>
          </a:p>
          <a:p>
            <a:pPr algn="ctr"/>
            <a:r>
              <a:rPr lang="en-US" b="1" dirty="0">
                <a:ln w="0"/>
                <a:solidFill>
                  <a:schemeClr val="bg1"/>
                </a:solidFill>
                <a:effectLst>
                  <a:outerShdw blurRad="38100" dist="19050" dir="2700000" algn="tl" rotWithShape="0">
                    <a:schemeClr val="dk1">
                      <a:alpha val="40000"/>
                    </a:schemeClr>
                  </a:outerShdw>
                </a:effectLst>
              </a:rPr>
              <a:t>Tourist attractions in the Czech Republic and in the World</a:t>
            </a:r>
          </a:p>
          <a:p>
            <a:pPr algn="ctr"/>
            <a:endParaRPr lang="cs-CZ" b="1" dirty="0">
              <a:ln w="0"/>
              <a:solidFill>
                <a:schemeClr val="bg1"/>
              </a:solidFill>
              <a:effectLst>
                <a:outerShdw blurRad="38100" dist="19050" dir="2700000" algn="tl" rotWithShape="0">
                  <a:schemeClr val="dk1">
                    <a:alpha val="40000"/>
                  </a:schemeClr>
                </a:outerShdw>
              </a:effectLst>
            </a:endParaRPr>
          </a:p>
          <a:p>
            <a:pPr algn="ctr"/>
            <a:endParaRPr lang="cs-CZ" dirty="0">
              <a:ln w="0"/>
              <a:solidFill>
                <a:schemeClr val="bg1"/>
              </a:solidFill>
              <a:effectLst>
                <a:outerShdw blurRad="38100" dist="19050" dir="2700000" algn="tl" rotWithShape="0">
                  <a:schemeClr val="dk1">
                    <a:alpha val="40000"/>
                  </a:schemeClr>
                </a:outerShdw>
              </a:effectLst>
            </a:endParaRPr>
          </a:p>
          <a:p>
            <a:pPr algn="ctr"/>
            <a:r>
              <a:rPr lang="cs-CZ" dirty="0">
                <a:ln w="0"/>
                <a:solidFill>
                  <a:schemeClr val="bg1"/>
                </a:solidFill>
                <a:effectLst>
                  <a:outerShdw blurRad="38100" dist="19050" dir="2700000" algn="tl" rotWithShape="0">
                    <a:schemeClr val="dk1">
                      <a:alpha val="40000"/>
                    </a:schemeClr>
                  </a:outerShdw>
                </a:effectLst>
              </a:rPr>
              <a:t>Vyučující:</a:t>
            </a:r>
          </a:p>
          <a:p>
            <a:pPr algn="ctr"/>
            <a:r>
              <a:rPr lang="cs-CZ" b="1" dirty="0">
                <a:ln w="0"/>
                <a:solidFill>
                  <a:schemeClr val="bg1"/>
                </a:solidFill>
                <a:effectLst>
                  <a:outerShdw blurRad="38100" dist="19050" dir="2700000" algn="tl" rotWithShape="0">
                    <a:schemeClr val="dk1">
                      <a:alpha val="40000"/>
                    </a:schemeClr>
                  </a:outerShdw>
                </a:effectLst>
              </a:rPr>
              <a:t>Ing. Patrik </a:t>
            </a:r>
            <a:r>
              <a:rPr lang="cs-CZ" b="1">
                <a:ln w="0"/>
                <a:solidFill>
                  <a:schemeClr val="bg1"/>
                </a:solidFill>
                <a:effectLst>
                  <a:outerShdw blurRad="38100" dist="19050" dir="2700000" algn="tl" rotWithShape="0">
                    <a:schemeClr val="dk1">
                      <a:alpha val="40000"/>
                    </a:schemeClr>
                  </a:outerShdw>
                </a:effectLst>
              </a:rPr>
              <a:t>Kajzar, </a:t>
            </a:r>
            <a:r>
              <a:rPr lang="cs-CZ" b="1" dirty="0">
                <a:ln w="0"/>
                <a:solidFill>
                  <a:schemeClr val="bg1"/>
                </a:solidFill>
                <a:effectLst>
                  <a:outerShdw blurRad="38100" dist="19050" dir="2700000" algn="tl" rotWithShape="0">
                    <a:schemeClr val="dk1">
                      <a:alpha val="40000"/>
                    </a:schemeClr>
                  </a:outerShdw>
                </a:effectLst>
              </a:rPr>
              <a:t>Ph.D.</a:t>
            </a:r>
          </a:p>
        </p:txBody>
      </p:sp>
      <p:sp>
        <p:nvSpPr>
          <p:cNvPr id="2" name="Nadpis 1"/>
          <p:cNvSpPr>
            <a:spLocks noGrp="1"/>
          </p:cNvSpPr>
          <p:nvPr>
            <p:ph type="ctrTitle" idx="4294967295"/>
          </p:nvPr>
        </p:nvSpPr>
        <p:spPr>
          <a:xfrm>
            <a:off x="0" y="700088"/>
            <a:ext cx="5111750" cy="215900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Název</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prezentace</a:t>
            </a:r>
          </a:p>
        </p:txBody>
      </p:sp>
      <p:graphicFrame>
        <p:nvGraphicFramePr>
          <p:cNvPr id="4" name="Tabulka 3"/>
          <p:cNvGraphicFramePr>
            <a:graphicFrameLocks noGrp="1"/>
          </p:cNvGraphicFramePr>
          <p:nvPr>
            <p:extLst/>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a16="http://schemas.microsoft.com/office/drawing/2014/main" val="3755197986"/>
                    </a:ext>
                  </a:extLst>
                </a:gridCol>
                <a:gridCol w="4213804">
                  <a:extLst>
                    <a:ext uri="{9D8B030D-6E8A-4147-A177-3AD203B41FA5}">
                      <a16:colId xmlns:a16="http://schemas.microsoft.com/office/drawing/2014/main"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3822484205"/>
                  </a:ext>
                </a:extLst>
              </a:tr>
            </a:tbl>
          </a:graphicData>
        </a:graphic>
      </p:graphicFrame>
      <p:sp>
        <p:nvSpPr>
          <p:cNvPr id="5" name="Rectangle 2"/>
          <p:cNvSpPr>
            <a:spLocks noChangeArrowheads="1"/>
          </p:cNvSpPr>
          <p:nvPr/>
        </p:nvSpPr>
        <p:spPr bwMode="auto">
          <a:xfrm>
            <a:off x="1878013" y="2782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13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40749743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South</a:t>
            </a:r>
            <a:r>
              <a:rPr lang="cs-CZ" dirty="0"/>
              <a:t> Moravia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30792" y="915566"/>
            <a:ext cx="8959784" cy="3416320"/>
          </a:xfrm>
          <a:prstGeom prst="rect">
            <a:avLst/>
          </a:prstGeom>
        </p:spPr>
        <p:txBody>
          <a:bodyPr wrap="square">
            <a:spAutoFit/>
          </a:bodyPr>
          <a:lstStyle/>
          <a:p>
            <a:pPr marL="285750" indent="-285750" algn="just">
              <a:buFont typeface="Wingdings" panose="05000000000000000000" pitchFamily="2" charset="2"/>
              <a:buChar char="q"/>
            </a:pPr>
            <a:r>
              <a:rPr lang="en-US" dirty="0"/>
              <a:t>South Moravia offers not only great wine, but also natural wonders and many cultural monuments.</a:t>
            </a:r>
          </a:p>
          <a:p>
            <a:pPr marL="285750" indent="-285750" algn="just">
              <a:buFont typeface="Wingdings" panose="05000000000000000000" pitchFamily="2" charset="2"/>
              <a:buChar char="q"/>
            </a:pPr>
            <a:r>
              <a:rPr lang="en-US" dirty="0"/>
              <a:t>South Moravia is the warmest and most fertile region in the Czech Republic and you can also find the oldest traces of settlement in the Czech territory there. </a:t>
            </a:r>
            <a:endParaRPr lang="cs-CZ" dirty="0"/>
          </a:p>
          <a:p>
            <a:pPr marL="285750" indent="-285750" algn="just">
              <a:buFont typeface="Wingdings" panose="05000000000000000000" pitchFamily="2" charset="2"/>
              <a:buChar char="q"/>
            </a:pPr>
            <a:r>
              <a:rPr lang="en-US" dirty="0"/>
              <a:t>It is a place worth visiting both for those who love nature and those who are interested in cultural monuments.</a:t>
            </a:r>
            <a:endParaRPr lang="cs-CZ" dirty="0"/>
          </a:p>
          <a:p>
            <a:pPr marL="285750" indent="-285750" algn="just">
              <a:buFont typeface="Wingdings" panose="05000000000000000000" pitchFamily="2" charset="2"/>
              <a:buChar char="q"/>
            </a:pPr>
            <a:r>
              <a:rPr lang="en-US" dirty="0"/>
              <a:t>South Moravia prides itself on numerous cultural, historic, religious, and natural jewels, some of which are listed as UNESCO heritage sites. </a:t>
            </a:r>
            <a:endParaRPr lang="cs-CZ" dirty="0"/>
          </a:p>
          <a:p>
            <a:pPr marL="285750" indent="-285750" algn="just">
              <a:buFont typeface="Wingdings" panose="05000000000000000000" pitchFamily="2" charset="2"/>
              <a:buChar char="q"/>
            </a:pPr>
            <a:r>
              <a:rPr lang="en-US" dirty="0"/>
              <a:t>Admirers of historic and Jewish monuments, as well as modern architecture will be satisfied. Among the most significant monuments are Villa Tugendhat, the functionalist jewel in Brno, and the </a:t>
            </a:r>
            <a:r>
              <a:rPr lang="en-US" dirty="0" err="1"/>
              <a:t>Lednice-Valtice</a:t>
            </a:r>
            <a:r>
              <a:rPr lang="en-US" dirty="0"/>
              <a:t> Area, a unique “man-designed landscape” with the </a:t>
            </a:r>
            <a:r>
              <a:rPr lang="en-US" dirty="0" err="1"/>
              <a:t>Lednice</a:t>
            </a:r>
            <a:r>
              <a:rPr lang="en-US" dirty="0"/>
              <a:t> and </a:t>
            </a:r>
            <a:r>
              <a:rPr lang="en-US" dirty="0" err="1"/>
              <a:t>Valtice</a:t>
            </a:r>
            <a:r>
              <a:rPr lang="en-US" dirty="0"/>
              <a:t> Chateaux as the biggest landmarks. </a:t>
            </a:r>
            <a:endParaRPr lang="cs-CZ" dirty="0"/>
          </a:p>
        </p:txBody>
      </p:sp>
    </p:spTree>
    <p:extLst>
      <p:ext uri="{BB962C8B-B14F-4D97-AF65-F5344CB8AC3E}">
        <p14:creationId xmlns:p14="http://schemas.microsoft.com/office/powerpoint/2010/main" val="3337189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South</a:t>
            </a:r>
            <a:r>
              <a:rPr lang="cs-CZ" dirty="0"/>
              <a:t> Moravia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2308324"/>
          </a:xfrm>
          <a:prstGeom prst="rect">
            <a:avLst/>
          </a:prstGeom>
        </p:spPr>
        <p:txBody>
          <a:bodyPr wrap="square">
            <a:spAutoFit/>
          </a:bodyPr>
          <a:lstStyle/>
          <a:p>
            <a:pPr marL="285750" indent="-285750" algn="just">
              <a:buFont typeface="Wingdings" panose="05000000000000000000" pitchFamily="2" charset="2"/>
              <a:buChar char="q"/>
            </a:pPr>
            <a:r>
              <a:rPr lang="cs-CZ" dirty="0" err="1"/>
              <a:t>History</a:t>
            </a:r>
            <a:r>
              <a:rPr lang="cs-CZ" dirty="0"/>
              <a:t> </a:t>
            </a:r>
            <a:r>
              <a:rPr lang="cs-CZ" dirty="0" err="1"/>
              <a:t>enthusiasts</a:t>
            </a:r>
            <a:r>
              <a:rPr lang="cs-CZ" dirty="0"/>
              <a:t> </a:t>
            </a:r>
            <a:r>
              <a:rPr lang="cs-CZ" dirty="0" err="1"/>
              <a:t>can</a:t>
            </a:r>
            <a:r>
              <a:rPr lang="cs-CZ" dirty="0"/>
              <a:t> visit </a:t>
            </a:r>
            <a:r>
              <a:rPr lang="cs-CZ" dirty="0" err="1"/>
              <a:t>the</a:t>
            </a:r>
            <a:r>
              <a:rPr lang="cs-CZ" dirty="0"/>
              <a:t> Špilberk </a:t>
            </a:r>
            <a:r>
              <a:rPr lang="cs-CZ" dirty="0" err="1"/>
              <a:t>Castle</a:t>
            </a:r>
            <a:r>
              <a:rPr lang="cs-CZ" dirty="0"/>
              <a:t> in Brno, </a:t>
            </a:r>
            <a:r>
              <a:rPr lang="cs-CZ" dirty="0" err="1"/>
              <a:t>the</a:t>
            </a:r>
            <a:r>
              <a:rPr lang="cs-CZ" dirty="0"/>
              <a:t> Slavkov (</a:t>
            </a:r>
            <a:r>
              <a:rPr lang="cs-CZ" dirty="0" err="1"/>
              <a:t>Austerlitz</a:t>
            </a:r>
            <a:r>
              <a:rPr lang="cs-CZ" dirty="0"/>
              <a:t>) </a:t>
            </a:r>
            <a:r>
              <a:rPr lang="cs-CZ" dirty="0" err="1"/>
              <a:t>Chateau</a:t>
            </a:r>
            <a:r>
              <a:rPr lang="cs-CZ" dirty="0"/>
              <a:t> and </a:t>
            </a:r>
            <a:r>
              <a:rPr lang="cs-CZ" dirty="0" err="1"/>
              <a:t>adjoining</a:t>
            </a:r>
            <a:r>
              <a:rPr lang="cs-CZ" dirty="0"/>
              <a:t> </a:t>
            </a:r>
            <a:r>
              <a:rPr lang="cs-CZ" dirty="0" err="1"/>
              <a:t>Napoleonic</a:t>
            </a:r>
            <a:r>
              <a:rPr lang="cs-CZ" dirty="0"/>
              <a:t> </a:t>
            </a:r>
            <a:r>
              <a:rPr lang="cs-CZ" dirty="0" err="1"/>
              <a:t>battlefield</a:t>
            </a:r>
            <a:r>
              <a:rPr lang="cs-CZ" dirty="0"/>
              <a:t>, </a:t>
            </a:r>
            <a:r>
              <a:rPr lang="cs-CZ" dirty="0" err="1"/>
              <a:t>or</a:t>
            </a:r>
            <a:r>
              <a:rPr lang="cs-CZ" dirty="0"/>
              <a:t> </a:t>
            </a:r>
            <a:r>
              <a:rPr lang="cs-CZ" dirty="0" err="1"/>
              <a:t>the</a:t>
            </a:r>
            <a:r>
              <a:rPr lang="cs-CZ" dirty="0"/>
              <a:t> </a:t>
            </a:r>
            <a:r>
              <a:rPr lang="cs-CZ" dirty="0" err="1"/>
              <a:t>fairytale</a:t>
            </a:r>
            <a:r>
              <a:rPr lang="cs-CZ" dirty="0"/>
              <a:t> </a:t>
            </a:r>
            <a:r>
              <a:rPr lang="cs-CZ" dirty="0" err="1"/>
              <a:t>Gothic-Renaissance</a:t>
            </a:r>
            <a:r>
              <a:rPr lang="cs-CZ" dirty="0"/>
              <a:t> Pernštejn </a:t>
            </a:r>
            <a:r>
              <a:rPr lang="cs-CZ" dirty="0" err="1"/>
              <a:t>Castle</a:t>
            </a:r>
            <a:r>
              <a:rPr lang="cs-CZ" dirty="0"/>
              <a:t>.</a:t>
            </a:r>
          </a:p>
          <a:p>
            <a:pPr marL="285750" indent="-285750" algn="just">
              <a:buFont typeface="Wingdings" panose="05000000000000000000" pitchFamily="2" charset="2"/>
              <a:buChar char="q"/>
            </a:pPr>
            <a:r>
              <a:rPr lang="en-US" dirty="0"/>
              <a:t>The region may also pride itself on its unique beauties of nature. The Moravian Karst protected area with fascinating dripstone formations will amaze all its visitors. </a:t>
            </a:r>
            <a:endParaRPr lang="cs-CZ" dirty="0"/>
          </a:p>
          <a:p>
            <a:pPr marL="285750" indent="-285750" algn="just">
              <a:buFont typeface="Wingdings" panose="05000000000000000000" pitchFamily="2" charset="2"/>
              <a:buChar char="q"/>
            </a:pPr>
            <a:r>
              <a:rPr lang="en-US" dirty="0"/>
              <a:t>The </a:t>
            </a:r>
            <a:r>
              <a:rPr lang="en-US" dirty="0" err="1"/>
              <a:t>Bílé</a:t>
            </a:r>
            <a:r>
              <a:rPr lang="en-US" dirty="0"/>
              <a:t> </a:t>
            </a:r>
            <a:r>
              <a:rPr lang="en-US" dirty="0" err="1"/>
              <a:t>Karpaty</a:t>
            </a:r>
            <a:r>
              <a:rPr lang="en-US" dirty="0"/>
              <a:t> (White Carpathians) and </a:t>
            </a:r>
            <a:r>
              <a:rPr lang="en-US" dirty="0" err="1"/>
              <a:t>Pálava</a:t>
            </a:r>
            <a:r>
              <a:rPr lang="en-US" dirty="0"/>
              <a:t> UNESCO biosphere reserves, and the </a:t>
            </a:r>
            <a:r>
              <a:rPr lang="en-US" dirty="0" err="1"/>
              <a:t>Podyjí</a:t>
            </a:r>
            <a:r>
              <a:rPr lang="en-US" dirty="0"/>
              <a:t> (</a:t>
            </a:r>
            <a:r>
              <a:rPr lang="en-US" dirty="0" err="1"/>
              <a:t>Thaya</a:t>
            </a:r>
            <a:r>
              <a:rPr lang="en-US" dirty="0"/>
              <a:t> River area) National Park along the Austrian border offer numerous experiences to lovers of unspoiled nature.</a:t>
            </a:r>
            <a:endParaRPr lang="cs-CZ" dirty="0"/>
          </a:p>
          <a:p>
            <a:pPr marL="285750" indent="-285750" algn="just">
              <a:buFont typeface="Wingdings" panose="05000000000000000000" pitchFamily="2" charset="2"/>
              <a:buChar char="q"/>
            </a:pPr>
            <a:endParaRPr lang="cs-CZ" dirty="0"/>
          </a:p>
        </p:txBody>
      </p:sp>
    </p:spTree>
    <p:extLst>
      <p:ext uri="{BB962C8B-B14F-4D97-AF65-F5344CB8AC3E}">
        <p14:creationId xmlns:p14="http://schemas.microsoft.com/office/powerpoint/2010/main" val="394872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Karlovy Vary</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107504" y="915566"/>
            <a:ext cx="8959784" cy="3693319"/>
          </a:xfrm>
          <a:prstGeom prst="rect">
            <a:avLst/>
          </a:prstGeom>
        </p:spPr>
        <p:txBody>
          <a:bodyPr wrap="square">
            <a:spAutoFit/>
          </a:bodyPr>
          <a:lstStyle/>
          <a:p>
            <a:pPr marL="285750" indent="-285750" algn="just">
              <a:buFont typeface="Wingdings" panose="05000000000000000000" pitchFamily="2" charset="2"/>
              <a:buChar char="q"/>
            </a:pPr>
            <a:r>
              <a:rPr lang="en-US" dirty="0"/>
              <a:t>The Karlovy Vary Region or Carlsbad Region (Czech: </a:t>
            </a:r>
            <a:r>
              <a:rPr lang="en-US" dirty="0" err="1"/>
              <a:t>Karlovarský</a:t>
            </a:r>
            <a:r>
              <a:rPr lang="en-US" dirty="0"/>
              <a:t> </a:t>
            </a:r>
            <a:r>
              <a:rPr lang="en-US" dirty="0" err="1"/>
              <a:t>kraj</a:t>
            </a:r>
            <a:r>
              <a:rPr lang="en-US" dirty="0"/>
              <a:t>) is an administrative unit (Czech: </a:t>
            </a:r>
            <a:r>
              <a:rPr lang="en-US" dirty="0" err="1"/>
              <a:t>kraj</a:t>
            </a:r>
            <a:r>
              <a:rPr lang="en-US" dirty="0"/>
              <a:t>) of the Czech Republic, located in the westernmost part of its historical region of Bohemia. It is named after its capital Karlovy Vary. </a:t>
            </a:r>
            <a:endParaRPr lang="cs-CZ" dirty="0"/>
          </a:p>
          <a:p>
            <a:pPr marL="285750" indent="-285750" algn="just">
              <a:buFont typeface="Wingdings" panose="05000000000000000000" pitchFamily="2" charset="2"/>
              <a:buChar char="q"/>
            </a:pPr>
            <a:r>
              <a:rPr lang="en-US" dirty="0"/>
              <a:t>The region is well known for its spas and is responsible over half of the county's spa industry. </a:t>
            </a:r>
            <a:endParaRPr lang="cs-CZ" dirty="0"/>
          </a:p>
          <a:p>
            <a:pPr marL="285750" indent="-285750" algn="just">
              <a:buFont typeface="Wingdings" panose="05000000000000000000" pitchFamily="2" charset="2"/>
              <a:buChar char="q"/>
            </a:pPr>
            <a:r>
              <a:rPr lang="en-US" dirty="0"/>
              <a:t>Twelve spas can be found in the city of Karlovy Vary alone. Other famous spa towns in the region include </a:t>
            </a:r>
            <a:r>
              <a:rPr lang="en-US" dirty="0" err="1"/>
              <a:t>Františkovy</a:t>
            </a:r>
            <a:r>
              <a:rPr lang="en-US" dirty="0"/>
              <a:t> </a:t>
            </a:r>
            <a:r>
              <a:rPr lang="en-US" dirty="0" err="1"/>
              <a:t>Lázně</a:t>
            </a:r>
            <a:r>
              <a:rPr lang="en-US" dirty="0"/>
              <a:t>, </a:t>
            </a:r>
            <a:r>
              <a:rPr lang="en-US" dirty="0" err="1"/>
              <a:t>Mariánské</a:t>
            </a:r>
            <a:r>
              <a:rPr lang="en-US" dirty="0"/>
              <a:t> </a:t>
            </a:r>
            <a:r>
              <a:rPr lang="en-US" dirty="0" err="1"/>
              <a:t>Lázně</a:t>
            </a:r>
            <a:r>
              <a:rPr lang="en-US" dirty="0"/>
              <a:t>, </a:t>
            </a:r>
            <a:r>
              <a:rPr lang="en-US" dirty="0" err="1"/>
              <a:t>Lázně</a:t>
            </a:r>
            <a:r>
              <a:rPr lang="en-US" dirty="0"/>
              <a:t> </a:t>
            </a:r>
            <a:r>
              <a:rPr lang="en-US" dirty="0" err="1"/>
              <a:t>Kynžvart</a:t>
            </a:r>
            <a:r>
              <a:rPr lang="en-US" dirty="0"/>
              <a:t> and </a:t>
            </a:r>
            <a:r>
              <a:rPr lang="en-US" dirty="0" err="1"/>
              <a:t>Jáchymov</a:t>
            </a:r>
            <a:r>
              <a:rPr lang="en-US" dirty="0"/>
              <a:t>.</a:t>
            </a:r>
            <a:endParaRPr lang="cs-CZ" dirty="0"/>
          </a:p>
          <a:p>
            <a:pPr marL="285750" indent="-285750" algn="just">
              <a:buFont typeface="Wingdings" panose="05000000000000000000" pitchFamily="2" charset="2"/>
              <a:buChar char="q"/>
            </a:pPr>
            <a:r>
              <a:rPr lang="en-US" dirty="0"/>
              <a:t>The spas are visited not only by Czechs but by people from the rest of Europe, Russia, Israel and North America as well.</a:t>
            </a:r>
            <a:endParaRPr lang="cs-CZ" dirty="0"/>
          </a:p>
          <a:p>
            <a:pPr marL="285750" indent="-285750" algn="just">
              <a:buFont typeface="Wingdings" panose="05000000000000000000" pitchFamily="2" charset="2"/>
              <a:buChar char="q"/>
            </a:pPr>
            <a:r>
              <a:rPr lang="en-US" dirty="0"/>
              <a:t>Karlovy Vary spa wafers, a food item from the region, was awarded protected designation of origin (PDO) status by the European Commission in 2011.</a:t>
            </a:r>
          </a:p>
          <a:p>
            <a:pPr marL="285750" indent="-285750" algn="just">
              <a:buFont typeface="Wingdings" panose="05000000000000000000" pitchFamily="2" charset="2"/>
              <a:buChar char="q"/>
            </a:pPr>
            <a:r>
              <a:rPr lang="en-US" dirty="0"/>
              <a:t>The water from the region is used in locally produced beverages including </a:t>
            </a:r>
            <a:r>
              <a:rPr lang="en-US" dirty="0" err="1"/>
              <a:t>Mattoni</a:t>
            </a:r>
            <a:r>
              <a:rPr lang="en-US" dirty="0"/>
              <a:t> from Karlovy Vary and Aquila from the village of </a:t>
            </a:r>
            <a:r>
              <a:rPr lang="en-US" dirty="0" err="1"/>
              <a:t>Kyselka</a:t>
            </a:r>
            <a:r>
              <a:rPr lang="cs-CZ" dirty="0"/>
              <a:t>.</a:t>
            </a:r>
          </a:p>
        </p:txBody>
      </p:sp>
    </p:spTree>
    <p:extLst>
      <p:ext uri="{BB962C8B-B14F-4D97-AF65-F5344CB8AC3E}">
        <p14:creationId xmlns:p14="http://schemas.microsoft.com/office/powerpoint/2010/main" val="4056086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Karlovy Vary</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107504" y="915566"/>
            <a:ext cx="8959784" cy="3970318"/>
          </a:xfrm>
          <a:prstGeom prst="rect">
            <a:avLst/>
          </a:prstGeom>
        </p:spPr>
        <p:txBody>
          <a:bodyPr wrap="square">
            <a:spAutoFit/>
          </a:bodyPr>
          <a:lstStyle/>
          <a:p>
            <a:pPr marL="285750" indent="-285750" algn="just">
              <a:buFont typeface="Wingdings" panose="05000000000000000000" pitchFamily="2" charset="2"/>
              <a:buChar char="q"/>
            </a:pPr>
            <a:r>
              <a:rPr lang="en-US" dirty="0"/>
              <a:t> The Orthodox Church of St. Peter and Paul</a:t>
            </a:r>
            <a:r>
              <a:rPr lang="cs-CZ" dirty="0"/>
              <a:t> - </a:t>
            </a:r>
            <a:r>
              <a:rPr lang="en-US" dirty="0"/>
              <a:t>Built in 1898, the lovely Orthodox Church of St. Peter and Paul is well worth a visit. Despite being in an area of Karlovy Vary known for its beautiful Art Nouveau villas, this splendid old church manages to stand out thanks to its tall golden domes and rich blue roof. Based on the design of a Byzantine church in Moscow and built with funds provided by wealthy Russians visiting the spas, the church's interior - laid out in the shape of a Greek cross - is as attractive as its façade and includes such notable features as a relief of Czar Peter the Great, numerous murals, and a large wooden wall of icons and paintings.</a:t>
            </a:r>
            <a:endParaRPr lang="cs-CZ" dirty="0"/>
          </a:p>
          <a:p>
            <a:pPr marL="285750" indent="-285750" algn="just">
              <a:buFont typeface="Wingdings" panose="05000000000000000000" pitchFamily="2" charset="2"/>
              <a:buChar char="q"/>
            </a:pPr>
            <a:r>
              <a:rPr lang="en-US" dirty="0"/>
              <a:t>A good place to learn more about the history of the town and the region is the</a:t>
            </a:r>
            <a:r>
              <a:rPr lang="en-US" b="1" dirty="0"/>
              <a:t> Karlovy Vary Museum. </a:t>
            </a:r>
            <a:r>
              <a:rPr lang="en-US" dirty="0"/>
              <a:t>Highlights of the museum's permanent collection include an in-depth look at the region's rise as an important spa town, as well as the waters themselves and their many therapeutic uses and qualities, including their mineral compositions. The facility also houses an important library with many books related not just to balneology (the study of spa waters), but also to the history of art, along with lectures and educational workshops.</a:t>
            </a:r>
            <a:endParaRPr lang="cs-CZ" dirty="0"/>
          </a:p>
        </p:txBody>
      </p:sp>
    </p:spTree>
    <p:extLst>
      <p:ext uri="{BB962C8B-B14F-4D97-AF65-F5344CB8AC3E}">
        <p14:creationId xmlns:p14="http://schemas.microsoft.com/office/powerpoint/2010/main" val="24167146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Hradec Králové</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107504" y="915566"/>
            <a:ext cx="8959784" cy="3693319"/>
          </a:xfrm>
          <a:prstGeom prst="rect">
            <a:avLst/>
          </a:prstGeom>
        </p:spPr>
        <p:txBody>
          <a:bodyPr wrap="square">
            <a:spAutoFit/>
          </a:bodyPr>
          <a:lstStyle/>
          <a:p>
            <a:pPr marL="285750" indent="-285750" algn="just">
              <a:buFont typeface="Wingdings" panose="05000000000000000000" pitchFamily="2" charset="2"/>
              <a:buChar char="q"/>
            </a:pPr>
            <a:r>
              <a:rPr lang="cs-CZ" dirty="0"/>
              <a:t>The</a:t>
            </a:r>
            <a:r>
              <a:rPr lang="en-US" dirty="0"/>
              <a:t> Region of Hradec </a:t>
            </a:r>
            <a:r>
              <a:rPr lang="en-US" dirty="0" err="1"/>
              <a:t>Králové</a:t>
            </a:r>
            <a:r>
              <a:rPr lang="en-US" dirty="0"/>
              <a:t> is situated in northeastern Bohemia and covers the territory of the following five districts: Hradec </a:t>
            </a:r>
            <a:r>
              <a:rPr lang="en-US" dirty="0" err="1"/>
              <a:t>Králové</a:t>
            </a:r>
            <a:r>
              <a:rPr lang="en-US" dirty="0"/>
              <a:t>, </a:t>
            </a:r>
            <a:r>
              <a:rPr lang="en-US" dirty="0" err="1"/>
              <a:t>Jičín</a:t>
            </a:r>
            <a:r>
              <a:rPr lang="en-US" dirty="0"/>
              <a:t>, </a:t>
            </a:r>
            <a:r>
              <a:rPr lang="en-US" dirty="0" err="1"/>
              <a:t>Náchod</a:t>
            </a:r>
            <a:r>
              <a:rPr lang="en-US" dirty="0"/>
              <a:t>, </a:t>
            </a:r>
            <a:r>
              <a:rPr lang="en-US" dirty="0" err="1"/>
              <a:t>Rychnov</a:t>
            </a:r>
            <a:r>
              <a:rPr lang="en-US" dirty="0"/>
              <a:t> </a:t>
            </a:r>
            <a:r>
              <a:rPr lang="en-US" dirty="0" err="1"/>
              <a:t>nad</a:t>
            </a:r>
            <a:r>
              <a:rPr lang="en-US" dirty="0"/>
              <a:t> </a:t>
            </a:r>
            <a:r>
              <a:rPr lang="en-US" dirty="0" err="1"/>
              <a:t>Kněžnou</a:t>
            </a:r>
            <a:r>
              <a:rPr lang="en-US" dirty="0"/>
              <a:t> and </a:t>
            </a:r>
            <a:r>
              <a:rPr lang="en-US" dirty="0" err="1"/>
              <a:t>Trutnov</a:t>
            </a:r>
            <a:r>
              <a:rPr lang="en-US" dirty="0"/>
              <a:t>. </a:t>
            </a:r>
            <a:endParaRPr lang="cs-CZ" dirty="0"/>
          </a:p>
          <a:p>
            <a:pPr marL="285750" indent="-285750" algn="just">
              <a:buFont typeface="Wingdings" panose="05000000000000000000" pitchFamily="2" charset="2"/>
              <a:buChar char="q"/>
            </a:pPr>
            <a:r>
              <a:rPr lang="en-US" dirty="0"/>
              <a:t>In the north it borders with the Liberec Region, to the west with the Central Bohemia region and to the south with the Pardubice Region. The part of its northern and eastern border is as well the state frontier with the Polish republic. </a:t>
            </a:r>
            <a:endParaRPr lang="cs-CZ" dirty="0"/>
          </a:p>
          <a:p>
            <a:pPr marL="285750" indent="-285750" algn="just">
              <a:buFont typeface="Wingdings" panose="05000000000000000000" pitchFamily="2" charset="2"/>
              <a:buChar char="q"/>
            </a:pPr>
            <a:r>
              <a:rPr lang="en-US" dirty="0"/>
              <a:t>The Hradec </a:t>
            </a:r>
            <a:r>
              <a:rPr lang="en-US" dirty="0" err="1"/>
              <a:t>Králové</a:t>
            </a:r>
            <a:r>
              <a:rPr lang="en-US" dirty="0"/>
              <a:t> Region boasts plenty of natural attractions, such as the </a:t>
            </a:r>
            <a:r>
              <a:rPr lang="en-US" dirty="0" err="1"/>
              <a:t>Krkonoše</a:t>
            </a:r>
            <a:r>
              <a:rPr lang="en-US" dirty="0"/>
              <a:t> National Park with the highest mountain in the Czech Republic, </a:t>
            </a:r>
            <a:r>
              <a:rPr lang="en-US" dirty="0" err="1"/>
              <a:t>Sněžka</a:t>
            </a:r>
            <a:r>
              <a:rPr lang="en-US" dirty="0"/>
              <a:t> and the fascinating sandstone rock towns. </a:t>
            </a:r>
            <a:endParaRPr lang="cs-CZ" dirty="0"/>
          </a:p>
          <a:p>
            <a:pPr marL="285750" indent="-285750" algn="just">
              <a:buFont typeface="Wingdings" panose="05000000000000000000" pitchFamily="2" charset="2"/>
              <a:buChar char="q"/>
            </a:pPr>
            <a:r>
              <a:rPr lang="en-US" dirty="0"/>
              <a:t>There are also a large number of chateaus, castles and other cultural, architectural and historical monuments. These attractions, combined with ideal conditions for hiking, biking, water sports or skiing, attract many visitors of all ages year round not only from the Czech Republic but also from abroad. </a:t>
            </a:r>
            <a:endParaRPr lang="cs-CZ" dirty="0"/>
          </a:p>
        </p:txBody>
      </p:sp>
    </p:spTree>
    <p:extLst>
      <p:ext uri="{BB962C8B-B14F-4D97-AF65-F5344CB8AC3E}">
        <p14:creationId xmlns:p14="http://schemas.microsoft.com/office/powerpoint/2010/main" val="37787602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Hradec Králové</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107504" y="915566"/>
            <a:ext cx="8959784" cy="3970318"/>
          </a:xfrm>
          <a:prstGeom prst="rect">
            <a:avLst/>
          </a:prstGeom>
        </p:spPr>
        <p:txBody>
          <a:bodyPr wrap="square">
            <a:spAutoFit/>
          </a:bodyPr>
          <a:lstStyle/>
          <a:p>
            <a:pPr marL="285750" indent="-285750" algn="just">
              <a:buFont typeface="Wingdings" panose="05000000000000000000" pitchFamily="2" charset="2"/>
              <a:buChar char="q"/>
            </a:pPr>
            <a:r>
              <a:rPr lang="en-US" dirty="0"/>
              <a:t>Visitors to this area can admire a number of tourist attractions and enjoy various interesting activities. </a:t>
            </a:r>
            <a:endParaRPr lang="cs-CZ" dirty="0"/>
          </a:p>
          <a:p>
            <a:pPr marL="285750" indent="-285750" algn="just">
              <a:buFont typeface="Wingdings" panose="05000000000000000000" pitchFamily="2" charset="2"/>
              <a:buChar char="q"/>
            </a:pPr>
            <a:r>
              <a:rPr lang="en-US" dirty="0"/>
              <a:t>Whether you choose to visit the open-air textbook of architecture - Hradec </a:t>
            </a:r>
            <a:r>
              <a:rPr lang="en-US" dirty="0" err="1"/>
              <a:t>Králové</a:t>
            </a:r>
            <a:r>
              <a:rPr lang="en-US" dirty="0"/>
              <a:t>, romantic chateaux, an interesting open-air museum, mechanical nativity scene, War Museum or Baroque Chapel, in all of these places there is plenty to see. </a:t>
            </a:r>
            <a:endParaRPr lang="cs-CZ" dirty="0"/>
          </a:p>
          <a:p>
            <a:pPr marL="285750" indent="-285750" algn="just">
              <a:buFont typeface="Wingdings" panose="05000000000000000000" pitchFamily="2" charset="2"/>
              <a:buChar char="q"/>
            </a:pPr>
            <a:r>
              <a:rPr lang="en-US" dirty="0"/>
              <a:t>Cathedral of the Holy Ghost </a:t>
            </a:r>
            <a:r>
              <a:rPr lang="cs-CZ" dirty="0"/>
              <a:t>- </a:t>
            </a:r>
            <a:r>
              <a:rPr lang="en-US" dirty="0"/>
              <a:t>The cathedral was founded probably by Queen Elizabeth </a:t>
            </a:r>
            <a:r>
              <a:rPr lang="en-US" dirty="0" err="1"/>
              <a:t>Rejčka</a:t>
            </a:r>
            <a:r>
              <a:rPr lang="en-US" dirty="0"/>
              <a:t> in 1308. It is a brick building with two towers in a Gothic style. Throughout its history, burned down several times and was always </a:t>
            </a:r>
            <a:r>
              <a:rPr lang="en-US" dirty="0" err="1"/>
              <a:t>rennovated</a:t>
            </a:r>
            <a:r>
              <a:rPr lang="en-US" dirty="0"/>
              <a:t>. At the end of the 19th century there were a pseudo-gothic reconstruction. There are located busts of queens Elizabeth </a:t>
            </a:r>
            <a:r>
              <a:rPr lang="en-US" dirty="0" err="1"/>
              <a:t>Richeza</a:t>
            </a:r>
            <a:r>
              <a:rPr lang="en-US" dirty="0"/>
              <a:t> and Elizabeth of Pomerania in the royal hall.</a:t>
            </a:r>
            <a:endParaRPr lang="cs-CZ" dirty="0"/>
          </a:p>
          <a:p>
            <a:pPr marL="285750" indent="-285750" algn="just">
              <a:buFont typeface="Wingdings" panose="05000000000000000000" pitchFamily="2" charset="2"/>
              <a:buChar char="q"/>
            </a:pPr>
            <a:r>
              <a:rPr lang="en-US" dirty="0"/>
              <a:t>Hradec </a:t>
            </a:r>
            <a:r>
              <a:rPr lang="en-US" dirty="0" err="1"/>
              <a:t>Králové</a:t>
            </a:r>
            <a:r>
              <a:rPr lang="en-US" dirty="0"/>
              <a:t> - synagogue </a:t>
            </a:r>
            <a:r>
              <a:rPr lang="cs-CZ" dirty="0"/>
              <a:t>- </a:t>
            </a:r>
            <a:r>
              <a:rPr lang="en-US" dirty="0"/>
              <a:t>The building was designed in the Moorish style </a:t>
            </a:r>
            <a:r>
              <a:rPr lang="en-US" dirty="0" err="1"/>
              <a:t>Václav</a:t>
            </a:r>
            <a:r>
              <a:rPr lang="en-US" dirty="0"/>
              <a:t> </a:t>
            </a:r>
            <a:r>
              <a:rPr lang="en-US" dirty="0" err="1"/>
              <a:t>Weinzettel</a:t>
            </a:r>
            <a:r>
              <a:rPr lang="en-US" dirty="0"/>
              <a:t> and was built as a replacement for the synagogue, which was built in the yard of a rabbinic house in </a:t>
            </a:r>
            <a:r>
              <a:rPr lang="en-US" dirty="0" err="1"/>
              <a:t>Rokytanská</a:t>
            </a:r>
            <a:r>
              <a:rPr lang="en-US" dirty="0"/>
              <a:t> Street. The building houses a large prayer hall, apartment for the rabbi, </a:t>
            </a:r>
            <a:r>
              <a:rPr lang="en-US" dirty="0" err="1"/>
              <a:t>shamash</a:t>
            </a:r>
            <a:r>
              <a:rPr lang="en-US" dirty="0"/>
              <a:t>, caretaker and a meeting room with an archive</a:t>
            </a:r>
            <a:endParaRPr lang="cs-CZ" dirty="0"/>
          </a:p>
        </p:txBody>
      </p:sp>
    </p:spTree>
    <p:extLst>
      <p:ext uri="{BB962C8B-B14F-4D97-AF65-F5344CB8AC3E}">
        <p14:creationId xmlns:p14="http://schemas.microsoft.com/office/powerpoint/2010/main" val="41459014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Liberec</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107504" y="915566"/>
            <a:ext cx="8959784" cy="4247317"/>
          </a:xfrm>
          <a:prstGeom prst="rect">
            <a:avLst/>
          </a:prstGeom>
        </p:spPr>
        <p:txBody>
          <a:bodyPr wrap="square">
            <a:spAutoFit/>
          </a:bodyPr>
          <a:lstStyle/>
          <a:p>
            <a:pPr marL="285750" indent="-285750" algn="just">
              <a:buFont typeface="Wingdings" panose="05000000000000000000" pitchFamily="2" charset="2"/>
              <a:buChar char="q"/>
            </a:pPr>
            <a:r>
              <a:rPr lang="cs-CZ" dirty="0"/>
              <a:t>Liberec region </a:t>
            </a:r>
            <a:r>
              <a:rPr lang="cs-CZ" dirty="0" err="1"/>
              <a:t>is</a:t>
            </a:r>
            <a:r>
              <a:rPr lang="cs-CZ" dirty="0"/>
              <a:t> </a:t>
            </a:r>
            <a:r>
              <a:rPr lang="en-US" dirty="0"/>
              <a:t>located in the northernmost part of its historical region of Bohemia. It is named after its capital Liberec. </a:t>
            </a:r>
            <a:endParaRPr lang="cs-CZ" dirty="0"/>
          </a:p>
          <a:p>
            <a:pPr marL="285750" indent="-285750" algn="just">
              <a:buFont typeface="Wingdings" panose="05000000000000000000" pitchFamily="2" charset="2"/>
              <a:buChar char="q"/>
            </a:pPr>
            <a:r>
              <a:rPr lang="en-US" dirty="0"/>
              <a:t>The region shares international borders with Germany and Poland. Domestically the region borders the </a:t>
            </a:r>
            <a:r>
              <a:rPr lang="en-US" dirty="0" err="1"/>
              <a:t>Ústí</a:t>
            </a:r>
            <a:r>
              <a:rPr lang="en-US" dirty="0"/>
              <a:t> </a:t>
            </a:r>
            <a:r>
              <a:rPr lang="en-US" dirty="0" err="1"/>
              <a:t>nad</a:t>
            </a:r>
            <a:r>
              <a:rPr lang="en-US" dirty="0"/>
              <a:t> Labem Region to the west, the Central Bohemian Region to the south and the Hradec </a:t>
            </a:r>
            <a:r>
              <a:rPr lang="en-US" dirty="0" err="1"/>
              <a:t>Králové</a:t>
            </a:r>
            <a:r>
              <a:rPr lang="en-US" dirty="0"/>
              <a:t> Region to the east.</a:t>
            </a:r>
            <a:endParaRPr lang="cs-CZ" dirty="0"/>
          </a:p>
          <a:p>
            <a:pPr marL="285750" indent="-285750" algn="just">
              <a:buFont typeface="Wingdings" panose="05000000000000000000" pitchFamily="2" charset="2"/>
              <a:buChar char="q"/>
            </a:pPr>
            <a:r>
              <a:rPr lang="en-US" dirty="0"/>
              <a:t>The region's landscape includes the </a:t>
            </a:r>
            <a:r>
              <a:rPr lang="en-US" dirty="0" err="1"/>
              <a:t>Jizera</a:t>
            </a:r>
            <a:r>
              <a:rPr lang="en-US" dirty="0"/>
              <a:t> Mountains, part of the </a:t>
            </a:r>
            <a:r>
              <a:rPr lang="en-US" dirty="0" err="1"/>
              <a:t>Krkonoše</a:t>
            </a:r>
            <a:r>
              <a:rPr lang="en-US" dirty="0"/>
              <a:t> Mountains and part of the Lusatian Mountains.</a:t>
            </a:r>
            <a:endParaRPr lang="cs-CZ" dirty="0"/>
          </a:p>
          <a:p>
            <a:pPr marL="285750" indent="-285750" algn="just">
              <a:buFont typeface="Wingdings" panose="05000000000000000000" pitchFamily="2" charset="2"/>
              <a:buChar char="q"/>
            </a:pPr>
            <a:r>
              <a:rPr lang="en-US" dirty="0"/>
              <a:t>The Liberec Region is home to 11 national cultural monuments including </a:t>
            </a:r>
            <a:r>
              <a:rPr lang="en-US" dirty="0" err="1"/>
              <a:t>Bezděz</a:t>
            </a:r>
            <a:r>
              <a:rPr lang="en-US" dirty="0"/>
              <a:t> Castle, </a:t>
            </a:r>
            <a:r>
              <a:rPr lang="en-US" dirty="0" err="1"/>
              <a:t>Dlaskův</a:t>
            </a:r>
            <a:r>
              <a:rPr lang="en-US" dirty="0"/>
              <a:t> </a:t>
            </a:r>
            <a:r>
              <a:rPr lang="en-US" dirty="0" err="1"/>
              <a:t>statek</a:t>
            </a:r>
            <a:r>
              <a:rPr lang="en-US" dirty="0"/>
              <a:t> in </a:t>
            </a:r>
            <a:r>
              <a:rPr lang="en-US" dirty="0" err="1"/>
              <a:t>Dolánky</a:t>
            </a:r>
            <a:r>
              <a:rPr lang="en-US" dirty="0"/>
              <a:t> u </a:t>
            </a:r>
            <a:r>
              <a:rPr lang="en-US" dirty="0" err="1"/>
              <a:t>Turnova</a:t>
            </a:r>
            <a:r>
              <a:rPr lang="en-US" dirty="0"/>
              <a:t> and the </a:t>
            </a:r>
            <a:r>
              <a:rPr lang="en-US" dirty="0" err="1"/>
              <a:t>Ještěd</a:t>
            </a:r>
            <a:r>
              <a:rPr lang="en-US" dirty="0"/>
              <a:t> Tower which transmits television signals as well as being a hotel.</a:t>
            </a:r>
          </a:p>
          <a:p>
            <a:pPr marL="285750" indent="-285750" algn="just">
              <a:buFont typeface="Wingdings" panose="05000000000000000000" pitchFamily="2" charset="2"/>
              <a:buChar char="q"/>
            </a:pPr>
            <a:r>
              <a:rPr lang="en-US" dirty="0"/>
              <a:t>A Neolithic site dating to around 4,500 BC was uncovered in 2007 near the village of </a:t>
            </a:r>
            <a:r>
              <a:rPr lang="en-US" dirty="0" err="1"/>
              <a:t>Příšovice</a:t>
            </a:r>
            <a:r>
              <a:rPr lang="en-US" dirty="0"/>
              <a:t>.</a:t>
            </a:r>
          </a:p>
          <a:p>
            <a:pPr marL="285750" indent="-285750" algn="just">
              <a:buFont typeface="Wingdings" panose="05000000000000000000" pitchFamily="2" charset="2"/>
              <a:buChar char="q"/>
            </a:pPr>
            <a:r>
              <a:rPr lang="en-US" dirty="0"/>
              <a:t>Lake </a:t>
            </a:r>
            <a:r>
              <a:rPr lang="en-US" dirty="0" err="1"/>
              <a:t>Mácha</a:t>
            </a:r>
            <a:r>
              <a:rPr lang="en-US" dirty="0"/>
              <a:t> near the town of </a:t>
            </a:r>
            <a:r>
              <a:rPr lang="en-US" dirty="0" err="1"/>
              <a:t>Doksy</a:t>
            </a:r>
            <a:r>
              <a:rPr lang="en-US" dirty="0"/>
              <a:t> is an important regional </a:t>
            </a:r>
            <a:r>
              <a:rPr lang="en-US" dirty="0" err="1"/>
              <a:t>centre</a:t>
            </a:r>
            <a:r>
              <a:rPr lang="en-US" dirty="0"/>
              <a:t> for leisure, attracting around 30,000 visitors annually</a:t>
            </a:r>
            <a:r>
              <a:rPr lang="cs-CZ" dirty="0"/>
              <a:t>.</a:t>
            </a:r>
          </a:p>
          <a:p>
            <a:pPr marL="285750" indent="-285750" algn="just">
              <a:buFont typeface="Wingdings" panose="05000000000000000000" pitchFamily="2" charset="2"/>
              <a:buChar char="q"/>
            </a:pPr>
            <a:endParaRPr lang="cs-CZ" dirty="0"/>
          </a:p>
        </p:txBody>
      </p:sp>
    </p:spTree>
    <p:extLst>
      <p:ext uri="{BB962C8B-B14F-4D97-AF65-F5344CB8AC3E}">
        <p14:creationId xmlns:p14="http://schemas.microsoft.com/office/powerpoint/2010/main" val="5172514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the</a:t>
            </a:r>
            <a:r>
              <a:rPr lang="cs-CZ" dirty="0"/>
              <a:t> </a:t>
            </a:r>
            <a:r>
              <a:rPr lang="cs-CZ" dirty="0" err="1"/>
              <a:t>Moravian</a:t>
            </a:r>
            <a:r>
              <a:rPr lang="cs-CZ" dirty="0"/>
              <a:t> – </a:t>
            </a:r>
            <a:r>
              <a:rPr lang="cs-CZ" dirty="0" err="1"/>
              <a:t>Silesian</a:t>
            </a:r>
            <a:r>
              <a:rPr lang="cs-CZ" dirty="0"/>
              <a:t> region</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5" name="Obdélník 4"/>
          <p:cNvSpPr/>
          <p:nvPr/>
        </p:nvSpPr>
        <p:spPr>
          <a:xfrm>
            <a:off x="30792" y="915566"/>
            <a:ext cx="9092127" cy="3693319"/>
          </a:xfrm>
          <a:prstGeom prst="rect">
            <a:avLst/>
          </a:prstGeom>
        </p:spPr>
        <p:txBody>
          <a:bodyPr wrap="square">
            <a:spAutoFit/>
          </a:bodyPr>
          <a:lstStyle/>
          <a:p>
            <a:pPr marL="285750" indent="-285750" algn="just">
              <a:buFont typeface="Wingdings" panose="05000000000000000000" pitchFamily="2" charset="2"/>
              <a:buChar char="q"/>
            </a:pPr>
            <a:r>
              <a:rPr lang="en-US" dirty="0"/>
              <a:t>The region is located in the north-eastern part of its historical region of Moravia and in most of the Czech part of the historical region of Silesia. </a:t>
            </a:r>
            <a:endParaRPr lang="cs-CZ" dirty="0"/>
          </a:p>
          <a:p>
            <a:pPr marL="285750" indent="-285750" algn="just">
              <a:buFont typeface="Wingdings" panose="05000000000000000000" pitchFamily="2" charset="2"/>
              <a:buChar char="q"/>
            </a:pPr>
            <a:r>
              <a:rPr lang="en-US" dirty="0"/>
              <a:t>The region borders the Olomouc Region to the west and the </a:t>
            </a:r>
            <a:r>
              <a:rPr lang="en-US" dirty="0" err="1"/>
              <a:t>Zlín</a:t>
            </a:r>
            <a:r>
              <a:rPr lang="en-US" dirty="0"/>
              <a:t> Region to the south. </a:t>
            </a:r>
            <a:endParaRPr lang="cs-CZ" dirty="0"/>
          </a:p>
          <a:p>
            <a:pPr marL="285750" indent="-285750" algn="just">
              <a:buFont typeface="Wingdings" panose="05000000000000000000" pitchFamily="2" charset="2"/>
              <a:buChar char="q"/>
            </a:pPr>
            <a:r>
              <a:rPr lang="en-US" dirty="0"/>
              <a:t>It also borders two other countries – Poland (Opole and Silesian </a:t>
            </a:r>
            <a:r>
              <a:rPr lang="en-US" dirty="0" err="1"/>
              <a:t>Voivodeships</a:t>
            </a:r>
            <a:r>
              <a:rPr lang="en-US" dirty="0"/>
              <a:t>) to the north and Slovakia (</a:t>
            </a:r>
            <a:r>
              <a:rPr lang="en-US" dirty="0" err="1"/>
              <a:t>Žilina</a:t>
            </a:r>
            <a:r>
              <a:rPr lang="en-US" dirty="0"/>
              <a:t> Region) to the east.</a:t>
            </a:r>
            <a:endParaRPr lang="cs-CZ" dirty="0"/>
          </a:p>
          <a:p>
            <a:pPr marL="285750" indent="-285750" algn="just">
              <a:buFont typeface="Wingdings" panose="05000000000000000000" pitchFamily="2" charset="2"/>
              <a:buChar char="q"/>
            </a:pPr>
            <a:r>
              <a:rPr lang="en-US" dirty="0"/>
              <a:t>In the west lie the </a:t>
            </a:r>
            <a:r>
              <a:rPr lang="en-US" dirty="0" err="1"/>
              <a:t>Hrubý</a:t>
            </a:r>
            <a:r>
              <a:rPr lang="en-US" dirty="0"/>
              <a:t> </a:t>
            </a:r>
            <a:r>
              <a:rPr lang="en-US" dirty="0" err="1"/>
              <a:t>Jeseník</a:t>
            </a:r>
            <a:r>
              <a:rPr lang="en-US" dirty="0"/>
              <a:t> mountains, with the highest mountain of the region (and all Moravia), </a:t>
            </a:r>
            <a:r>
              <a:rPr lang="en-US" dirty="0" err="1"/>
              <a:t>Praděd</a:t>
            </a:r>
            <a:r>
              <a:rPr lang="en-US" dirty="0"/>
              <a:t>, rising 1,491 </a:t>
            </a:r>
            <a:r>
              <a:rPr lang="en-US" dirty="0" err="1"/>
              <a:t>metres</a:t>
            </a:r>
            <a:r>
              <a:rPr lang="en-US" dirty="0"/>
              <a:t> (4,892 </a:t>
            </a:r>
            <a:r>
              <a:rPr lang="en-US" dirty="0" err="1"/>
              <a:t>ft</a:t>
            </a:r>
            <a:r>
              <a:rPr lang="en-US" dirty="0"/>
              <a:t>). </a:t>
            </a:r>
            <a:endParaRPr lang="cs-CZ" dirty="0"/>
          </a:p>
          <a:p>
            <a:pPr marL="285750" indent="-285750" algn="just">
              <a:buFont typeface="Wingdings" panose="05000000000000000000" pitchFamily="2" charset="2"/>
              <a:buChar char="q"/>
            </a:pPr>
            <a:r>
              <a:rPr lang="en-US" dirty="0"/>
              <a:t>The mountains are heavily forested, with many spectacular places and famous spas such as </a:t>
            </a:r>
            <a:r>
              <a:rPr lang="en-US" dirty="0" err="1"/>
              <a:t>Karlova</a:t>
            </a:r>
            <a:r>
              <a:rPr lang="en-US" dirty="0"/>
              <a:t> </a:t>
            </a:r>
            <a:r>
              <a:rPr lang="en-US" dirty="0" err="1"/>
              <a:t>Studánka</a:t>
            </a:r>
            <a:r>
              <a:rPr lang="en-US" dirty="0"/>
              <a:t> and </a:t>
            </a:r>
            <a:r>
              <a:rPr lang="en-US" dirty="0" err="1"/>
              <a:t>Jeseník</a:t>
            </a:r>
            <a:r>
              <a:rPr lang="en-US" dirty="0"/>
              <a:t> and are therefore very popular with tourists. There are also several ski resorts, including </a:t>
            </a:r>
            <a:r>
              <a:rPr lang="en-US" dirty="0" err="1"/>
              <a:t>Červenohorské</a:t>
            </a:r>
            <a:r>
              <a:rPr lang="en-US" dirty="0"/>
              <a:t> </a:t>
            </a:r>
            <a:r>
              <a:rPr lang="en-US" dirty="0" err="1"/>
              <a:t>Sedlo</a:t>
            </a:r>
            <a:r>
              <a:rPr lang="en-US" dirty="0"/>
              <a:t> and </a:t>
            </a:r>
            <a:r>
              <a:rPr lang="en-US" dirty="0" err="1"/>
              <a:t>Ovčárna</a:t>
            </a:r>
            <a:r>
              <a:rPr lang="en-US" dirty="0"/>
              <a:t>, with long-lasting snow cover. The </a:t>
            </a:r>
            <a:r>
              <a:rPr lang="en-US" dirty="0" err="1"/>
              <a:t>Hrubý</a:t>
            </a:r>
            <a:r>
              <a:rPr lang="en-US" dirty="0"/>
              <a:t> </a:t>
            </a:r>
            <a:r>
              <a:rPr lang="en-US" dirty="0" err="1"/>
              <a:t>Jeseník</a:t>
            </a:r>
            <a:r>
              <a:rPr lang="en-US" dirty="0"/>
              <a:t> mountains slowly merge into the rolling hills of the </a:t>
            </a:r>
            <a:r>
              <a:rPr lang="en-US" dirty="0" err="1"/>
              <a:t>Nízký</a:t>
            </a:r>
            <a:r>
              <a:rPr lang="en-US" dirty="0"/>
              <a:t> </a:t>
            </a:r>
            <a:r>
              <a:rPr lang="en-US" dirty="0" err="1"/>
              <a:t>Jeseníks</a:t>
            </a:r>
            <a:r>
              <a:rPr lang="en-US" dirty="0"/>
              <a:t> and </a:t>
            </a:r>
            <a:r>
              <a:rPr lang="en-US" dirty="0" err="1"/>
              <a:t>Oderské</a:t>
            </a:r>
            <a:r>
              <a:rPr lang="en-US" dirty="0"/>
              <a:t> </a:t>
            </a:r>
            <a:r>
              <a:rPr lang="en-US" dirty="0" err="1"/>
              <a:t>Vrchy</a:t>
            </a:r>
            <a:r>
              <a:rPr lang="en-US" dirty="0"/>
              <a:t>, rising to 800 m at </a:t>
            </a:r>
            <a:r>
              <a:rPr lang="en-US" dirty="0" err="1"/>
              <a:t>Slunečná</a:t>
            </a:r>
            <a:r>
              <a:rPr lang="en-US" dirty="0"/>
              <a:t> and 680 m at </a:t>
            </a:r>
            <a:r>
              <a:rPr lang="en-US" dirty="0" err="1"/>
              <a:t>Fidlův</a:t>
            </a:r>
            <a:r>
              <a:rPr lang="en-US" dirty="0"/>
              <a:t> </a:t>
            </a:r>
            <a:r>
              <a:rPr lang="en-US" dirty="0" err="1"/>
              <a:t>Kopec</a:t>
            </a:r>
            <a:r>
              <a:rPr lang="en-US" dirty="0"/>
              <a:t> respectively.</a:t>
            </a:r>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9604798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the</a:t>
            </a:r>
            <a:r>
              <a:rPr lang="cs-CZ" dirty="0"/>
              <a:t> </a:t>
            </a:r>
            <a:r>
              <a:rPr lang="cs-CZ" dirty="0" err="1"/>
              <a:t>Moravian</a:t>
            </a:r>
            <a:r>
              <a:rPr lang="cs-CZ" dirty="0"/>
              <a:t> – </a:t>
            </a:r>
            <a:r>
              <a:rPr lang="cs-CZ" dirty="0" err="1"/>
              <a:t>Silesian</a:t>
            </a:r>
            <a:r>
              <a:rPr lang="cs-CZ" dirty="0"/>
              <a:t> region</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5" name="Obdélník 4"/>
          <p:cNvSpPr/>
          <p:nvPr/>
        </p:nvSpPr>
        <p:spPr>
          <a:xfrm>
            <a:off x="30792" y="915566"/>
            <a:ext cx="9092127" cy="3970318"/>
          </a:xfrm>
          <a:prstGeom prst="rect">
            <a:avLst/>
          </a:prstGeom>
        </p:spPr>
        <p:txBody>
          <a:bodyPr wrap="square">
            <a:spAutoFit/>
          </a:bodyPr>
          <a:lstStyle/>
          <a:p>
            <a:pPr marL="285750" indent="-285750" algn="just">
              <a:buFont typeface="Wingdings" panose="05000000000000000000" pitchFamily="2" charset="2"/>
              <a:buChar char="q"/>
            </a:pPr>
            <a:r>
              <a:rPr lang="en-US" dirty="0"/>
              <a:t>To the east, the landscape gradually descends into the Moravian Gate (</a:t>
            </a:r>
            <a:r>
              <a:rPr lang="en-US" dirty="0" err="1"/>
              <a:t>Moravská</a:t>
            </a:r>
            <a:r>
              <a:rPr lang="en-US" dirty="0"/>
              <a:t> </a:t>
            </a:r>
            <a:r>
              <a:rPr lang="en-US" dirty="0" err="1"/>
              <a:t>brána</a:t>
            </a:r>
            <a:r>
              <a:rPr lang="en-US" dirty="0"/>
              <a:t>) valley with the </a:t>
            </a:r>
            <a:r>
              <a:rPr lang="en-US" dirty="0" err="1"/>
              <a:t>Bečva</a:t>
            </a:r>
            <a:r>
              <a:rPr lang="en-US" dirty="0"/>
              <a:t> and Odra rivers. </a:t>
            </a:r>
            <a:endParaRPr lang="cs-CZ" dirty="0"/>
          </a:p>
          <a:p>
            <a:pPr marL="285750" indent="-285750" algn="just">
              <a:buFont typeface="Wingdings" panose="05000000000000000000" pitchFamily="2" charset="2"/>
              <a:buChar char="q"/>
            </a:pPr>
            <a:r>
              <a:rPr lang="en-US" dirty="0"/>
              <a:t>The former flows to the south-west, the latter to the north-east, where the terrain spreads into the flat Ostrava and </a:t>
            </a:r>
            <a:r>
              <a:rPr lang="en-US" dirty="0" err="1"/>
              <a:t>Opava</a:t>
            </a:r>
            <a:r>
              <a:rPr lang="en-US" dirty="0"/>
              <a:t> basins (</a:t>
            </a:r>
            <a:r>
              <a:rPr lang="en-US" dirty="0" err="1"/>
              <a:t>Ostravská</a:t>
            </a:r>
            <a:r>
              <a:rPr lang="en-US" dirty="0"/>
              <a:t> a </a:t>
            </a:r>
            <a:r>
              <a:rPr lang="en-US" dirty="0" err="1"/>
              <a:t>Opavská</a:t>
            </a:r>
            <a:r>
              <a:rPr lang="en-US" dirty="0"/>
              <a:t> </a:t>
            </a:r>
            <a:r>
              <a:rPr lang="en-US" dirty="0" err="1"/>
              <a:t>pánev</a:t>
            </a:r>
            <a:r>
              <a:rPr lang="en-US" dirty="0"/>
              <a:t>), where most of the population lives. The region's heavy industry, which has been in decline for the last decade, is located there too, benefiting from huge deposits of hard coal. The confluence of the rivers Odra and </a:t>
            </a:r>
            <a:r>
              <a:rPr lang="en-US" dirty="0" err="1"/>
              <a:t>Olše</a:t>
            </a:r>
            <a:r>
              <a:rPr lang="en-US" dirty="0"/>
              <a:t> is the lowest point of the region, at 195 m.</a:t>
            </a:r>
          </a:p>
          <a:p>
            <a:pPr marL="285750" indent="-285750" algn="just">
              <a:buFont typeface="Wingdings" panose="05000000000000000000" pitchFamily="2" charset="2"/>
              <a:buChar char="q"/>
            </a:pPr>
            <a:r>
              <a:rPr lang="en-US" dirty="0"/>
              <a:t>To the south-east, towards the Slovakian border, the landscape sharply rises into the Moravian-Silesian Beskids (Czech: </a:t>
            </a:r>
            <a:r>
              <a:rPr lang="en-US" dirty="0" err="1"/>
              <a:t>Moravskoskoslezské</a:t>
            </a:r>
            <a:r>
              <a:rPr lang="en-US" dirty="0"/>
              <a:t> </a:t>
            </a:r>
            <a:r>
              <a:rPr lang="en-US" dirty="0" err="1"/>
              <a:t>Beskydy</a:t>
            </a:r>
            <a:r>
              <a:rPr lang="en-US" dirty="0"/>
              <a:t>) (often referred to just as </a:t>
            </a:r>
            <a:r>
              <a:rPr lang="en-US" dirty="0" err="1"/>
              <a:t>Beskydy</a:t>
            </a:r>
            <a:r>
              <a:rPr lang="en-US" dirty="0"/>
              <a:t>), with its highest mountain </a:t>
            </a:r>
            <a:r>
              <a:rPr lang="en-US" dirty="0" err="1"/>
              <a:t>Lysá</a:t>
            </a:r>
            <a:r>
              <a:rPr lang="en-US" dirty="0"/>
              <a:t> Hora at 1,323 m (4,341 </a:t>
            </a:r>
            <a:r>
              <a:rPr lang="en-US" dirty="0" err="1"/>
              <a:t>ft</a:t>
            </a:r>
            <a:r>
              <a:rPr lang="en-US" dirty="0"/>
              <a:t>), which is the place with the highest annual rainfall in the Czech Republic</a:t>
            </a:r>
            <a:r>
              <a:rPr lang="cs-CZ" dirty="0"/>
              <a:t>.</a:t>
            </a:r>
          </a:p>
          <a:p>
            <a:pPr marL="285750" indent="-285750" algn="just">
              <a:buFont typeface="Wingdings" panose="05000000000000000000" pitchFamily="2" charset="2"/>
              <a:buChar char="q"/>
            </a:pPr>
            <a:r>
              <a:rPr lang="en-US" dirty="0"/>
              <a:t>There are three large Landscape Protected Areas (</a:t>
            </a:r>
            <a:r>
              <a:rPr lang="en-US" dirty="0" err="1"/>
              <a:t>Chráněné</a:t>
            </a:r>
            <a:r>
              <a:rPr lang="en-US" dirty="0"/>
              <a:t> </a:t>
            </a:r>
            <a:r>
              <a:rPr lang="en-US" dirty="0" err="1"/>
              <a:t>krajinné</a:t>
            </a:r>
            <a:r>
              <a:rPr lang="en-US" dirty="0"/>
              <a:t> </a:t>
            </a:r>
            <a:r>
              <a:rPr lang="en-US" dirty="0" err="1"/>
              <a:t>oblasti</a:t>
            </a:r>
            <a:r>
              <a:rPr lang="en-US" dirty="0"/>
              <a:t>, CHKO) and a number of smaller nature reserves in the region. The countryside is mostly man-made, but there are five Natural Parks (</a:t>
            </a:r>
            <a:r>
              <a:rPr lang="en-US" dirty="0" err="1"/>
              <a:t>Přírodní</a:t>
            </a:r>
            <a:r>
              <a:rPr lang="en-US" dirty="0"/>
              <a:t> parky) with preserved natural scenery.</a:t>
            </a:r>
            <a:endParaRPr lang="cs-CZ" dirty="0"/>
          </a:p>
        </p:txBody>
      </p:sp>
    </p:spTree>
    <p:extLst>
      <p:ext uri="{BB962C8B-B14F-4D97-AF65-F5344CB8AC3E}">
        <p14:creationId xmlns:p14="http://schemas.microsoft.com/office/powerpoint/2010/main" val="38951709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the</a:t>
            </a:r>
            <a:r>
              <a:rPr lang="cs-CZ" dirty="0"/>
              <a:t> </a:t>
            </a:r>
            <a:r>
              <a:rPr lang="cs-CZ" dirty="0" err="1"/>
              <a:t>Moravian</a:t>
            </a:r>
            <a:r>
              <a:rPr lang="cs-CZ" dirty="0"/>
              <a:t> – </a:t>
            </a:r>
            <a:r>
              <a:rPr lang="cs-CZ" dirty="0" err="1"/>
              <a:t>Silesian</a:t>
            </a:r>
            <a:r>
              <a:rPr lang="cs-CZ" dirty="0"/>
              <a:t> region</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5" name="Obdélník 4"/>
          <p:cNvSpPr/>
          <p:nvPr/>
        </p:nvSpPr>
        <p:spPr>
          <a:xfrm>
            <a:off x="30792" y="915566"/>
            <a:ext cx="9092127" cy="4247317"/>
          </a:xfrm>
          <a:prstGeom prst="rect">
            <a:avLst/>
          </a:prstGeom>
        </p:spPr>
        <p:txBody>
          <a:bodyPr wrap="square">
            <a:spAutoFit/>
          </a:bodyPr>
          <a:lstStyle/>
          <a:p>
            <a:pPr marL="285750" indent="-285750" algn="just">
              <a:buFont typeface="Wingdings" panose="05000000000000000000" pitchFamily="2" charset="2"/>
              <a:buChar char="q"/>
            </a:pPr>
            <a:r>
              <a:rPr lang="en-US" dirty="0"/>
              <a:t>The CHKO </a:t>
            </a:r>
            <a:r>
              <a:rPr lang="en-US" dirty="0" err="1"/>
              <a:t>Jeseníky</a:t>
            </a:r>
            <a:r>
              <a:rPr lang="en-US" dirty="0"/>
              <a:t> (with an area of 745 km2 or 288 </a:t>
            </a:r>
            <a:r>
              <a:rPr lang="en-US" dirty="0" err="1"/>
              <a:t>sq</a:t>
            </a:r>
            <a:r>
              <a:rPr lang="en-US" dirty="0"/>
              <a:t> mi) lies in the mountain range of the same name in the north east of the region. </a:t>
            </a:r>
            <a:endParaRPr lang="cs-CZ" dirty="0"/>
          </a:p>
          <a:p>
            <a:pPr marL="285750" indent="-285750" algn="just">
              <a:buFont typeface="Wingdings" panose="05000000000000000000" pitchFamily="2" charset="2"/>
              <a:buChar char="q"/>
            </a:pPr>
            <a:r>
              <a:rPr lang="cs-CZ" dirty="0"/>
              <a:t>T</a:t>
            </a:r>
            <a:r>
              <a:rPr lang="en-US" dirty="0"/>
              <a:t>he CHKO </a:t>
            </a:r>
            <a:r>
              <a:rPr lang="en-US" dirty="0" err="1"/>
              <a:t>Poodří</a:t>
            </a:r>
            <a:r>
              <a:rPr lang="en-US" dirty="0"/>
              <a:t> (81.5 km2 or 31.5 </a:t>
            </a:r>
            <a:r>
              <a:rPr lang="en-US" dirty="0" err="1"/>
              <a:t>sq</a:t>
            </a:r>
            <a:r>
              <a:rPr lang="en-US" dirty="0"/>
              <a:t> mi) lies in the Moravian Gate, in close proximity to the region's capital Ostrava, on the banks of the meandering Odra.</a:t>
            </a:r>
            <a:endParaRPr lang="cs-CZ" dirty="0"/>
          </a:p>
          <a:p>
            <a:pPr marL="285750" indent="-285750" algn="just">
              <a:buFont typeface="Wingdings" panose="05000000000000000000" pitchFamily="2" charset="2"/>
              <a:buChar char="q"/>
            </a:pPr>
            <a:r>
              <a:rPr lang="en-US" dirty="0"/>
              <a:t>The CHKO </a:t>
            </a:r>
            <a:r>
              <a:rPr lang="en-US" dirty="0" err="1"/>
              <a:t>Beskydy</a:t>
            </a:r>
            <a:r>
              <a:rPr lang="en-US" dirty="0"/>
              <a:t> (1,160 km2 or 450 </a:t>
            </a:r>
            <a:r>
              <a:rPr lang="en-US" dirty="0" err="1"/>
              <a:t>sq</a:t>
            </a:r>
            <a:r>
              <a:rPr lang="en-US" dirty="0"/>
              <a:t> mi) is the largest Czech CHKO. It lies in the south-east of the region, along the Slovakian boundary. In the north, the mountains rise steeply from the Ostrava basin, to the south their elevation and severity decreases.</a:t>
            </a:r>
            <a:endParaRPr lang="cs-CZ" dirty="0"/>
          </a:p>
          <a:p>
            <a:pPr marL="285750" indent="-285750" algn="just">
              <a:buFont typeface="Wingdings" panose="05000000000000000000" pitchFamily="2" charset="2"/>
              <a:buChar char="q"/>
            </a:pPr>
            <a:r>
              <a:rPr lang="en-US" dirty="0"/>
              <a:t>There are three towns with protected historical centers. </a:t>
            </a:r>
            <a:r>
              <a:rPr lang="en-US" dirty="0" err="1"/>
              <a:t>Příbor</a:t>
            </a:r>
            <a:r>
              <a:rPr lang="en-US" dirty="0"/>
              <a:t>, the birthplace of Sigmund Freud, was an important center of education for northern Moravia from the 17th century to the first half of the 20th. </a:t>
            </a:r>
            <a:endParaRPr lang="cs-CZ" dirty="0"/>
          </a:p>
          <a:p>
            <a:pPr marL="285750" indent="-285750" algn="just">
              <a:buFont typeface="Wingdings" panose="05000000000000000000" pitchFamily="2" charset="2"/>
              <a:buChar char="q"/>
            </a:pPr>
            <a:r>
              <a:rPr lang="en-US" dirty="0" err="1"/>
              <a:t>Nový</a:t>
            </a:r>
            <a:r>
              <a:rPr lang="en-US" dirty="0"/>
              <a:t> </a:t>
            </a:r>
            <a:r>
              <a:rPr lang="en-US" dirty="0" err="1"/>
              <a:t>Jičín</a:t>
            </a:r>
            <a:r>
              <a:rPr lang="en-US" dirty="0"/>
              <a:t>, founded under the castle of </a:t>
            </a:r>
            <a:r>
              <a:rPr lang="en-US" dirty="0" err="1"/>
              <a:t>Starý</a:t>
            </a:r>
            <a:r>
              <a:rPr lang="en-US" dirty="0"/>
              <a:t> </a:t>
            </a:r>
            <a:r>
              <a:rPr lang="en-US" dirty="0" err="1"/>
              <a:t>Jičín</a:t>
            </a:r>
            <a:r>
              <a:rPr lang="en-US" dirty="0"/>
              <a:t>, has a well-preserved central square dating back to the 14th century, with the </a:t>
            </a:r>
            <a:r>
              <a:rPr lang="en-US" dirty="0" err="1"/>
              <a:t>Žerotínský</a:t>
            </a:r>
            <a:r>
              <a:rPr lang="en-US" dirty="0"/>
              <a:t> château nearby. </a:t>
            </a:r>
            <a:endParaRPr lang="cs-CZ" dirty="0"/>
          </a:p>
          <a:p>
            <a:pPr marL="285750" indent="-285750" algn="just">
              <a:buFont typeface="Wingdings" panose="05000000000000000000" pitchFamily="2" charset="2"/>
              <a:buChar char="q"/>
            </a:pPr>
            <a:r>
              <a:rPr lang="en-US" dirty="0" err="1"/>
              <a:t>Štramberk</a:t>
            </a:r>
            <a:r>
              <a:rPr lang="en-US" dirty="0"/>
              <a:t> is a unique small town nestled in a valley between lime hills, with many timber houses and the </a:t>
            </a:r>
            <a:r>
              <a:rPr lang="en-US" dirty="0" err="1"/>
              <a:t>Trúba</a:t>
            </a:r>
            <a:r>
              <a:rPr lang="en-US" dirty="0"/>
              <a:t> Spire rising on a hill above the town.</a:t>
            </a:r>
          </a:p>
          <a:p>
            <a:pPr marL="285750" indent="-285750" algn="just">
              <a:buFont typeface="Wingdings" panose="05000000000000000000" pitchFamily="2" charset="2"/>
              <a:buChar char="q"/>
            </a:pPr>
            <a:r>
              <a:rPr lang="en-US" dirty="0"/>
              <a:t>others.</a:t>
            </a:r>
            <a:endParaRPr lang="cs-CZ" dirty="0"/>
          </a:p>
        </p:txBody>
      </p:sp>
    </p:spTree>
    <p:extLst>
      <p:ext uri="{BB962C8B-B14F-4D97-AF65-F5344CB8AC3E}">
        <p14:creationId xmlns:p14="http://schemas.microsoft.com/office/powerpoint/2010/main" val="2424770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9990" y="195486"/>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59074" y="555525"/>
            <a:ext cx="5400600" cy="2160240"/>
          </a:xfrm>
          <a:prstGeom prst="rect">
            <a:avLst/>
          </a:prstGeom>
        </p:spPr>
        <p:txBody>
          <a:bodyPr anchor="t">
            <a:normAutofit fontScale="90000"/>
          </a:bodyPr>
          <a:lstStyle/>
          <a:p>
            <a:r>
              <a:rPr lang="pl-PL" sz="3100" b="1" dirty="0">
                <a:solidFill>
                  <a:schemeClr val="bg1"/>
                </a:solidFill>
                <a:latin typeface="Times New Roman" panose="02020603050405020304" pitchFamily="18" charset="0"/>
                <a:cs typeface="Times New Roman" panose="02020603050405020304" pitchFamily="18" charset="0"/>
              </a:rPr>
              <a:t>2. Part </a:t>
            </a:r>
            <a:r>
              <a:rPr lang="pl-PL" sz="3100" b="1">
                <a:solidFill>
                  <a:schemeClr val="bg1"/>
                </a:solidFill>
                <a:latin typeface="Times New Roman" panose="02020603050405020304" pitchFamily="18" charset="0"/>
                <a:cs typeface="Times New Roman" panose="02020603050405020304" pitchFamily="18" charset="0"/>
              </a:rPr>
              <a:t>I-Tourist attractions </a:t>
            </a:r>
            <a:r>
              <a:rPr lang="pl-PL" sz="3100" b="1" dirty="0">
                <a:solidFill>
                  <a:schemeClr val="bg1"/>
                </a:solidFill>
                <a:latin typeface="Times New Roman" panose="02020603050405020304" pitchFamily="18" charset="0"/>
                <a:cs typeface="Times New Roman" panose="02020603050405020304" pitchFamily="18" charset="0"/>
              </a:rPr>
              <a:t>in the Czech Republic -7 regions</a:t>
            </a:r>
            <a:br>
              <a:rPr lang="pl-PL" sz="3100" b="1" dirty="0">
                <a:solidFill>
                  <a:schemeClr val="bg1"/>
                </a:solidFill>
                <a:latin typeface="Times New Roman" panose="02020603050405020304" pitchFamily="18" charset="0"/>
                <a:cs typeface="Times New Roman" panose="02020603050405020304" pitchFamily="18" charset="0"/>
              </a:rPr>
            </a:br>
            <a:br>
              <a:rPr lang="cs-CZ" sz="31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5847257" y="2651800"/>
            <a:ext cx="3032806" cy="115212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dirty="0">
                <a:solidFill>
                  <a:srgbClr val="307871"/>
                </a:solidFill>
                <a:latin typeface="Times New Roman" panose="02020603050405020304" pitchFamily="18" charset="0"/>
                <a:cs typeface="Times New Roman" panose="02020603050405020304" pitchFamily="18" charset="0"/>
              </a:rPr>
              <a:t>Předmět: </a:t>
            </a:r>
          </a:p>
          <a:p>
            <a:pPr algn="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Tourist</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Attractions</a:t>
            </a:r>
            <a:r>
              <a:rPr lang="cs-CZ" altLang="cs-CZ" sz="1800" b="1" dirty="0">
                <a:solidFill>
                  <a:srgbClr val="307871"/>
                </a:solidFill>
                <a:latin typeface="Times New Roman" panose="02020603050405020304" pitchFamily="18" charset="0"/>
                <a:cs typeface="Times New Roman" panose="02020603050405020304" pitchFamily="18" charset="0"/>
              </a:rPr>
              <a:t> in </a:t>
            </a: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Czech Republic and in </a:t>
            </a: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World</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11" name="Nadpis 1"/>
          <p:cNvSpPr txBox="1">
            <a:spLocks/>
          </p:cNvSpPr>
          <p:nvPr/>
        </p:nvSpPr>
        <p:spPr>
          <a:xfrm>
            <a:off x="259990" y="707925"/>
            <a:ext cx="5599684" cy="2160240"/>
          </a:xfrm>
          <a:prstGeom prst="rect">
            <a:avLst/>
          </a:prstGeom>
        </p:spPr>
        <p:txBody>
          <a:bodyPr anchor="t">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br>
              <a:rPr lang="pl-PL" sz="4000" b="1">
                <a:solidFill>
                  <a:schemeClr val="bg1"/>
                </a:solidFill>
                <a:latin typeface="Times New Roman" panose="02020603050405020304" pitchFamily="18" charset="0"/>
                <a:cs typeface="Times New Roman" panose="02020603050405020304" pitchFamily="18" charset="0"/>
              </a:rPr>
            </a:br>
            <a:br>
              <a:rPr lang="pl-PL"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3" name="Obdélník 2"/>
          <p:cNvSpPr/>
          <p:nvPr/>
        </p:nvSpPr>
        <p:spPr>
          <a:xfrm>
            <a:off x="259990" y="4062493"/>
            <a:ext cx="5608154" cy="646331"/>
          </a:xfrm>
          <a:prstGeom prst="rect">
            <a:avLst/>
          </a:prstGeom>
        </p:spPr>
        <p:txBody>
          <a:bodyPr wrap="square">
            <a:spAutoFit/>
          </a:bodyPr>
          <a:lstStyle/>
          <a:p>
            <a:pPr algn="ctr"/>
            <a:r>
              <a:rPr lang="pl-PL" dirty="0">
                <a:solidFill>
                  <a:schemeClr val="bg1"/>
                </a:solidFill>
              </a:rPr>
              <a:t>Tato přednáška byla vytvořena pro projekt„</a:t>
            </a:r>
            <a:r>
              <a:rPr lang="cs-CZ" dirty="0">
                <a:solidFill>
                  <a:schemeClr val="bg1"/>
                </a:solidFill>
              </a:rPr>
              <a:t>Rozvoj vzdělávání na Slezské univerzitě v Opavě“ </a:t>
            </a:r>
            <a:r>
              <a:rPr lang="cs-CZ" dirty="0"/>
              <a:t>Opavě</a:t>
            </a:r>
          </a:p>
        </p:txBody>
      </p:sp>
      <p:sp>
        <p:nvSpPr>
          <p:cNvPr id="12" name="Obdélník 11"/>
          <p:cNvSpPr/>
          <p:nvPr/>
        </p:nvSpPr>
        <p:spPr>
          <a:xfrm>
            <a:off x="259990" y="761114"/>
            <a:ext cx="5608154" cy="646331"/>
          </a:xfrm>
          <a:prstGeom prst="rect">
            <a:avLst/>
          </a:prstGeom>
        </p:spPr>
        <p:txBody>
          <a:bodyPr wrap="square">
            <a:spAutoFit/>
          </a:bodyPr>
          <a:lstStyle/>
          <a:p>
            <a:pPr algn="ctr"/>
            <a:r>
              <a:rPr lang="pl-PL" sz="3600" b="1" dirty="0">
                <a:solidFill>
                  <a:schemeClr val="bg1"/>
                </a:solidFill>
              </a:rPr>
              <a:t>. </a:t>
            </a:r>
            <a:endParaRPr lang="cs-CZ" sz="3600" b="1" dirty="0"/>
          </a:p>
        </p:txBody>
      </p:sp>
      <p:pic>
        <p:nvPicPr>
          <p:cNvPr id="5" name="Obrázek 4"/>
          <p:cNvPicPr>
            <a:picLocks noChangeAspect="1"/>
          </p:cNvPicPr>
          <p:nvPr/>
        </p:nvPicPr>
        <p:blipFill>
          <a:blip r:embed="rId4"/>
          <a:stretch>
            <a:fillRect/>
          </a:stretch>
        </p:blipFill>
        <p:spPr>
          <a:xfrm>
            <a:off x="1010236" y="1460634"/>
            <a:ext cx="4285859" cy="2395936"/>
          </a:xfrm>
          <a:prstGeom prst="rect">
            <a:avLst/>
          </a:prstGeom>
        </p:spPr>
      </p:pic>
    </p:spTree>
    <p:extLst>
      <p:ext uri="{BB962C8B-B14F-4D97-AF65-F5344CB8AC3E}">
        <p14:creationId xmlns:p14="http://schemas.microsoft.com/office/powerpoint/2010/main" val="2806334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the</a:t>
            </a:r>
            <a:r>
              <a:rPr lang="cs-CZ" dirty="0"/>
              <a:t> </a:t>
            </a:r>
            <a:r>
              <a:rPr lang="cs-CZ" dirty="0" err="1"/>
              <a:t>Moravian</a:t>
            </a:r>
            <a:r>
              <a:rPr lang="cs-CZ" dirty="0"/>
              <a:t> – </a:t>
            </a:r>
            <a:r>
              <a:rPr lang="cs-CZ" dirty="0" err="1"/>
              <a:t>Silesian</a:t>
            </a:r>
            <a:r>
              <a:rPr lang="cs-CZ" dirty="0"/>
              <a:t> region</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5" name="Obdélník 4"/>
          <p:cNvSpPr/>
          <p:nvPr/>
        </p:nvSpPr>
        <p:spPr>
          <a:xfrm>
            <a:off x="30792" y="987574"/>
            <a:ext cx="9092127" cy="3693319"/>
          </a:xfrm>
          <a:prstGeom prst="rect">
            <a:avLst/>
          </a:prstGeom>
        </p:spPr>
        <p:txBody>
          <a:bodyPr wrap="square">
            <a:spAutoFit/>
          </a:bodyPr>
          <a:lstStyle/>
          <a:p>
            <a:pPr marL="285750" indent="-285750" algn="just">
              <a:buFont typeface="Wingdings" panose="05000000000000000000" pitchFamily="2" charset="2"/>
              <a:buChar char="q"/>
            </a:pPr>
            <a:r>
              <a:rPr lang="en-US" dirty="0"/>
              <a:t>There are many castles and </a:t>
            </a:r>
            <a:r>
              <a:rPr lang="en-US" dirty="0" err="1"/>
              <a:t>châteaus</a:t>
            </a:r>
            <a:r>
              <a:rPr lang="en-US" dirty="0"/>
              <a:t> in the region; the most famous being Hradec </a:t>
            </a:r>
            <a:r>
              <a:rPr lang="en-US" dirty="0" err="1"/>
              <a:t>nad</a:t>
            </a:r>
            <a:r>
              <a:rPr lang="en-US" dirty="0"/>
              <a:t> </a:t>
            </a:r>
            <a:r>
              <a:rPr lang="en-US" dirty="0" err="1"/>
              <a:t>Moravicí</a:t>
            </a:r>
            <a:r>
              <a:rPr lang="en-US" dirty="0"/>
              <a:t>, </a:t>
            </a:r>
            <a:r>
              <a:rPr lang="en-US" dirty="0" err="1"/>
              <a:t>Raduň</a:t>
            </a:r>
            <a:r>
              <a:rPr lang="en-US" dirty="0"/>
              <a:t>, </a:t>
            </a:r>
            <a:r>
              <a:rPr lang="en-US" dirty="0" err="1"/>
              <a:t>Kravaře</a:t>
            </a:r>
            <a:r>
              <a:rPr lang="en-US" dirty="0"/>
              <a:t> and </a:t>
            </a:r>
            <a:r>
              <a:rPr lang="en-US" dirty="0" err="1"/>
              <a:t>Fulnek</a:t>
            </a:r>
            <a:r>
              <a:rPr lang="en-US" dirty="0"/>
              <a:t>. </a:t>
            </a:r>
            <a:r>
              <a:rPr lang="en-US" dirty="0" err="1"/>
              <a:t>Hukvaldy</a:t>
            </a:r>
            <a:r>
              <a:rPr lang="en-US" dirty="0"/>
              <a:t>, in a village of the same name under the Moravian-Silesian Beskids, is one the region's many castle ruins, known for a musical festival dedicated to the composer </a:t>
            </a:r>
            <a:r>
              <a:rPr lang="en-US" dirty="0" err="1"/>
              <a:t>Leoš</a:t>
            </a:r>
            <a:r>
              <a:rPr lang="en-US" dirty="0"/>
              <a:t> </a:t>
            </a:r>
            <a:r>
              <a:rPr lang="en-US" dirty="0" err="1"/>
              <a:t>Janáček</a:t>
            </a:r>
            <a:r>
              <a:rPr lang="en-US" dirty="0"/>
              <a:t>, who was born there. Another well-known castle ruin is </a:t>
            </a:r>
            <a:r>
              <a:rPr lang="en-US" dirty="0" err="1"/>
              <a:t>Sovinec</a:t>
            </a:r>
            <a:r>
              <a:rPr lang="en-US" dirty="0"/>
              <a:t> under the </a:t>
            </a:r>
            <a:r>
              <a:rPr lang="en-US" dirty="0" err="1"/>
              <a:t>Hrubý</a:t>
            </a:r>
            <a:r>
              <a:rPr lang="en-US" dirty="0"/>
              <a:t> </a:t>
            </a:r>
            <a:r>
              <a:rPr lang="en-US" dirty="0" err="1"/>
              <a:t>Jeseníks</a:t>
            </a:r>
            <a:r>
              <a:rPr lang="en-US" dirty="0"/>
              <a:t>.</a:t>
            </a:r>
          </a:p>
          <a:p>
            <a:pPr marL="285750" indent="-285750" algn="just">
              <a:buFont typeface="Wingdings" panose="05000000000000000000" pitchFamily="2" charset="2"/>
              <a:buChar char="q"/>
            </a:pPr>
            <a:r>
              <a:rPr lang="en-US" dirty="0"/>
              <a:t>Due to the importance of industry in the region, there are many museums displaying products of local technical development: The Automobile Museum in </a:t>
            </a:r>
            <a:r>
              <a:rPr lang="en-US" dirty="0" err="1"/>
              <a:t>Kopřivnice</a:t>
            </a:r>
            <a:r>
              <a:rPr lang="en-US" dirty="0"/>
              <a:t> exhibiting the history of the </a:t>
            </a:r>
            <a:r>
              <a:rPr lang="en-US" dirty="0" err="1"/>
              <a:t>Tatra</a:t>
            </a:r>
            <a:r>
              <a:rPr lang="en-US" dirty="0"/>
              <a:t> cars, the Train Carriage Museum in </a:t>
            </a:r>
            <a:r>
              <a:rPr lang="en-US" dirty="0" err="1"/>
              <a:t>Studénka</a:t>
            </a:r>
            <a:r>
              <a:rPr lang="en-US" dirty="0"/>
              <a:t>, the Mining Museum and the former Michal Mine (</a:t>
            </a:r>
            <a:r>
              <a:rPr lang="en-US" dirty="0" err="1"/>
              <a:t>Důl</a:t>
            </a:r>
            <a:r>
              <a:rPr lang="en-US" dirty="0"/>
              <a:t> Michal) in Ostrava, and many others.</a:t>
            </a:r>
            <a:endParaRPr lang="cs-CZ" dirty="0"/>
          </a:p>
          <a:p>
            <a:pPr marL="285750" indent="-285750" algn="just">
              <a:buFont typeface="Wingdings" panose="05000000000000000000" pitchFamily="2" charset="2"/>
              <a:buChar char="q"/>
            </a:pPr>
            <a:r>
              <a:rPr lang="en-US" dirty="0"/>
              <a:t>Silesian Ostrava Castle is located in Ostrava</a:t>
            </a:r>
            <a:r>
              <a:rPr lang="cs-CZ" dirty="0"/>
              <a:t> - </a:t>
            </a:r>
            <a:r>
              <a:rPr lang="en-US" dirty="0"/>
              <a:t> The castle was built by a </a:t>
            </a:r>
            <a:r>
              <a:rPr lang="en-US" dirty="0" err="1"/>
              <a:t>Těšín</a:t>
            </a:r>
            <a:r>
              <a:rPr lang="en-US" dirty="0"/>
              <a:t> prince from the </a:t>
            </a:r>
            <a:r>
              <a:rPr lang="en-US" dirty="0" err="1"/>
              <a:t>Piastovec</a:t>
            </a:r>
            <a:r>
              <a:rPr lang="en-US" dirty="0"/>
              <a:t> family as a borderland fortress against the Czech state in the second half of the 13th century. It was converted during the Renaissance and the entrance gate with a tower dating back to the 16th century has been preserved until this very day. </a:t>
            </a:r>
            <a:endParaRPr lang="cs-CZ" dirty="0"/>
          </a:p>
        </p:txBody>
      </p:sp>
    </p:spTree>
    <p:extLst>
      <p:ext uri="{BB962C8B-B14F-4D97-AF65-F5344CB8AC3E}">
        <p14:creationId xmlns:p14="http://schemas.microsoft.com/office/powerpoint/2010/main" val="31274816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the</a:t>
            </a:r>
            <a:r>
              <a:rPr lang="cs-CZ" dirty="0"/>
              <a:t> </a:t>
            </a:r>
            <a:r>
              <a:rPr lang="cs-CZ" dirty="0" err="1"/>
              <a:t>Moravian</a:t>
            </a:r>
            <a:r>
              <a:rPr lang="cs-CZ" dirty="0"/>
              <a:t> – </a:t>
            </a:r>
            <a:r>
              <a:rPr lang="cs-CZ" dirty="0" err="1"/>
              <a:t>Silesian</a:t>
            </a:r>
            <a:r>
              <a:rPr lang="cs-CZ" dirty="0"/>
              <a:t> region</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5" name="Obdélník 4"/>
          <p:cNvSpPr/>
          <p:nvPr/>
        </p:nvSpPr>
        <p:spPr>
          <a:xfrm>
            <a:off x="30792" y="987574"/>
            <a:ext cx="9092127"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141664" y="987574"/>
            <a:ext cx="8676456" cy="3416320"/>
          </a:xfrm>
          <a:prstGeom prst="rect">
            <a:avLst/>
          </a:prstGeom>
        </p:spPr>
        <p:txBody>
          <a:bodyPr wrap="square">
            <a:spAutoFit/>
          </a:bodyPr>
          <a:lstStyle/>
          <a:p>
            <a:pPr marL="285750" indent="-285750" algn="just">
              <a:buFont typeface="Wingdings" panose="05000000000000000000" pitchFamily="2" charset="2"/>
              <a:buChar char="q"/>
            </a:pPr>
            <a:r>
              <a:rPr lang="en-US" dirty="0"/>
              <a:t>At the turn of the 13th and 14th centuries, in the place where visitors to Karvina currently admire </a:t>
            </a:r>
            <a:r>
              <a:rPr lang="en-US" dirty="0" err="1"/>
              <a:t>Fryštát</a:t>
            </a:r>
            <a:r>
              <a:rPr lang="en-US" dirty="0"/>
              <a:t>, there originally stood a wooden castle. </a:t>
            </a:r>
            <a:endParaRPr lang="cs-CZ" dirty="0"/>
          </a:p>
          <a:p>
            <a:pPr marL="285750" indent="-285750" algn="just">
              <a:buFont typeface="Wingdings" panose="05000000000000000000" pitchFamily="2" charset="2"/>
              <a:buChar char="q"/>
            </a:pPr>
            <a:r>
              <a:rPr lang="en-US" dirty="0"/>
              <a:t>It was built here by the </a:t>
            </a:r>
            <a:r>
              <a:rPr lang="en-US" dirty="0" err="1"/>
              <a:t>Piasts</a:t>
            </a:r>
            <a:r>
              <a:rPr lang="en-US" dirty="0"/>
              <a:t> (the Polish monarchs) to be their second residence - the first was in </a:t>
            </a:r>
            <a:r>
              <a:rPr lang="en-US" dirty="0" err="1"/>
              <a:t>Těšín</a:t>
            </a:r>
            <a:r>
              <a:rPr lang="en-US" dirty="0"/>
              <a:t> (</a:t>
            </a:r>
            <a:r>
              <a:rPr lang="en-US" dirty="0" err="1"/>
              <a:t>Cieszyn</a:t>
            </a:r>
            <a:r>
              <a:rPr lang="en-US" dirty="0"/>
              <a:t>).</a:t>
            </a:r>
            <a:endParaRPr lang="cs-CZ" dirty="0"/>
          </a:p>
          <a:p>
            <a:pPr marL="285750" indent="-285750" algn="just">
              <a:buFont typeface="Wingdings" panose="05000000000000000000" pitchFamily="2" charset="2"/>
              <a:buChar char="q"/>
            </a:pPr>
            <a:r>
              <a:rPr lang="en-US" dirty="0"/>
              <a:t>The empirical chateau, which achieved its current form due to the family of </a:t>
            </a:r>
            <a:r>
              <a:rPr lang="en-US" dirty="0" err="1"/>
              <a:t>Larisch-Mönnich</a:t>
            </a:r>
            <a:r>
              <a:rPr lang="en-US" dirty="0"/>
              <a:t>, is the pride of </a:t>
            </a:r>
            <a:r>
              <a:rPr lang="en-US" dirty="0" err="1"/>
              <a:t>Karviná</a:t>
            </a:r>
            <a:r>
              <a:rPr lang="en-US" dirty="0"/>
              <a:t> and the entire area of </a:t>
            </a:r>
            <a:r>
              <a:rPr lang="en-US" dirty="0" err="1"/>
              <a:t>Těšín</a:t>
            </a:r>
            <a:r>
              <a:rPr lang="en-US" dirty="0"/>
              <a:t> (</a:t>
            </a:r>
            <a:r>
              <a:rPr lang="en-US" dirty="0" err="1"/>
              <a:t>Cieszyn</a:t>
            </a:r>
            <a:r>
              <a:rPr lang="en-US" dirty="0"/>
              <a:t>) Silesia. Visitors can choose from several visitor's tours to see how the chambers and salons looked when inhabited by the nobility. </a:t>
            </a:r>
            <a:endParaRPr lang="cs-CZ" dirty="0"/>
          </a:p>
          <a:p>
            <a:pPr marL="285750" indent="-285750" algn="just">
              <a:buFont typeface="Wingdings" panose="05000000000000000000" pitchFamily="2" charset="2"/>
              <a:buChar char="q"/>
            </a:pPr>
            <a:r>
              <a:rPr lang="en-US" dirty="0"/>
              <a:t>The leaning Church of St Peter of </a:t>
            </a:r>
            <a:r>
              <a:rPr lang="en-US" dirty="0" err="1"/>
              <a:t>Alcantara</a:t>
            </a:r>
            <a:r>
              <a:rPr lang="en-US" dirty="0"/>
              <a:t> – the “Czech Pisa”</a:t>
            </a:r>
            <a:r>
              <a:rPr lang="cs-CZ" dirty="0"/>
              <a:t> - </a:t>
            </a:r>
            <a:r>
              <a:rPr lang="en-US" dirty="0"/>
              <a:t>The ground where this church stands has sunk by 37 </a:t>
            </a:r>
            <a:r>
              <a:rPr lang="en-US" dirty="0" err="1"/>
              <a:t>metres</a:t>
            </a:r>
            <a:r>
              <a:rPr lang="en-US" dirty="0"/>
              <a:t> in just a few decades due to the collapse of mine tunnels under the site. Now the church is leaning 6.8 degrees to the south – but it is still standing, and it has become a unique and renowned tourist attraction.</a:t>
            </a:r>
            <a:endParaRPr lang="cs-CZ" dirty="0"/>
          </a:p>
        </p:txBody>
      </p:sp>
    </p:spTree>
    <p:extLst>
      <p:ext uri="{BB962C8B-B14F-4D97-AF65-F5344CB8AC3E}">
        <p14:creationId xmlns:p14="http://schemas.microsoft.com/office/powerpoint/2010/main" val="15577890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3528" y="123478"/>
            <a:ext cx="7704856" cy="507703"/>
          </a:xfrm>
        </p:spPr>
        <p:txBody>
          <a:bodyPr/>
          <a:lstStyle/>
          <a:p>
            <a:r>
              <a:rPr lang="cs-CZ" dirty="0" err="1"/>
              <a:t>Selected</a:t>
            </a:r>
            <a:r>
              <a:rPr lang="cs-CZ" dirty="0"/>
              <a:t> </a:t>
            </a:r>
            <a:r>
              <a:rPr lang="cs-CZ" dirty="0" err="1"/>
              <a:t>sources</a:t>
            </a:r>
            <a:r>
              <a:rPr lang="cs-CZ" dirty="0"/>
              <a:t>:</a:t>
            </a:r>
            <a:br>
              <a:rPr lang="cs-CZ" dirty="0"/>
            </a:br>
            <a:endParaRPr lang="cs-CZ" dirty="0"/>
          </a:p>
        </p:txBody>
      </p:sp>
      <p:sp>
        <p:nvSpPr>
          <p:cNvPr id="3" name="Obdélník 2"/>
          <p:cNvSpPr/>
          <p:nvPr/>
        </p:nvSpPr>
        <p:spPr>
          <a:xfrm>
            <a:off x="0" y="915566"/>
            <a:ext cx="9144000" cy="3477875"/>
          </a:xfrm>
          <a:prstGeom prst="rect">
            <a:avLst/>
          </a:prstGeom>
        </p:spPr>
        <p:txBody>
          <a:bodyPr wrap="square">
            <a:spAutoFit/>
          </a:bodyPr>
          <a:lstStyle/>
          <a:p>
            <a:pPr marL="285750" indent="-285750" algn="just">
              <a:buFont typeface="Wingdings" panose="05000000000000000000" pitchFamily="2" charset="2"/>
              <a:buChar char="q"/>
            </a:pPr>
            <a:r>
              <a:rPr lang="en-US" sz="2200" dirty="0"/>
              <a:t>Czech Republic - the official travel site</a:t>
            </a:r>
            <a:r>
              <a:rPr lang="cs-CZ" sz="2200" dirty="0"/>
              <a:t>  </a:t>
            </a:r>
            <a:r>
              <a:rPr lang="cs-CZ" sz="2200" dirty="0" err="1"/>
              <a:t>available</a:t>
            </a:r>
            <a:r>
              <a:rPr lang="cs-CZ" sz="2200" dirty="0"/>
              <a:t> </a:t>
            </a:r>
            <a:r>
              <a:rPr lang="cs-CZ" sz="2200" dirty="0" err="1"/>
              <a:t>from</a:t>
            </a:r>
            <a:r>
              <a:rPr lang="cs-CZ" sz="2200"/>
              <a:t> http</a:t>
            </a:r>
            <a:r>
              <a:rPr lang="cs-CZ" sz="2200" dirty="0"/>
              <a:t>://www.czechtourism.com/a.</a:t>
            </a:r>
          </a:p>
          <a:p>
            <a:pPr marL="285750" indent="-285750" algn="just">
              <a:buFont typeface="Wingdings" panose="05000000000000000000" pitchFamily="2" charset="2"/>
              <a:buChar char="q"/>
            </a:pPr>
            <a:r>
              <a:rPr lang="cs-CZ" sz="2200" dirty="0"/>
              <a:t>KAJZAR, P., 2015. Vybrané kapitoly z geografie cestovního ruchu. Karviná: SU OPF.ISBN 978-80-7510-156-3. </a:t>
            </a:r>
          </a:p>
          <a:p>
            <a:pPr marL="285750" indent="-285750" algn="just">
              <a:buFont typeface="Wingdings" panose="05000000000000000000" pitchFamily="2" charset="2"/>
              <a:buChar char="q"/>
            </a:pPr>
            <a:r>
              <a:rPr lang="en-US" sz="2200" dirty="0"/>
              <a:t>STEVES, R. and H. VIHAN, 2015. Prague and the Czech Republic. Rick </a:t>
            </a:r>
            <a:r>
              <a:rPr lang="en-US" sz="2200" dirty="0" err="1"/>
              <a:t>Steves</a:t>
            </a:r>
            <a:r>
              <a:rPr lang="en-US" sz="2200" dirty="0"/>
              <a:t>. ISBN 978-16-312-105-56.</a:t>
            </a:r>
          </a:p>
          <a:p>
            <a:pPr marL="285750" indent="-285750" algn="just">
              <a:buFont typeface="Wingdings" panose="05000000000000000000" pitchFamily="2" charset="2"/>
              <a:buChar char="q"/>
            </a:pPr>
            <a:r>
              <a:rPr lang="en-US" sz="2200" dirty="0"/>
              <a:t>UNESCO, 2009. World Heritage Sites: A Complete Guide to 878 UNESCO World Heritage Sites. Firefly Books. ISBN 978-1-55407-463-1.</a:t>
            </a:r>
            <a:endParaRPr lang="cs-CZ" sz="2200" dirty="0"/>
          </a:p>
          <a:p>
            <a:pPr marL="285750" indent="-285750" algn="just">
              <a:buFont typeface="Wingdings" panose="05000000000000000000" pitchFamily="2" charset="2"/>
              <a:buChar char="q"/>
            </a:pPr>
            <a:endParaRPr lang="en-US" sz="2200" dirty="0"/>
          </a:p>
          <a:p>
            <a:pPr marL="285750" indent="-285750" algn="just">
              <a:buFont typeface="Wingdings" panose="05000000000000000000" pitchFamily="2" charset="2"/>
              <a:buChar char="q"/>
            </a:pPr>
            <a:endParaRPr lang="cs-CZ" sz="2200" dirty="0"/>
          </a:p>
        </p:txBody>
      </p:sp>
    </p:spTree>
    <p:extLst>
      <p:ext uri="{BB962C8B-B14F-4D97-AF65-F5344CB8AC3E}">
        <p14:creationId xmlns:p14="http://schemas.microsoft.com/office/powerpoint/2010/main" val="19065524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251520" y="195486"/>
            <a:ext cx="7128792" cy="507703"/>
          </a:xfrm>
        </p:spPr>
        <p:txBody>
          <a:bodyPr/>
          <a:lstStyle/>
          <a:p>
            <a:endParaRPr lang="cs-CZ" dirty="0"/>
          </a:p>
        </p:txBody>
      </p:sp>
      <p:sp>
        <p:nvSpPr>
          <p:cNvPr id="3" name="Obdélník 2"/>
          <p:cNvSpPr/>
          <p:nvPr/>
        </p:nvSpPr>
        <p:spPr>
          <a:xfrm>
            <a:off x="179512" y="703189"/>
            <a:ext cx="7704856" cy="646331"/>
          </a:xfrm>
          <a:prstGeom prst="rect">
            <a:avLst/>
          </a:prstGeom>
        </p:spPr>
        <p:txBody>
          <a:bodyPr wrap="square">
            <a:spAutoFit/>
          </a:bodyPr>
          <a:lstStyle/>
          <a:p>
            <a:endParaRPr lang="cs-CZ" dirty="0"/>
          </a:p>
          <a:p>
            <a:endParaRPr lang="cs-CZ" dirty="0"/>
          </a:p>
        </p:txBody>
      </p:sp>
      <p:sp>
        <p:nvSpPr>
          <p:cNvPr id="5" name="Obdélník 4"/>
          <p:cNvSpPr/>
          <p:nvPr/>
        </p:nvSpPr>
        <p:spPr>
          <a:xfrm>
            <a:off x="1907704" y="2067694"/>
            <a:ext cx="4924746" cy="584775"/>
          </a:xfrm>
          <a:prstGeom prst="rect">
            <a:avLst/>
          </a:prstGeom>
        </p:spPr>
        <p:txBody>
          <a:bodyPr wrap="none">
            <a:spAutoFit/>
          </a:bodyPr>
          <a:lstStyle/>
          <a:p>
            <a:r>
              <a:rPr lang="cs-CZ" sz="3200" dirty="0"/>
              <a:t>T</a:t>
            </a:r>
            <a:r>
              <a:rPr lang="en-US" sz="3200" dirty="0"/>
              <a:t>hank you for your attention</a:t>
            </a:r>
            <a:endParaRPr lang="cs-CZ" sz="3200" dirty="0"/>
          </a:p>
        </p:txBody>
      </p:sp>
    </p:spTree>
    <p:extLst>
      <p:ext uri="{BB962C8B-B14F-4D97-AF65-F5344CB8AC3E}">
        <p14:creationId xmlns:p14="http://schemas.microsoft.com/office/powerpoint/2010/main" val="2552446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Europe</a:t>
            </a:r>
            <a:r>
              <a:rPr lang="cs-CZ" dirty="0"/>
              <a:t> and Czech Republic</a:t>
            </a:r>
            <a:br>
              <a:rPr lang="cs-CZ" dirty="0"/>
            </a:br>
            <a:r>
              <a:rPr lang="cs-CZ" dirty="0"/>
              <a:t>              </a:t>
            </a:r>
            <a:r>
              <a:rPr lang="cs-CZ" sz="2000" dirty="0" err="1"/>
              <a:t>Fig</a:t>
            </a:r>
            <a:r>
              <a:rPr lang="cs-CZ" sz="2000" dirty="0"/>
              <a:t>. 1: EUROPEAN MAP</a:t>
            </a:r>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3" name="Obdélník 2"/>
          <p:cNvSpPr/>
          <p:nvPr/>
        </p:nvSpPr>
        <p:spPr>
          <a:xfrm>
            <a:off x="107504" y="915566"/>
            <a:ext cx="8640960" cy="369332"/>
          </a:xfrm>
          <a:prstGeom prst="rect">
            <a:avLst/>
          </a:prstGeom>
        </p:spPr>
        <p:txBody>
          <a:bodyPr wrap="square">
            <a:spAutoFit/>
          </a:bodyPr>
          <a:lstStyle/>
          <a:p>
            <a:r>
              <a:rPr lang="en-US" dirty="0"/>
              <a:t> </a:t>
            </a:r>
            <a:endParaRPr lang="cs-CZ" dirty="0"/>
          </a:p>
        </p:txBody>
      </p:sp>
      <p:pic>
        <p:nvPicPr>
          <p:cNvPr id="5" name="Obrázek 4"/>
          <p:cNvPicPr>
            <a:picLocks noChangeAspect="1"/>
          </p:cNvPicPr>
          <p:nvPr/>
        </p:nvPicPr>
        <p:blipFill>
          <a:blip r:embed="rId3"/>
          <a:stretch>
            <a:fillRect/>
          </a:stretch>
        </p:blipFill>
        <p:spPr>
          <a:xfrm>
            <a:off x="518838" y="1069809"/>
            <a:ext cx="4968552" cy="3003881"/>
          </a:xfrm>
          <a:prstGeom prst="rect">
            <a:avLst/>
          </a:prstGeom>
        </p:spPr>
      </p:pic>
      <p:sp>
        <p:nvSpPr>
          <p:cNvPr id="7" name="Obdélník 6"/>
          <p:cNvSpPr/>
          <p:nvPr/>
        </p:nvSpPr>
        <p:spPr>
          <a:xfrm>
            <a:off x="1187623" y="4116231"/>
            <a:ext cx="5184577" cy="276999"/>
          </a:xfrm>
          <a:prstGeom prst="rect">
            <a:avLst/>
          </a:prstGeom>
        </p:spPr>
        <p:txBody>
          <a:bodyPr wrap="square">
            <a:spAutoFit/>
          </a:bodyPr>
          <a:lstStyle/>
          <a:p>
            <a:r>
              <a:rPr lang="cs-CZ" sz="1200" dirty="0"/>
              <a:t>Source: https://www.worldatlas.com/webimage/countrys/eu.htm</a:t>
            </a:r>
          </a:p>
        </p:txBody>
      </p:sp>
      <p:sp>
        <p:nvSpPr>
          <p:cNvPr id="9" name="Obdélník 8"/>
          <p:cNvSpPr/>
          <p:nvPr/>
        </p:nvSpPr>
        <p:spPr>
          <a:xfrm>
            <a:off x="5533751" y="1059582"/>
            <a:ext cx="3487176" cy="3693319"/>
          </a:xfrm>
          <a:prstGeom prst="rect">
            <a:avLst/>
          </a:prstGeom>
        </p:spPr>
        <p:txBody>
          <a:bodyPr wrap="square">
            <a:spAutoFit/>
          </a:bodyPr>
          <a:lstStyle/>
          <a:p>
            <a:pPr marL="285750" indent="-285750" algn="just">
              <a:buFont typeface="Wingdings" panose="05000000000000000000" pitchFamily="2" charset="2"/>
              <a:buChar char="q"/>
            </a:pPr>
            <a:r>
              <a:rPr lang="en-US" dirty="0"/>
              <a:t>The Vatican is Europe's smallest country</a:t>
            </a:r>
          </a:p>
          <a:p>
            <a:pPr marL="285750" indent="-285750" algn="just">
              <a:buFont typeface="Wingdings" panose="05000000000000000000" pitchFamily="2" charset="2"/>
              <a:buChar char="q"/>
            </a:pPr>
            <a:r>
              <a:rPr lang="en-US" dirty="0"/>
              <a:t>Europe's highest point is Mt. Elbrus in Russia</a:t>
            </a:r>
          </a:p>
          <a:p>
            <a:pPr marL="285750" indent="-285750" algn="just">
              <a:buFont typeface="Wingdings" panose="05000000000000000000" pitchFamily="2" charset="2"/>
              <a:buChar char="q"/>
            </a:pPr>
            <a:r>
              <a:rPr lang="en-US" dirty="0"/>
              <a:t>Europe's lowest point is the Caspian Sea bordering Russia</a:t>
            </a:r>
          </a:p>
          <a:p>
            <a:pPr algn="just"/>
            <a:r>
              <a:rPr lang="en-US" dirty="0"/>
              <a:t>    (If European Russian is excluded, the highest and lowest stats shown below apply to continental western Europe)</a:t>
            </a:r>
          </a:p>
          <a:p>
            <a:pPr marL="285750" indent="-285750" algn="just">
              <a:buFont typeface="Wingdings" panose="05000000000000000000" pitchFamily="2" charset="2"/>
              <a:buChar char="q"/>
            </a:pPr>
            <a:r>
              <a:rPr lang="en-US" dirty="0"/>
              <a:t>Europe's highest point is Mt.</a:t>
            </a:r>
            <a:r>
              <a:rPr lang="cs-CZ" dirty="0"/>
              <a:t> </a:t>
            </a:r>
            <a:r>
              <a:rPr lang="en-US" dirty="0"/>
              <a:t>Blanc in France and Italy</a:t>
            </a:r>
          </a:p>
          <a:p>
            <a:pPr algn="just"/>
            <a:r>
              <a:rPr lang="en-US" dirty="0"/>
              <a:t>    </a:t>
            </a:r>
          </a:p>
        </p:txBody>
      </p:sp>
    </p:spTree>
    <p:extLst>
      <p:ext uri="{BB962C8B-B14F-4D97-AF65-F5344CB8AC3E}">
        <p14:creationId xmlns:p14="http://schemas.microsoft.com/office/powerpoint/2010/main" val="2995324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Czech Republic</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3" name="Obdélník 2"/>
          <p:cNvSpPr/>
          <p:nvPr/>
        </p:nvSpPr>
        <p:spPr>
          <a:xfrm>
            <a:off x="107504" y="915566"/>
            <a:ext cx="8959784" cy="4062651"/>
          </a:xfrm>
          <a:prstGeom prst="rect">
            <a:avLst/>
          </a:prstGeom>
        </p:spPr>
        <p:txBody>
          <a:bodyPr wrap="square">
            <a:spAutoFit/>
          </a:bodyPr>
          <a:lstStyle/>
          <a:p>
            <a:pPr marL="285750" indent="-285750">
              <a:buFont typeface="Wingdings" panose="05000000000000000000" pitchFamily="2" charset="2"/>
              <a:buChar char="q"/>
            </a:pPr>
            <a:r>
              <a:rPr lang="en-US" sz="2000" dirty="0"/>
              <a:t>The Czech Republic (</a:t>
            </a:r>
            <a:r>
              <a:rPr lang="en-US" sz="2000" dirty="0" err="1"/>
              <a:t>Czechia</a:t>
            </a:r>
            <a:r>
              <a:rPr lang="en-US" sz="2000" dirty="0"/>
              <a:t>) is a landlocked country in Central Europe. It borders on Germany in the west, Austria in the south, Slovakia in the east and Poland in the north.</a:t>
            </a:r>
            <a:endParaRPr lang="cs-CZ" sz="2000" dirty="0"/>
          </a:p>
          <a:p>
            <a:pPr marL="285750" indent="-285750">
              <a:buFont typeface="Wingdings" panose="05000000000000000000" pitchFamily="2" charset="2"/>
              <a:buChar char="q"/>
            </a:pPr>
            <a:r>
              <a:rPr lang="en-US" sz="2000" dirty="0"/>
              <a:t>The territory of the Czech Republic consists of three historical lands: Bohemia, Moravia and Czech Silesia.</a:t>
            </a:r>
            <a:endParaRPr lang="cs-CZ" sz="2000" dirty="0"/>
          </a:p>
          <a:p>
            <a:pPr marL="285750" indent="-285750">
              <a:buFont typeface="Wingdings" panose="05000000000000000000" pitchFamily="2" charset="2"/>
              <a:buChar char="q"/>
            </a:pPr>
            <a:r>
              <a:rPr lang="cs-CZ" sz="2000" dirty="0" err="1"/>
              <a:t>The</a:t>
            </a:r>
            <a:r>
              <a:rPr lang="cs-CZ" sz="2000" dirty="0"/>
              <a:t> Czech Republic, </a:t>
            </a:r>
            <a:r>
              <a:rPr lang="cs-CZ" sz="2000" dirty="0" err="1"/>
              <a:t>with</a:t>
            </a:r>
            <a:r>
              <a:rPr lang="cs-CZ" sz="2000" dirty="0"/>
              <a:t> a </a:t>
            </a:r>
            <a:r>
              <a:rPr lang="cs-CZ" sz="2000" dirty="0" err="1"/>
              <a:t>total</a:t>
            </a:r>
            <a:r>
              <a:rPr lang="cs-CZ" sz="2000" dirty="0"/>
              <a:t> area </a:t>
            </a:r>
            <a:r>
              <a:rPr lang="cs-CZ" sz="2000" dirty="0" err="1"/>
              <a:t>of</a:t>
            </a:r>
            <a:r>
              <a:rPr lang="cs-CZ" sz="2000" dirty="0"/>
              <a:t> </a:t>
            </a:r>
            <a:r>
              <a:rPr lang="cs-CZ" sz="2000" dirty="0" err="1"/>
              <a:t>approximately</a:t>
            </a:r>
            <a:r>
              <a:rPr lang="cs-CZ" sz="2000" dirty="0"/>
              <a:t> 79,000 km2, </a:t>
            </a:r>
            <a:r>
              <a:rPr lang="cs-CZ" sz="2000" dirty="0" err="1"/>
              <a:t>is</a:t>
            </a:r>
            <a:r>
              <a:rPr lang="cs-CZ" sz="2000" dirty="0"/>
              <a:t> </a:t>
            </a:r>
            <a:r>
              <a:rPr lang="cs-CZ" sz="2000" dirty="0" err="1"/>
              <a:t>divided</a:t>
            </a:r>
            <a:r>
              <a:rPr lang="cs-CZ" sz="2000" dirty="0"/>
              <a:t> </a:t>
            </a:r>
            <a:r>
              <a:rPr lang="cs-CZ" sz="2000" dirty="0" err="1"/>
              <a:t>into</a:t>
            </a:r>
            <a:r>
              <a:rPr lang="cs-CZ" sz="2000" dirty="0"/>
              <a:t> 14 </a:t>
            </a:r>
            <a:r>
              <a:rPr lang="cs-CZ" sz="2000" dirty="0" err="1"/>
              <a:t>territorial</a:t>
            </a:r>
            <a:r>
              <a:rPr lang="cs-CZ" sz="2000" dirty="0"/>
              <a:t> </a:t>
            </a:r>
            <a:r>
              <a:rPr lang="cs-CZ" sz="2000" dirty="0" err="1"/>
              <a:t>administration</a:t>
            </a:r>
            <a:r>
              <a:rPr lang="cs-CZ" sz="2000" dirty="0"/>
              <a:t> </a:t>
            </a:r>
            <a:r>
              <a:rPr lang="cs-CZ" sz="2000" dirty="0" err="1"/>
              <a:t>units</a:t>
            </a:r>
            <a:r>
              <a:rPr lang="cs-CZ" sz="2000" dirty="0"/>
              <a:t>, </a:t>
            </a:r>
            <a:r>
              <a:rPr lang="cs-CZ" sz="2000" dirty="0" err="1"/>
              <a:t>called</a:t>
            </a:r>
            <a:r>
              <a:rPr lang="cs-CZ" sz="2000" dirty="0"/>
              <a:t> </a:t>
            </a:r>
            <a:r>
              <a:rPr lang="cs-CZ" sz="2000" dirty="0" err="1"/>
              <a:t>regions</a:t>
            </a:r>
            <a:r>
              <a:rPr lang="cs-CZ" sz="2000" dirty="0"/>
              <a:t>. </a:t>
            </a:r>
          </a:p>
          <a:p>
            <a:pPr marL="285750" indent="-285750">
              <a:buFont typeface="Wingdings" panose="05000000000000000000" pitchFamily="2" charset="2"/>
              <a:buChar char="q"/>
            </a:pPr>
            <a:r>
              <a:rPr lang="cs-CZ" sz="2000" dirty="0"/>
              <a:t>These </a:t>
            </a:r>
            <a:r>
              <a:rPr lang="cs-CZ" sz="2000" dirty="0" err="1"/>
              <a:t>regions</a:t>
            </a:r>
            <a:r>
              <a:rPr lang="cs-CZ" sz="2000" dirty="0"/>
              <a:t> are</a:t>
            </a:r>
            <a:r>
              <a:rPr lang="cs-CZ" sz="2000" b="1" dirty="0"/>
              <a:t>: Prague, </a:t>
            </a:r>
            <a:r>
              <a:rPr lang="cs-CZ" sz="2000" b="1" dirty="0" err="1"/>
              <a:t>South</a:t>
            </a:r>
            <a:r>
              <a:rPr lang="cs-CZ" sz="2000" b="1" dirty="0"/>
              <a:t> Bohemia, </a:t>
            </a:r>
            <a:r>
              <a:rPr lang="cs-CZ" sz="2000" b="1" dirty="0" err="1"/>
              <a:t>South</a:t>
            </a:r>
            <a:r>
              <a:rPr lang="cs-CZ" sz="2000" b="1" dirty="0"/>
              <a:t> Moravia, Karlovy Vary, Hradec Králové, Liberec, Moravia-</a:t>
            </a:r>
            <a:r>
              <a:rPr lang="cs-CZ" sz="2000" b="1" dirty="0" err="1"/>
              <a:t>Silesia</a:t>
            </a:r>
            <a:r>
              <a:rPr lang="cs-CZ" sz="2000" b="1" dirty="0"/>
              <a:t>, Olomouc, Pardubice, Plzeň, </a:t>
            </a:r>
            <a:r>
              <a:rPr lang="cs-CZ" sz="2000" b="1" dirty="0" err="1"/>
              <a:t>Central</a:t>
            </a:r>
            <a:r>
              <a:rPr lang="cs-CZ" sz="2000" b="1" dirty="0"/>
              <a:t> Bohemia, </a:t>
            </a:r>
            <a:r>
              <a:rPr lang="cs-CZ" sz="2000" b="1" dirty="0" err="1"/>
              <a:t>Ustí</a:t>
            </a:r>
            <a:r>
              <a:rPr lang="cs-CZ" sz="2000" b="1" dirty="0"/>
              <a:t> nad Labem, Zlín and Vysočina</a:t>
            </a:r>
            <a:r>
              <a:rPr lang="cs-CZ" sz="2000" dirty="0"/>
              <a:t>. </a:t>
            </a:r>
          </a:p>
          <a:p>
            <a:pPr marL="285750" indent="-285750">
              <a:buFont typeface="Wingdings" panose="05000000000000000000" pitchFamily="2" charset="2"/>
              <a:buChar char="q"/>
            </a:pPr>
            <a:r>
              <a:rPr lang="en-US" sz="2000" dirty="0"/>
              <a:t>On Sunday, 28 October 2018, the Czech Republic will celebrate the 100th anniversary of the foundation of independent Czechoslovakia.</a:t>
            </a:r>
            <a:endParaRPr lang="cs-CZ" sz="2000" dirty="0"/>
          </a:p>
          <a:p>
            <a:endParaRPr lang="cs-CZ" dirty="0"/>
          </a:p>
        </p:txBody>
      </p:sp>
    </p:spTree>
    <p:extLst>
      <p:ext uri="{BB962C8B-B14F-4D97-AF65-F5344CB8AC3E}">
        <p14:creationId xmlns:p14="http://schemas.microsoft.com/office/powerpoint/2010/main" val="1415992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the</a:t>
            </a:r>
            <a:r>
              <a:rPr lang="cs-CZ" dirty="0"/>
              <a:t> Czech Republic</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3" name="Obdélník 2"/>
          <p:cNvSpPr/>
          <p:nvPr/>
        </p:nvSpPr>
        <p:spPr>
          <a:xfrm>
            <a:off x="107504" y="915566"/>
            <a:ext cx="8959784" cy="4031873"/>
          </a:xfrm>
          <a:prstGeom prst="rect">
            <a:avLst/>
          </a:prstGeom>
        </p:spPr>
        <p:txBody>
          <a:bodyPr wrap="square">
            <a:spAutoFit/>
          </a:bodyPr>
          <a:lstStyle/>
          <a:p>
            <a:pPr marL="285750" indent="-285750">
              <a:buFont typeface="Wingdings" panose="05000000000000000000" pitchFamily="2" charset="2"/>
              <a:buChar char="q"/>
            </a:pPr>
            <a:r>
              <a:rPr lang="cs-CZ" sz="2000" b="1" dirty="0"/>
              <a:t>National </a:t>
            </a:r>
            <a:r>
              <a:rPr lang="cs-CZ" sz="2000" b="1" dirty="0" err="1"/>
              <a:t>parks</a:t>
            </a:r>
            <a:r>
              <a:rPr lang="cs-CZ" sz="2000" b="1" dirty="0"/>
              <a:t>: </a:t>
            </a:r>
            <a:r>
              <a:rPr lang="cs-CZ" sz="2000" dirty="0"/>
              <a:t>Krkonoše, Šumava, Podyjí, Bohemian </a:t>
            </a:r>
            <a:r>
              <a:rPr lang="cs-CZ" sz="2000" dirty="0" err="1"/>
              <a:t>Switzerland</a:t>
            </a:r>
            <a:endParaRPr lang="cs-CZ" sz="2000" dirty="0"/>
          </a:p>
          <a:p>
            <a:pPr marL="285750" indent="-285750">
              <a:buFont typeface="Wingdings" panose="05000000000000000000" pitchFamily="2" charset="2"/>
              <a:buChar char="q"/>
            </a:pPr>
            <a:r>
              <a:rPr lang="cs-CZ" sz="2000" b="1" dirty="0" err="1"/>
              <a:t>Lakes</a:t>
            </a:r>
            <a:r>
              <a:rPr lang="cs-CZ" sz="2000" b="1" dirty="0"/>
              <a:t>: </a:t>
            </a:r>
            <a:r>
              <a:rPr lang="cs-CZ" sz="2000" dirty="0"/>
              <a:t>Black (Šumava), Čertovo (Plzeň), Laka (Šumava), Plešné (Šumava)</a:t>
            </a:r>
          </a:p>
          <a:p>
            <a:pPr marL="285750" indent="-285750">
              <a:buFont typeface="Wingdings" panose="05000000000000000000" pitchFamily="2" charset="2"/>
              <a:buChar char="q"/>
            </a:pPr>
            <a:r>
              <a:rPr lang="cs-CZ" sz="2000" b="1" dirty="0" err="1"/>
              <a:t>Ponds</a:t>
            </a:r>
            <a:r>
              <a:rPr lang="cs-CZ" sz="2000" b="1" dirty="0"/>
              <a:t>: </a:t>
            </a:r>
            <a:r>
              <a:rPr lang="cs-CZ" sz="2000" dirty="0"/>
              <a:t>Rožmberk (Třeboň, </a:t>
            </a:r>
            <a:r>
              <a:rPr lang="cs-CZ" sz="2000" dirty="0" err="1"/>
              <a:t>the</a:t>
            </a:r>
            <a:r>
              <a:rPr lang="cs-CZ" sz="2000" dirty="0"/>
              <a:t> </a:t>
            </a:r>
            <a:r>
              <a:rPr lang="cs-CZ" sz="2000" dirty="0" err="1"/>
              <a:t>largest</a:t>
            </a:r>
            <a:r>
              <a:rPr lang="cs-CZ" sz="2000" dirty="0"/>
              <a:t> </a:t>
            </a:r>
            <a:r>
              <a:rPr lang="cs-CZ" sz="2000" dirty="0" err="1"/>
              <a:t>pond</a:t>
            </a:r>
            <a:r>
              <a:rPr lang="cs-CZ" sz="2000" dirty="0"/>
              <a:t> </a:t>
            </a:r>
            <a:r>
              <a:rPr lang="cs-CZ" sz="2000" dirty="0" err="1"/>
              <a:t>of</a:t>
            </a:r>
            <a:r>
              <a:rPr lang="cs-CZ" sz="2000" dirty="0"/>
              <a:t> </a:t>
            </a:r>
            <a:r>
              <a:rPr lang="cs-CZ" sz="2000" dirty="0" err="1"/>
              <a:t>the</a:t>
            </a:r>
            <a:r>
              <a:rPr lang="cs-CZ" sz="2000" dirty="0"/>
              <a:t> </a:t>
            </a:r>
            <a:r>
              <a:rPr lang="cs-CZ" sz="2000" dirty="0" err="1"/>
              <a:t>world</a:t>
            </a:r>
            <a:r>
              <a:rPr lang="cs-CZ" sz="2000" dirty="0"/>
              <a:t>), Svět (Třeboň), Bezdrev (České Budějovice,)</a:t>
            </a:r>
          </a:p>
          <a:p>
            <a:pPr marL="285750" indent="-285750">
              <a:buFont typeface="Wingdings" panose="05000000000000000000" pitchFamily="2" charset="2"/>
              <a:buChar char="q"/>
            </a:pPr>
            <a:r>
              <a:rPr lang="cs-CZ" sz="2000" b="1" dirty="0" err="1"/>
              <a:t>Valleys</a:t>
            </a:r>
            <a:r>
              <a:rPr lang="cs-CZ" sz="2000" b="1" dirty="0"/>
              <a:t>, </a:t>
            </a:r>
            <a:r>
              <a:rPr lang="cs-CZ" sz="2000" b="1" dirty="0" err="1"/>
              <a:t>lowlands</a:t>
            </a:r>
            <a:r>
              <a:rPr lang="cs-CZ" sz="2000" b="1" dirty="0"/>
              <a:t>, </a:t>
            </a:r>
            <a:r>
              <a:rPr lang="cs-CZ" sz="2000" b="1" dirty="0" err="1"/>
              <a:t>high</a:t>
            </a:r>
            <a:r>
              <a:rPr lang="cs-CZ" sz="2000" b="1" dirty="0"/>
              <a:t> </a:t>
            </a:r>
            <a:r>
              <a:rPr lang="cs-CZ" sz="2000" b="1" dirty="0" err="1"/>
              <a:t>grounds</a:t>
            </a:r>
            <a:r>
              <a:rPr lang="cs-CZ" sz="2000" b="1" dirty="0"/>
              <a:t> (</a:t>
            </a:r>
            <a:r>
              <a:rPr lang="cs-CZ" sz="2000" b="1" dirty="0" err="1"/>
              <a:t>the</a:t>
            </a:r>
            <a:r>
              <a:rPr lang="cs-CZ" sz="2000" b="1" dirty="0"/>
              <a:t> Bohemian-</a:t>
            </a:r>
            <a:r>
              <a:rPr lang="cs-CZ" sz="2000" b="1" dirty="0" err="1"/>
              <a:t>Moravian</a:t>
            </a:r>
            <a:r>
              <a:rPr lang="cs-CZ" sz="2000" b="1" dirty="0"/>
              <a:t> </a:t>
            </a:r>
            <a:r>
              <a:rPr lang="cs-CZ" sz="2000" b="1" dirty="0" err="1"/>
              <a:t>Highland</a:t>
            </a:r>
            <a:r>
              <a:rPr lang="cs-CZ" sz="2000" b="1" dirty="0"/>
              <a:t>) and </a:t>
            </a:r>
            <a:r>
              <a:rPr lang="cs-CZ" sz="2000" b="1" dirty="0" err="1"/>
              <a:t>mountain</a:t>
            </a:r>
            <a:r>
              <a:rPr lang="cs-CZ" sz="2000" b="1" dirty="0"/>
              <a:t> </a:t>
            </a:r>
            <a:r>
              <a:rPr lang="cs-CZ" sz="2000" b="1" dirty="0" err="1"/>
              <a:t>ranges</a:t>
            </a:r>
            <a:r>
              <a:rPr lang="cs-CZ" sz="2000" b="1" dirty="0"/>
              <a:t>  </a:t>
            </a:r>
          </a:p>
          <a:p>
            <a:pPr marL="285750" indent="-285750">
              <a:buFont typeface="Wingdings" panose="05000000000000000000" pitchFamily="2" charset="2"/>
              <a:buChar char="q"/>
            </a:pPr>
            <a:r>
              <a:rPr lang="cs-CZ" sz="2000" dirty="0" err="1"/>
              <a:t>the</a:t>
            </a:r>
            <a:r>
              <a:rPr lang="cs-CZ" sz="2000" dirty="0"/>
              <a:t> Šumava </a:t>
            </a:r>
            <a:r>
              <a:rPr lang="cs-CZ" sz="2000" dirty="0" err="1"/>
              <a:t>mountains</a:t>
            </a:r>
            <a:r>
              <a:rPr lang="cs-CZ" sz="2000" dirty="0"/>
              <a:t> (</a:t>
            </a:r>
            <a:r>
              <a:rPr lang="cs-CZ" sz="2000" dirty="0" err="1"/>
              <a:t>primeval</a:t>
            </a:r>
            <a:r>
              <a:rPr lang="cs-CZ" sz="2000" dirty="0"/>
              <a:t> </a:t>
            </a:r>
            <a:r>
              <a:rPr lang="cs-CZ" sz="2000" dirty="0" err="1"/>
              <a:t>forest</a:t>
            </a:r>
            <a:r>
              <a:rPr lang="cs-CZ" sz="2000" dirty="0"/>
              <a:t> Boubín)</a:t>
            </a:r>
          </a:p>
          <a:p>
            <a:pPr marL="285750" indent="-285750">
              <a:buFont typeface="Wingdings" panose="05000000000000000000" pitchFamily="2" charset="2"/>
              <a:buChar char="q"/>
            </a:pPr>
            <a:r>
              <a:rPr lang="cs-CZ" sz="2000" dirty="0" err="1"/>
              <a:t>the</a:t>
            </a:r>
            <a:r>
              <a:rPr lang="cs-CZ" sz="2000" dirty="0"/>
              <a:t> Krkonoše </a:t>
            </a:r>
            <a:r>
              <a:rPr lang="cs-CZ" sz="2000" dirty="0" err="1"/>
              <a:t>mountains</a:t>
            </a:r>
            <a:r>
              <a:rPr lang="cs-CZ" sz="2000" dirty="0"/>
              <a:t>- Sněžka, </a:t>
            </a:r>
            <a:r>
              <a:rPr lang="cs-CZ" sz="2000" dirty="0" err="1"/>
              <a:t>the</a:t>
            </a:r>
            <a:r>
              <a:rPr lang="cs-CZ" sz="2000" dirty="0"/>
              <a:t> Lužické </a:t>
            </a:r>
            <a:r>
              <a:rPr lang="cs-CZ" sz="2000" dirty="0" err="1"/>
              <a:t>mountains</a:t>
            </a:r>
            <a:r>
              <a:rPr lang="cs-CZ" sz="2000" dirty="0"/>
              <a:t> , </a:t>
            </a:r>
            <a:r>
              <a:rPr lang="cs-CZ" sz="2000" dirty="0" err="1"/>
              <a:t>the</a:t>
            </a:r>
            <a:r>
              <a:rPr lang="cs-CZ" sz="2000" dirty="0"/>
              <a:t> Jizerské </a:t>
            </a:r>
            <a:r>
              <a:rPr lang="cs-CZ" sz="2000" dirty="0" err="1"/>
              <a:t>mountains</a:t>
            </a:r>
            <a:endParaRPr lang="cs-CZ" sz="2000" dirty="0"/>
          </a:p>
          <a:p>
            <a:pPr marL="285750" indent="-285750">
              <a:buFont typeface="Wingdings" panose="05000000000000000000" pitchFamily="2" charset="2"/>
              <a:buChar char="q"/>
            </a:pPr>
            <a:r>
              <a:rPr lang="en-US" sz="2000" b="1" dirty="0"/>
              <a:t>The longest river: </a:t>
            </a:r>
            <a:r>
              <a:rPr lang="en-US" sz="2000" dirty="0"/>
              <a:t>the Vltava</a:t>
            </a:r>
          </a:p>
          <a:p>
            <a:pPr marL="285750" indent="-285750">
              <a:buFont typeface="Wingdings" panose="05000000000000000000" pitchFamily="2" charset="2"/>
              <a:buChar char="q"/>
            </a:pPr>
            <a:r>
              <a:rPr lang="en-US" sz="2000" dirty="0"/>
              <a:t>The Elbe - major Central European river</a:t>
            </a:r>
          </a:p>
          <a:p>
            <a:pPr marL="285750" indent="-285750">
              <a:buFont typeface="Wingdings" panose="05000000000000000000" pitchFamily="2" charset="2"/>
              <a:buChar char="q"/>
            </a:pPr>
            <a:r>
              <a:rPr lang="en-US" sz="2000" dirty="0"/>
              <a:t>the Odra, the Morava</a:t>
            </a:r>
          </a:p>
          <a:p>
            <a:pPr marL="285750" indent="-285750">
              <a:buFont typeface="Wingdings" panose="05000000000000000000" pitchFamily="2" charset="2"/>
              <a:buChar char="q"/>
            </a:pPr>
            <a:endParaRPr lang="cs-CZ" dirty="0"/>
          </a:p>
          <a:p>
            <a:pPr marL="285750" indent="-285750">
              <a:buFont typeface="Wingdings" panose="05000000000000000000" pitchFamily="2" charset="2"/>
              <a:buChar char="q"/>
            </a:pPr>
            <a:endParaRPr lang="cs-CZ" dirty="0"/>
          </a:p>
        </p:txBody>
      </p:sp>
    </p:spTree>
    <p:extLst>
      <p:ext uri="{BB962C8B-B14F-4D97-AF65-F5344CB8AC3E}">
        <p14:creationId xmlns:p14="http://schemas.microsoft.com/office/powerpoint/2010/main" val="4205966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The</a:t>
            </a:r>
            <a:r>
              <a:rPr lang="cs-CZ" dirty="0"/>
              <a:t> </a:t>
            </a:r>
            <a:r>
              <a:rPr lang="cs-CZ" dirty="0" err="1"/>
              <a:t>main</a:t>
            </a:r>
            <a:r>
              <a:rPr lang="cs-CZ" dirty="0"/>
              <a:t> </a:t>
            </a:r>
            <a:r>
              <a:rPr lang="cs-CZ" dirty="0" err="1"/>
              <a:t>tourist</a:t>
            </a:r>
            <a:r>
              <a:rPr lang="cs-CZ" dirty="0"/>
              <a:t> </a:t>
            </a:r>
            <a:r>
              <a:rPr lang="cs-CZ" dirty="0" err="1"/>
              <a:t>attractions</a:t>
            </a:r>
            <a:r>
              <a:rPr lang="cs-CZ" dirty="0"/>
              <a:t> in Prague</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3" name="Obdélník 2"/>
          <p:cNvSpPr/>
          <p:nvPr/>
        </p:nvSpPr>
        <p:spPr>
          <a:xfrm>
            <a:off x="30792" y="627534"/>
            <a:ext cx="9036496" cy="4247317"/>
          </a:xfrm>
          <a:prstGeom prst="rect">
            <a:avLst/>
          </a:prstGeom>
        </p:spPr>
        <p:txBody>
          <a:bodyPr wrap="square">
            <a:spAutoFit/>
          </a:bodyPr>
          <a:lstStyle/>
          <a:p>
            <a:pPr marL="285750" indent="-285750">
              <a:buFont typeface="Wingdings" panose="05000000000000000000" pitchFamily="2" charset="2"/>
              <a:buChar char="q"/>
            </a:pPr>
            <a:r>
              <a:rPr lang="en-US" dirty="0"/>
              <a:t>Prague, Czech Praha, city, capital of the Czech Republic.</a:t>
            </a:r>
            <a:endParaRPr lang="cs-CZ" dirty="0"/>
          </a:p>
          <a:p>
            <a:pPr marL="285750" indent="-285750">
              <a:buFont typeface="Wingdings" panose="05000000000000000000" pitchFamily="2" charset="2"/>
              <a:buChar char="q"/>
            </a:pPr>
            <a:r>
              <a:rPr lang="en-US" dirty="0"/>
              <a:t>Lying at the heart of Europe, it is one of the continent’s finest cities and the major Czech economic and cultural </a:t>
            </a:r>
            <a:r>
              <a:rPr lang="en-US" dirty="0" err="1"/>
              <a:t>centre</a:t>
            </a:r>
            <a:r>
              <a:rPr lang="en-US" dirty="0"/>
              <a:t>. The city has a rich architectural heritage that reflects both the uncertain currents of history in Bohemia and an urban life extending back more than 1,000 years.</a:t>
            </a:r>
            <a:endParaRPr lang="cs-CZ" dirty="0"/>
          </a:p>
          <a:p>
            <a:pPr marL="285750" indent="-285750">
              <a:buFont typeface="Wingdings" panose="05000000000000000000" pitchFamily="2" charset="2"/>
              <a:buChar char="q"/>
            </a:pPr>
            <a:r>
              <a:rPr lang="en-US" dirty="0"/>
              <a:t>The Capital city of the Czech Republic is Prague. </a:t>
            </a:r>
            <a:r>
              <a:rPr lang="cs-CZ" dirty="0"/>
              <a:t> </a:t>
            </a:r>
            <a:r>
              <a:rPr lang="en-US" dirty="0"/>
              <a:t>There are a lot of historical buildings. For example: </a:t>
            </a:r>
            <a:endParaRPr lang="cs-CZ" dirty="0"/>
          </a:p>
          <a:p>
            <a:pPr marL="285750" indent="-285750">
              <a:buFont typeface="Wingdings" panose="05000000000000000000" pitchFamily="2" charset="2"/>
              <a:buChar char="ü"/>
            </a:pPr>
            <a:r>
              <a:rPr lang="en-US" dirty="0"/>
              <a:t>The Czech Museum of Music is located in the former Baroque church of St. Mary Magdalene, built in the 17th Century.</a:t>
            </a:r>
            <a:endParaRPr lang="cs-CZ" dirty="0"/>
          </a:p>
          <a:p>
            <a:pPr marL="285750" indent="-285750">
              <a:buFont typeface="Wingdings" panose="05000000000000000000" pitchFamily="2" charset="2"/>
              <a:buChar char="ü"/>
            </a:pPr>
            <a:r>
              <a:rPr lang="en-US" dirty="0"/>
              <a:t>Charles Bridge (</a:t>
            </a:r>
            <a:r>
              <a:rPr lang="en-US" dirty="0" err="1"/>
              <a:t>Karlův</a:t>
            </a:r>
            <a:r>
              <a:rPr lang="en-US" dirty="0"/>
              <a:t> most) is a 14th century stone bridge linking the two sides of Prague. This magnificent structure, one of the city's finest attractions, is the main pedestrian route connecting the Old Town with the Lesser Town / Prague Castle.</a:t>
            </a:r>
            <a:endParaRPr lang="cs-CZ" dirty="0"/>
          </a:p>
          <a:p>
            <a:pPr marL="285750" indent="-285750">
              <a:buFont typeface="Wingdings" panose="05000000000000000000" pitchFamily="2" charset="2"/>
              <a:buChar char="ü"/>
            </a:pPr>
            <a:r>
              <a:rPr lang="en-US" dirty="0"/>
              <a:t>Dancing House (</a:t>
            </a:r>
            <a:r>
              <a:rPr lang="en-US" dirty="0" err="1"/>
              <a:t>Tančící</a:t>
            </a:r>
            <a:r>
              <a:rPr lang="en-US" dirty="0"/>
              <a:t> </a:t>
            </a:r>
            <a:r>
              <a:rPr lang="en-US" dirty="0" err="1"/>
              <a:t>dům</a:t>
            </a:r>
            <a:r>
              <a:rPr lang="en-US" dirty="0"/>
              <a:t>) is set in a fine location by the Vltava River in Prague. Its design is unique, and especially striking in the city </a:t>
            </a:r>
            <a:r>
              <a:rPr lang="en-US" dirty="0" err="1"/>
              <a:t>centre</a:t>
            </a:r>
            <a:r>
              <a:rPr lang="en-US" dirty="0"/>
              <a:t> because it is a modern building surrounded by historic architecture.</a:t>
            </a:r>
            <a:endParaRPr lang="cs-CZ" dirty="0"/>
          </a:p>
        </p:txBody>
      </p:sp>
    </p:spTree>
    <p:extLst>
      <p:ext uri="{BB962C8B-B14F-4D97-AF65-F5344CB8AC3E}">
        <p14:creationId xmlns:p14="http://schemas.microsoft.com/office/powerpoint/2010/main" val="1398992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Prague</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3" name="Obdélník 2"/>
          <p:cNvSpPr/>
          <p:nvPr/>
        </p:nvSpPr>
        <p:spPr>
          <a:xfrm>
            <a:off x="30792" y="627534"/>
            <a:ext cx="9036496" cy="3970318"/>
          </a:xfrm>
          <a:prstGeom prst="rect">
            <a:avLst/>
          </a:prstGeom>
        </p:spPr>
        <p:txBody>
          <a:bodyPr wrap="square">
            <a:spAutoFit/>
          </a:bodyPr>
          <a:lstStyle/>
          <a:p>
            <a:pPr marL="285750" indent="-285750">
              <a:buFont typeface="Wingdings" panose="05000000000000000000" pitchFamily="2" charset="2"/>
              <a:buChar char="q"/>
            </a:pPr>
            <a:endParaRPr lang="cs-CZ" dirty="0"/>
          </a:p>
          <a:p>
            <a:pPr marL="285750" indent="-285750">
              <a:buFont typeface="Wingdings" panose="05000000000000000000" pitchFamily="2" charset="2"/>
              <a:buChar char="ü"/>
            </a:pPr>
            <a:r>
              <a:rPr lang="en-US" dirty="0"/>
              <a:t>The Estates Theatre in Prague opened in 1783. It is Prague's oldest theatre and finest neo-classical building. Indeed, it is one of the most beautiful historical theatres in the whole of Europe.</a:t>
            </a:r>
            <a:endParaRPr lang="cs-CZ" dirty="0"/>
          </a:p>
          <a:p>
            <a:pPr marL="285750" indent="-285750">
              <a:buFont typeface="Wingdings" panose="05000000000000000000" pitchFamily="2" charset="2"/>
              <a:buChar char="ü"/>
            </a:pPr>
            <a:r>
              <a:rPr lang="en-US" dirty="0"/>
              <a:t>Golden Lane (</a:t>
            </a:r>
            <a:r>
              <a:rPr lang="en-US" dirty="0" err="1"/>
              <a:t>Zlatá</a:t>
            </a:r>
            <a:r>
              <a:rPr lang="en-US" dirty="0"/>
              <a:t> </a:t>
            </a:r>
            <a:r>
              <a:rPr lang="en-US" dirty="0" err="1"/>
              <a:t>ulička</a:t>
            </a:r>
            <a:r>
              <a:rPr lang="en-US" dirty="0"/>
              <a:t>) is an ancient street within the Prague Castle complex.</a:t>
            </a:r>
            <a:r>
              <a:rPr lang="cs-CZ" dirty="0"/>
              <a:t> </a:t>
            </a:r>
            <a:r>
              <a:rPr lang="en-US" dirty="0"/>
              <a:t>Golden Lane dates from the 15th Century and has a beautiful, olden world quaintness about it. It comprises 11 historic houses, inside which period scenes have been created to show the life of the artisans who once worked, ate, drank and slept in them</a:t>
            </a:r>
            <a:r>
              <a:rPr lang="cs-CZ" dirty="0"/>
              <a:t>.</a:t>
            </a:r>
          </a:p>
          <a:p>
            <a:pPr marL="285750" indent="-285750">
              <a:buFont typeface="Wingdings" panose="05000000000000000000" pitchFamily="2" charset="2"/>
              <a:buChar char="ü"/>
            </a:pPr>
            <a:r>
              <a:rPr lang="cs-CZ" dirty="0"/>
              <a:t>The Klementinum f</a:t>
            </a:r>
            <a:r>
              <a:rPr lang="en-US" dirty="0" err="1"/>
              <a:t>ounded</a:t>
            </a:r>
            <a:r>
              <a:rPr lang="en-US" dirty="0"/>
              <a:t> in 1232, the </a:t>
            </a:r>
            <a:r>
              <a:rPr lang="en-US" dirty="0" err="1"/>
              <a:t>Klementinum</a:t>
            </a:r>
            <a:r>
              <a:rPr lang="en-US" dirty="0"/>
              <a:t> in Prague is the largest and most historic complex of buildings in the Old Town. It covers an area of over two hectares close to the Vltava River, near Charles Bridge.</a:t>
            </a:r>
            <a:r>
              <a:rPr lang="cs-CZ" dirty="0"/>
              <a:t> </a:t>
            </a:r>
            <a:r>
              <a:rPr lang="en-US" dirty="0"/>
              <a:t>The </a:t>
            </a:r>
            <a:r>
              <a:rPr lang="en-US" dirty="0" err="1"/>
              <a:t>Klementinum</a:t>
            </a:r>
            <a:r>
              <a:rPr lang="en-US" dirty="0"/>
              <a:t> (</a:t>
            </a:r>
            <a:r>
              <a:rPr lang="en-US" dirty="0" err="1"/>
              <a:t>Clementinum</a:t>
            </a:r>
            <a:r>
              <a:rPr lang="en-US" dirty="0"/>
              <a:t>) has undergone a rich architectural evolution. Since the Middle Ages many of Europe's great astronomers, scientists, philosophers and musicians have studied and worked here, influencing the development of its wonderful array of buildings.</a:t>
            </a:r>
            <a:endParaRPr lang="cs-CZ" dirty="0"/>
          </a:p>
        </p:txBody>
      </p:sp>
    </p:spTree>
    <p:extLst>
      <p:ext uri="{BB962C8B-B14F-4D97-AF65-F5344CB8AC3E}">
        <p14:creationId xmlns:p14="http://schemas.microsoft.com/office/powerpoint/2010/main" val="2925621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South</a:t>
            </a:r>
            <a:r>
              <a:rPr lang="cs-CZ" dirty="0"/>
              <a:t> Bohemia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107504" y="987574"/>
            <a:ext cx="8784976" cy="3754874"/>
          </a:xfrm>
          <a:prstGeom prst="rect">
            <a:avLst/>
          </a:prstGeom>
        </p:spPr>
        <p:txBody>
          <a:bodyPr wrap="square">
            <a:spAutoFit/>
          </a:bodyPr>
          <a:lstStyle/>
          <a:p>
            <a:pPr marL="285750" indent="-285750">
              <a:buFont typeface="Wingdings" panose="05000000000000000000" pitchFamily="2" charset="2"/>
              <a:buChar char="q"/>
            </a:pPr>
            <a:r>
              <a:rPr lang="en-US" sz="2000" dirty="0"/>
              <a:t>South Bohemia</a:t>
            </a:r>
            <a:r>
              <a:rPr lang="cs-CZ" sz="2000" dirty="0"/>
              <a:t> </a:t>
            </a:r>
            <a:r>
              <a:rPr lang="cs-CZ" sz="2000" dirty="0" err="1"/>
              <a:t>is</a:t>
            </a:r>
            <a:r>
              <a:rPr lang="cs-CZ" sz="2000" dirty="0"/>
              <a:t> </a:t>
            </a:r>
            <a:r>
              <a:rPr lang="en-US" sz="2000" dirty="0"/>
              <a:t>A landscape of forests and fishponds with beautiful countryside, fairytale chateaux and rural farms.</a:t>
            </a:r>
            <a:endParaRPr lang="cs-CZ" sz="2000" dirty="0"/>
          </a:p>
          <a:p>
            <a:pPr marL="285750" indent="-285750" algn="just">
              <a:buFont typeface="Wingdings" panose="05000000000000000000" pitchFamily="2" charset="2"/>
              <a:buChar char="q"/>
            </a:pPr>
            <a:r>
              <a:rPr lang="cs-CZ" sz="2000" dirty="0"/>
              <a:t>The region </a:t>
            </a:r>
            <a:r>
              <a:rPr lang="cs-CZ" sz="2000" dirty="0" err="1"/>
              <a:t>borders</a:t>
            </a:r>
            <a:r>
              <a:rPr lang="cs-CZ" sz="2000" dirty="0"/>
              <a:t> (</a:t>
            </a:r>
            <a:r>
              <a:rPr lang="cs-CZ" sz="2000" dirty="0" err="1"/>
              <a:t>from</a:t>
            </a:r>
            <a:r>
              <a:rPr lang="cs-CZ" sz="2000" dirty="0"/>
              <a:t> </a:t>
            </a:r>
            <a:r>
              <a:rPr lang="cs-CZ" sz="2000" dirty="0" err="1"/>
              <a:t>the</a:t>
            </a:r>
            <a:r>
              <a:rPr lang="cs-CZ" sz="2000" dirty="0"/>
              <a:t> </a:t>
            </a:r>
            <a:r>
              <a:rPr lang="cs-CZ" sz="2000" dirty="0" err="1"/>
              <a:t>west</a:t>
            </a:r>
            <a:r>
              <a:rPr lang="cs-CZ" sz="2000" dirty="0"/>
              <a:t> </a:t>
            </a:r>
            <a:r>
              <a:rPr lang="cs-CZ" sz="2000" dirty="0" err="1"/>
              <a:t>clockwise</a:t>
            </a:r>
            <a:r>
              <a:rPr lang="cs-CZ" sz="2000" dirty="0"/>
              <a:t>) </a:t>
            </a:r>
            <a:r>
              <a:rPr lang="cs-CZ" sz="2000" dirty="0" err="1"/>
              <a:t>the</a:t>
            </a:r>
            <a:r>
              <a:rPr lang="cs-CZ" sz="2000" dirty="0"/>
              <a:t> </a:t>
            </a:r>
            <a:r>
              <a:rPr lang="cs-CZ" sz="2000" dirty="0" err="1"/>
              <a:t>regions</a:t>
            </a:r>
            <a:r>
              <a:rPr lang="cs-CZ" sz="2000" dirty="0"/>
              <a:t> Plzeň, </a:t>
            </a:r>
            <a:r>
              <a:rPr lang="cs-CZ" sz="2000" dirty="0" err="1"/>
              <a:t>Central</a:t>
            </a:r>
            <a:r>
              <a:rPr lang="cs-CZ" sz="2000" dirty="0"/>
              <a:t> Bohemia, </a:t>
            </a:r>
            <a:r>
              <a:rPr lang="cs-CZ" sz="2000" dirty="0" err="1"/>
              <a:t>Vysocina</a:t>
            </a:r>
            <a:r>
              <a:rPr lang="cs-CZ" sz="2000" dirty="0"/>
              <a:t> and </a:t>
            </a:r>
            <a:r>
              <a:rPr lang="cs-CZ" sz="2000" dirty="0" err="1"/>
              <a:t>South</a:t>
            </a:r>
            <a:r>
              <a:rPr lang="cs-CZ" sz="2000" dirty="0"/>
              <a:t> Moravia. To </a:t>
            </a:r>
            <a:r>
              <a:rPr lang="cs-CZ" sz="2000" dirty="0" err="1"/>
              <a:t>the</a:t>
            </a:r>
            <a:r>
              <a:rPr lang="cs-CZ" sz="2000" dirty="0"/>
              <a:t> </a:t>
            </a:r>
            <a:r>
              <a:rPr lang="cs-CZ" sz="2000" dirty="0" err="1"/>
              <a:t>south</a:t>
            </a:r>
            <a:r>
              <a:rPr lang="cs-CZ" sz="2000" dirty="0"/>
              <a:t> </a:t>
            </a:r>
            <a:r>
              <a:rPr lang="cs-CZ" sz="2000" dirty="0" err="1"/>
              <a:t>it</a:t>
            </a:r>
            <a:r>
              <a:rPr lang="cs-CZ" sz="2000" dirty="0"/>
              <a:t> </a:t>
            </a:r>
            <a:r>
              <a:rPr lang="cs-CZ" sz="2000" dirty="0" err="1"/>
              <a:t>borders</a:t>
            </a:r>
            <a:r>
              <a:rPr lang="cs-CZ" sz="2000" dirty="0"/>
              <a:t> </a:t>
            </a:r>
            <a:r>
              <a:rPr lang="cs-CZ" sz="2000" dirty="0" err="1"/>
              <a:t>Austria</a:t>
            </a:r>
            <a:r>
              <a:rPr lang="cs-CZ" sz="2000" dirty="0"/>
              <a:t> and </a:t>
            </a:r>
            <a:r>
              <a:rPr lang="cs-CZ" sz="2000" dirty="0" err="1"/>
              <a:t>Germany</a:t>
            </a:r>
            <a:r>
              <a:rPr lang="cs-CZ" sz="2000" dirty="0"/>
              <a:t>. </a:t>
            </a:r>
            <a:r>
              <a:rPr lang="cs-CZ" sz="2000" dirty="0" err="1"/>
              <a:t>Until</a:t>
            </a:r>
            <a:r>
              <a:rPr lang="cs-CZ" sz="2000" dirty="0"/>
              <a:t> 30 May 2001, </a:t>
            </a:r>
            <a:r>
              <a:rPr lang="cs-CZ" sz="2000" dirty="0" err="1"/>
              <a:t>the</a:t>
            </a:r>
            <a:r>
              <a:rPr lang="cs-CZ" sz="2000" dirty="0"/>
              <a:t> region </a:t>
            </a:r>
            <a:r>
              <a:rPr lang="cs-CZ" sz="2000" dirty="0" err="1"/>
              <a:t>was</a:t>
            </a:r>
            <a:r>
              <a:rPr lang="cs-CZ" sz="2000" dirty="0"/>
              <a:t> </a:t>
            </a:r>
            <a:r>
              <a:rPr lang="cs-CZ" sz="2000" dirty="0" err="1"/>
              <a:t>named</a:t>
            </a:r>
            <a:r>
              <a:rPr lang="cs-CZ" sz="2000" dirty="0"/>
              <a:t> as Budějovický kraj </a:t>
            </a:r>
            <a:r>
              <a:rPr lang="cs-CZ" sz="2000" dirty="0" err="1"/>
              <a:t>or</a:t>
            </a:r>
            <a:r>
              <a:rPr lang="cs-CZ" sz="2000" dirty="0"/>
              <a:t> Českobudějovický kraj, </a:t>
            </a:r>
            <a:r>
              <a:rPr lang="cs-CZ" sz="2000" dirty="0" err="1"/>
              <a:t>after</a:t>
            </a:r>
            <a:r>
              <a:rPr lang="cs-CZ" sz="2000" dirty="0"/>
              <a:t> </a:t>
            </a:r>
            <a:r>
              <a:rPr lang="cs-CZ" sz="2000" dirty="0" err="1"/>
              <a:t>its</a:t>
            </a:r>
            <a:r>
              <a:rPr lang="cs-CZ" sz="2000" dirty="0"/>
              <a:t> </a:t>
            </a:r>
            <a:r>
              <a:rPr lang="cs-CZ" sz="2000" dirty="0" err="1"/>
              <a:t>capital</a:t>
            </a:r>
            <a:r>
              <a:rPr lang="cs-CZ" sz="2000" dirty="0"/>
              <a:t>, České Budějovice.</a:t>
            </a:r>
          </a:p>
          <a:p>
            <a:pPr marL="285750" indent="-285750" algn="just">
              <a:buFont typeface="Wingdings" panose="05000000000000000000" pitchFamily="2" charset="2"/>
              <a:buChar char="q"/>
            </a:pPr>
            <a:r>
              <a:rPr lang="en-US" sz="2000" b="1" dirty="0"/>
              <a:t>The </a:t>
            </a:r>
            <a:r>
              <a:rPr lang="en-US" sz="2000" b="1" dirty="0" err="1"/>
              <a:t>Trebon</a:t>
            </a:r>
            <a:r>
              <a:rPr lang="en-US" sz="2000" b="1" dirty="0"/>
              <a:t> Region </a:t>
            </a:r>
            <a:r>
              <a:rPr lang="en-US" sz="2000" dirty="0"/>
              <a:t>(</a:t>
            </a:r>
            <a:r>
              <a:rPr lang="en-US" sz="2000" dirty="0" err="1"/>
              <a:t>Třeboňsko</a:t>
            </a:r>
            <a:r>
              <a:rPr lang="en-US" sz="2000" dirty="0"/>
              <a:t>) is famous for its unique network of fishponds and canals. Most of the 460 fishponds in the area were built in the 16th century. With its milieu of ancient waterworks, the soulful calls of water birds, the healing peat bogs, peaceful pine forests and traditional village architecture, the </a:t>
            </a:r>
            <a:r>
              <a:rPr lang="en-US" sz="2000" dirty="0" err="1"/>
              <a:t>Trebon</a:t>
            </a:r>
            <a:r>
              <a:rPr lang="en-US" sz="2000" dirty="0"/>
              <a:t> Region is among the foremost jewels of South Bohemia.</a:t>
            </a:r>
            <a:endParaRPr lang="cs-CZ" sz="2000" dirty="0"/>
          </a:p>
          <a:p>
            <a:pPr marL="285750" indent="-285750" algn="just">
              <a:buFont typeface="Wingdings" panose="05000000000000000000" pitchFamily="2" charset="2"/>
              <a:buChar char="q"/>
            </a:pPr>
            <a:endParaRPr lang="cs-CZ" dirty="0"/>
          </a:p>
        </p:txBody>
      </p:sp>
    </p:spTree>
    <p:extLst>
      <p:ext uri="{BB962C8B-B14F-4D97-AF65-F5344CB8AC3E}">
        <p14:creationId xmlns:p14="http://schemas.microsoft.com/office/powerpoint/2010/main" val="30599078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South</a:t>
            </a:r>
            <a:r>
              <a:rPr lang="cs-CZ" dirty="0"/>
              <a:t> Bohemia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107504" y="987574"/>
            <a:ext cx="8784976" cy="3416320"/>
          </a:xfrm>
          <a:prstGeom prst="rect">
            <a:avLst/>
          </a:prstGeom>
        </p:spPr>
        <p:txBody>
          <a:bodyPr wrap="square">
            <a:spAutoFit/>
          </a:bodyPr>
          <a:lstStyle/>
          <a:p>
            <a:pPr marL="285750" indent="-285750" algn="just">
              <a:buFont typeface="Wingdings" panose="05000000000000000000" pitchFamily="2" charset="2"/>
              <a:buChar char="q"/>
            </a:pPr>
            <a:r>
              <a:rPr lang="en-US" dirty="0" err="1"/>
              <a:t>Český</a:t>
            </a:r>
            <a:r>
              <a:rPr lang="en-US" dirty="0"/>
              <a:t> </a:t>
            </a:r>
            <a:r>
              <a:rPr lang="en-US" dirty="0" err="1"/>
              <a:t>Krumlov</a:t>
            </a:r>
            <a:r>
              <a:rPr lang="en-US" dirty="0"/>
              <a:t> In the southernmost part of the Czech Republic there is a region which is an ideal place to experience some highly interesting adventures. </a:t>
            </a:r>
            <a:endParaRPr lang="cs-CZ" dirty="0"/>
          </a:p>
          <a:p>
            <a:pPr marL="285750" indent="-285750" algn="just">
              <a:buFont typeface="Wingdings" panose="05000000000000000000" pitchFamily="2" charset="2"/>
              <a:buChar char="q"/>
            </a:pPr>
            <a:r>
              <a:rPr lang="en-US" dirty="0"/>
              <a:t>Its </a:t>
            </a:r>
            <a:r>
              <a:rPr lang="en-US" dirty="0" err="1"/>
              <a:t>centre</a:t>
            </a:r>
            <a:r>
              <a:rPr lang="en-US" dirty="0"/>
              <a:t> is the town of </a:t>
            </a:r>
            <a:r>
              <a:rPr lang="en-US" b="1" dirty="0" err="1"/>
              <a:t>Český</a:t>
            </a:r>
            <a:r>
              <a:rPr lang="en-US" b="1" dirty="0"/>
              <a:t> </a:t>
            </a:r>
            <a:r>
              <a:rPr lang="en-US" b="1" dirty="0" err="1"/>
              <a:t>Krumlov</a:t>
            </a:r>
            <a:r>
              <a:rPr lang="en-US" b="1" dirty="0"/>
              <a:t> </a:t>
            </a:r>
            <a:r>
              <a:rPr lang="en-US" dirty="0"/>
              <a:t>which, although not large in size, is all the more attractive due to its bewitching atmosphere that harks back to ancient times. Thanks to its unique medieval buildings it has been rightly protected by UNESCO since 1992.</a:t>
            </a:r>
            <a:endParaRPr lang="cs-CZ" dirty="0"/>
          </a:p>
          <a:p>
            <a:pPr marL="285750" indent="-285750" algn="just">
              <a:buFont typeface="Wingdings" panose="05000000000000000000" pitchFamily="2" charset="2"/>
              <a:buChar char="q"/>
            </a:pPr>
            <a:r>
              <a:rPr lang="en-US" b="1" dirty="0"/>
              <a:t>The village</a:t>
            </a:r>
            <a:r>
              <a:rPr lang="cs-CZ" b="1" dirty="0"/>
              <a:t> Holašovice</a:t>
            </a:r>
            <a:r>
              <a:rPr lang="en-US" b="1" dirty="0"/>
              <a:t> </a:t>
            </a:r>
            <a:r>
              <a:rPr lang="en-US" dirty="0"/>
              <a:t>was first mentioned in the mid-13th century during the period of the </a:t>
            </a:r>
            <a:r>
              <a:rPr lang="en-US" dirty="0" err="1"/>
              <a:t>colonising</a:t>
            </a:r>
            <a:r>
              <a:rPr lang="en-US" dirty="0"/>
              <a:t> movements in the South Bohemian border region. </a:t>
            </a:r>
            <a:r>
              <a:rPr lang="en-US" dirty="0" err="1"/>
              <a:t>Holašovice</a:t>
            </a:r>
            <a:r>
              <a:rPr lang="en-US" dirty="0"/>
              <a:t> is an exceptionally well-preserved example of a traditional Central European village. A number of high-quality village buildings from the 18th and 19th centuries in a style known as „South Bohemian Folk Baroque“ have been preserved on a ground plan that dates from the middle ages</a:t>
            </a:r>
            <a:r>
              <a:rPr lang="cs-CZ" dirty="0"/>
              <a:t> and</a:t>
            </a:r>
            <a:r>
              <a:rPr lang="en-US" dirty="0"/>
              <a:t> in 1998 the almost entirely preserved medieval system of houses and grain stores was inscribed in the UNESCO World Cultural Heritage List.</a:t>
            </a:r>
            <a:endParaRPr lang="cs-CZ" dirty="0"/>
          </a:p>
        </p:txBody>
      </p:sp>
    </p:spTree>
    <p:extLst>
      <p:ext uri="{BB962C8B-B14F-4D97-AF65-F5344CB8AC3E}">
        <p14:creationId xmlns:p14="http://schemas.microsoft.com/office/powerpoint/2010/main" val="1249158688"/>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3791</TotalTime>
  <Words>3551</Words>
  <Application>Microsoft Office PowerPoint</Application>
  <PresentationFormat>Předvádění na obrazovce (16:9)</PresentationFormat>
  <Paragraphs>155</Paragraphs>
  <Slides>23</Slides>
  <Notes>22</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23</vt:i4>
      </vt:variant>
    </vt:vector>
  </HeadingPairs>
  <TitlesOfParts>
    <vt:vector size="28" baseType="lpstr">
      <vt:lpstr>Arial</vt:lpstr>
      <vt:lpstr>Calibri</vt:lpstr>
      <vt:lpstr>Times New Roman</vt:lpstr>
      <vt:lpstr>Wingdings</vt:lpstr>
      <vt:lpstr>SLU</vt:lpstr>
      <vt:lpstr>Název prezentace</vt:lpstr>
      <vt:lpstr>2. Part I-Tourist attractions in the Czech Republic -7 regions     </vt:lpstr>
      <vt:lpstr>Europe and Czech Republic               Fig. 1: EUROPEAN MAP</vt:lpstr>
      <vt:lpstr>Czech Republic </vt:lpstr>
      <vt:lpstr>Geography of the Czech Republic </vt:lpstr>
      <vt:lpstr>The main tourist attractions in Prague </vt:lpstr>
      <vt:lpstr>The main tourist attractions in Prague </vt:lpstr>
      <vt:lpstr>The main tourist attractions in South Bohemia </vt:lpstr>
      <vt:lpstr>The main tourist attractions in South Bohemia </vt:lpstr>
      <vt:lpstr>The main tourist attractions in South Moravia </vt:lpstr>
      <vt:lpstr>The main tourist attractions in South Moravia </vt:lpstr>
      <vt:lpstr>The main tourist attractions in Karlovy Vary </vt:lpstr>
      <vt:lpstr>The main tourist attractions in Karlovy Vary </vt:lpstr>
      <vt:lpstr>The main tourist attractions in Hradec Králové </vt:lpstr>
      <vt:lpstr>The main tourist attractions in Hradec Králové </vt:lpstr>
      <vt:lpstr>The main tourist attractions in Liberec </vt:lpstr>
      <vt:lpstr>The main tourist attractions in the Moravian – Silesian region </vt:lpstr>
      <vt:lpstr>The main tourist attractions in the Moravian – Silesian region </vt:lpstr>
      <vt:lpstr>The main tourist attractions in the Moravian – Silesian region </vt:lpstr>
      <vt:lpstr>The main tourist attractions in the Moravian – Silesian region </vt:lpstr>
      <vt:lpstr>The main tourist attractions in the Moravian – Silesian region </vt:lpstr>
      <vt:lpstr>Selected sources: </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kaj0001</cp:lastModifiedBy>
  <cp:revision>199</cp:revision>
  <dcterms:created xsi:type="dcterms:W3CDTF">2016-07-06T15:42:34Z</dcterms:created>
  <dcterms:modified xsi:type="dcterms:W3CDTF">2021-09-26T09:31:51Z</dcterms:modified>
</cp:coreProperties>
</file>