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520" r:id="rId2"/>
    <p:sldId id="256" r:id="rId3"/>
    <p:sldId id="496" r:id="rId4"/>
    <p:sldId id="505" r:id="rId5"/>
    <p:sldId id="506" r:id="rId6"/>
    <p:sldId id="499" r:id="rId7"/>
    <p:sldId id="507" r:id="rId8"/>
    <p:sldId id="500" r:id="rId9"/>
    <p:sldId id="508" r:id="rId10"/>
    <p:sldId id="509" r:id="rId11"/>
    <p:sldId id="510" r:id="rId12"/>
    <p:sldId id="501" r:id="rId13"/>
    <p:sldId id="511" r:id="rId14"/>
    <p:sldId id="512" r:id="rId15"/>
    <p:sldId id="513" r:id="rId16"/>
    <p:sldId id="502" r:id="rId17"/>
    <p:sldId id="514" r:id="rId18"/>
    <p:sldId id="503" r:id="rId19"/>
    <p:sldId id="515" r:id="rId20"/>
    <p:sldId id="516" r:id="rId21"/>
    <p:sldId id="517" r:id="rId22"/>
    <p:sldId id="504" r:id="rId23"/>
    <p:sldId id="518" r:id="rId24"/>
    <p:sldId id="519" r:id="rId25"/>
    <p:sldId id="480" r:id="rId26"/>
    <p:sldId id="293" r:id="rId27"/>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10601902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652438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40905877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344422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630984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0826475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5194219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105472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17642405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1595373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2226508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10951029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91176481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1006809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287548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54906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4043880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200022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623922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448027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42838969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519463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Pilsen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959784" cy="3693319"/>
          </a:xfrm>
          <a:prstGeom prst="rect">
            <a:avLst/>
          </a:prstGeom>
        </p:spPr>
        <p:txBody>
          <a:bodyPr wrap="square">
            <a:spAutoFit/>
          </a:bodyPr>
          <a:lstStyle/>
          <a:p>
            <a:pPr marL="285750" indent="-285750" algn="just">
              <a:buFont typeface="Wingdings" panose="05000000000000000000" pitchFamily="2" charset="2"/>
              <a:buChar char="ü"/>
            </a:pPr>
            <a:r>
              <a:rPr lang="en-US" dirty="0"/>
              <a:t>St. Bartholomew´s Cathedral in Pilsen – the tallest church spire in Bohemia (102,26 m )</a:t>
            </a:r>
          </a:p>
          <a:p>
            <a:pPr marL="285750" indent="-285750" algn="just">
              <a:buFont typeface="Wingdings" panose="05000000000000000000" pitchFamily="2" charset="2"/>
              <a:buChar char="ü"/>
            </a:pPr>
            <a:r>
              <a:rPr lang="en-US" dirty="0"/>
              <a:t>Republic Town Square of Pilsen – one of the largest medieval town squares in the Czech Republic</a:t>
            </a:r>
          </a:p>
          <a:p>
            <a:pPr marL="285750" indent="-285750" algn="just">
              <a:buFont typeface="Wingdings" panose="05000000000000000000" pitchFamily="2" charset="2"/>
              <a:buChar char="ü"/>
            </a:pPr>
            <a:r>
              <a:rPr lang="en-US" dirty="0"/>
              <a:t>Synagogue in Pilsen – the second largest in Europe and the third largest in the world, synagogues in Jerusalem and Budapest being the largest</a:t>
            </a:r>
          </a:p>
          <a:p>
            <a:pPr marL="285750" indent="-285750" algn="just">
              <a:buFont typeface="Wingdings" panose="05000000000000000000" pitchFamily="2" charset="2"/>
              <a:buChar char="ü"/>
            </a:pPr>
            <a:r>
              <a:rPr lang="en-US" dirty="0"/>
              <a:t>Pilsen – Brewery Museum in Pilsen – the old </a:t>
            </a:r>
            <a:r>
              <a:rPr lang="en-US" dirty="0" err="1"/>
              <a:t>est</a:t>
            </a:r>
            <a:r>
              <a:rPr lang="en-US" dirty="0"/>
              <a:t> museum of its kind in the world, preserved in the original medieval brewery house</a:t>
            </a:r>
            <a:r>
              <a:rPr lang="cs-CZ" dirty="0"/>
              <a:t>.</a:t>
            </a:r>
          </a:p>
          <a:p>
            <a:pPr marL="285750" indent="-285750" algn="just">
              <a:buFont typeface="Wingdings" panose="05000000000000000000" pitchFamily="2" charset="2"/>
              <a:buChar char="ü"/>
            </a:pPr>
            <a:r>
              <a:rPr lang="en-US" dirty="0"/>
              <a:t>West-Bohemian Museum in Pilsen – the largest collection of Gothic harquebus guns in Europe</a:t>
            </a:r>
          </a:p>
          <a:p>
            <a:pPr marL="285750" indent="-285750" algn="just">
              <a:buFont typeface="Wingdings" panose="05000000000000000000" pitchFamily="2" charset="2"/>
              <a:buChar char="ü"/>
            </a:pPr>
            <a:r>
              <a:rPr lang="en-US" dirty="0"/>
              <a:t>Zoological and botanical garden in Pilsen – the only facility in the Czech Republic combining both zoological and botanical gardens; these two gardens have been operating since 1981 in </a:t>
            </a:r>
            <a:r>
              <a:rPr lang="en-US" dirty="0" err="1"/>
              <a:t>Lochotín</a:t>
            </a:r>
            <a:r>
              <a:rPr lang="en-US" dirty="0"/>
              <a:t> city part, </a:t>
            </a:r>
            <a:r>
              <a:rPr lang="en-US" dirty="0" err="1"/>
              <a:t>neighbouring</a:t>
            </a:r>
            <a:r>
              <a:rPr lang="en-US" dirty="0"/>
              <a:t> the largest </a:t>
            </a:r>
            <a:r>
              <a:rPr lang="en-US" dirty="0" err="1"/>
              <a:t>amphitheatre</a:t>
            </a:r>
            <a:r>
              <a:rPr lang="en-US" dirty="0"/>
              <a:t> in the central Europe</a:t>
            </a:r>
            <a:r>
              <a:rPr lang="cs-CZ" dirty="0"/>
              <a:t>.</a:t>
            </a:r>
            <a:endParaRPr lang="en-US" dirty="0"/>
          </a:p>
        </p:txBody>
      </p:sp>
    </p:spTree>
    <p:extLst>
      <p:ext uri="{BB962C8B-B14F-4D97-AF65-F5344CB8AC3E}">
        <p14:creationId xmlns:p14="http://schemas.microsoft.com/office/powerpoint/2010/main" val="3880531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Pilsen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959784" cy="2308324"/>
          </a:xfrm>
          <a:prstGeom prst="rect">
            <a:avLst/>
          </a:prstGeom>
        </p:spPr>
        <p:txBody>
          <a:bodyPr wrap="square">
            <a:spAutoFit/>
          </a:bodyPr>
          <a:lstStyle/>
          <a:p>
            <a:pPr marL="285750" indent="-285750" algn="just">
              <a:buFont typeface="Wingdings" panose="05000000000000000000" pitchFamily="2" charset="2"/>
              <a:buChar char="ü"/>
            </a:pPr>
            <a:r>
              <a:rPr lang="en-US" dirty="0"/>
              <a:t>Pilsen – </a:t>
            </a:r>
            <a:r>
              <a:rPr lang="en-US" dirty="0" err="1"/>
              <a:t>Bory</a:t>
            </a:r>
            <a:r>
              <a:rPr lang="en-US" dirty="0"/>
              <a:t> (town district) (1911) – the oldest airport in the Czech Republic.</a:t>
            </a:r>
          </a:p>
          <a:p>
            <a:pPr marL="285750" indent="-285750" algn="just">
              <a:buFont typeface="Wingdings" panose="05000000000000000000" pitchFamily="2" charset="2"/>
              <a:buChar char="ü"/>
            </a:pPr>
            <a:r>
              <a:rPr lang="en-US" dirty="0"/>
              <a:t>Pilsen – the first airplane of Czechoslovak production took off on April 27; 1919 at </a:t>
            </a:r>
            <a:r>
              <a:rPr lang="en-US" dirty="0" err="1"/>
              <a:t>Bory</a:t>
            </a:r>
            <a:r>
              <a:rPr lang="en-US" dirty="0"/>
              <a:t> airport in Pilsen.</a:t>
            </a:r>
            <a:endParaRPr lang="cs-CZ" dirty="0"/>
          </a:p>
          <a:p>
            <a:pPr marL="285750" indent="-285750" algn="just">
              <a:buFont typeface="Wingdings" panose="05000000000000000000" pitchFamily="2" charset="2"/>
              <a:buChar char="ü"/>
            </a:pPr>
            <a:r>
              <a:rPr lang="en-US" dirty="0"/>
              <a:t>Ceramic pylon in Pilsen - the highest (10 m) ceramic object, rotated at potter's wheel, in the world. It is made from 4,5 tons of clay by </a:t>
            </a:r>
            <a:r>
              <a:rPr lang="en-US" dirty="0" err="1"/>
              <a:t>Westbohemian</a:t>
            </a:r>
            <a:r>
              <a:rPr lang="en-US" dirty="0"/>
              <a:t> artist Ivan </a:t>
            </a:r>
            <a:r>
              <a:rPr lang="en-US" dirty="0" err="1"/>
              <a:t>Hostaša</a:t>
            </a:r>
            <a:r>
              <a:rPr lang="en-US" dirty="0"/>
              <a:t>. The pylon is written down in the </a:t>
            </a:r>
            <a:r>
              <a:rPr lang="en-US" dirty="0" err="1"/>
              <a:t>Guiness</a:t>
            </a:r>
            <a:r>
              <a:rPr lang="en-US" dirty="0"/>
              <a:t> Book of Records</a:t>
            </a:r>
          </a:p>
          <a:p>
            <a:pPr marL="285750" indent="-285750" algn="just">
              <a:buFont typeface="Wingdings" panose="05000000000000000000" pitchFamily="2" charset="2"/>
              <a:buChar char="ü"/>
            </a:pPr>
            <a:r>
              <a:rPr lang="en-US" dirty="0"/>
              <a:t>At the site of the </a:t>
            </a:r>
            <a:r>
              <a:rPr lang="en-US" dirty="0" err="1"/>
              <a:t>Zbiroh</a:t>
            </a:r>
            <a:r>
              <a:rPr lang="en-US" dirty="0"/>
              <a:t> medieval castle, there is a 163m deep well of oblong shape, hewn in solid rock. It ranks among the deepest wells in Europe.</a:t>
            </a:r>
          </a:p>
        </p:txBody>
      </p:sp>
    </p:spTree>
    <p:extLst>
      <p:ext uri="{BB962C8B-B14F-4D97-AF65-F5344CB8AC3E}">
        <p14:creationId xmlns:p14="http://schemas.microsoft.com/office/powerpoint/2010/main" val="14367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Central</a:t>
            </a:r>
            <a:r>
              <a:rPr lang="cs-CZ" dirty="0"/>
              <a:t> Bohemia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784976"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Central Bohemian Region</a:t>
            </a:r>
            <a:r>
              <a:rPr lang="cs-CZ" dirty="0"/>
              <a:t> </a:t>
            </a:r>
            <a:r>
              <a:rPr lang="en-US" dirty="0"/>
              <a:t>is located in the central part of its historical region of Bohemia. Its administrative center is placed in the Czech capital Prague (Czech: Praha), which lies in the center of the region. </a:t>
            </a:r>
            <a:endParaRPr lang="cs-CZ" dirty="0"/>
          </a:p>
          <a:p>
            <a:pPr marL="285750" indent="-285750" algn="just">
              <a:buFont typeface="Wingdings" panose="05000000000000000000" pitchFamily="2" charset="2"/>
              <a:buChar char="q"/>
            </a:pPr>
            <a:r>
              <a:rPr lang="en-US" dirty="0"/>
              <a:t>The city is not, however, a part of it and creates a region of its own.</a:t>
            </a:r>
          </a:p>
          <a:p>
            <a:pPr marL="285750" indent="-285750" algn="just">
              <a:buFont typeface="Wingdings" panose="05000000000000000000" pitchFamily="2" charset="2"/>
              <a:buChar char="q"/>
            </a:pPr>
            <a:r>
              <a:rPr lang="en-US" dirty="0"/>
              <a:t>The Central Bohemian Region is situated in the center of Bohemia. In terms of area it is the largest region in the Czech Republic. It occupies 11,014 km² which is almost 14% of the total area of the country.</a:t>
            </a:r>
            <a:endParaRPr lang="cs-CZ" dirty="0"/>
          </a:p>
          <a:p>
            <a:pPr marL="285750" indent="-285750" algn="just">
              <a:buFont typeface="Wingdings" panose="05000000000000000000" pitchFamily="2" charset="2"/>
              <a:buChar char="q"/>
            </a:pPr>
            <a:r>
              <a:rPr lang="en-US" dirty="0"/>
              <a:t> It surrounds the country’s capital Prague and it borders with Liberec Region (in the north), Hradec </a:t>
            </a:r>
            <a:r>
              <a:rPr lang="en-US" dirty="0" err="1"/>
              <a:t>Králové</a:t>
            </a:r>
            <a:r>
              <a:rPr lang="en-US" dirty="0"/>
              <a:t> Region (north-east), Pardubice Region (east), </a:t>
            </a:r>
            <a:r>
              <a:rPr lang="en-US" dirty="0" err="1"/>
              <a:t>Vysočina</a:t>
            </a:r>
            <a:r>
              <a:rPr lang="en-US" dirty="0"/>
              <a:t> Region (south-east), South Bohemian Region (south), </a:t>
            </a:r>
            <a:r>
              <a:rPr lang="en-US" dirty="0" err="1"/>
              <a:t>Plzeň</a:t>
            </a:r>
            <a:r>
              <a:rPr lang="en-US" dirty="0"/>
              <a:t> Region (west) and </a:t>
            </a:r>
            <a:r>
              <a:rPr lang="en-US" dirty="0" err="1"/>
              <a:t>Ústí</a:t>
            </a:r>
            <a:r>
              <a:rPr lang="en-US" dirty="0"/>
              <a:t> </a:t>
            </a:r>
            <a:r>
              <a:rPr lang="en-US" dirty="0" err="1"/>
              <a:t>nad</a:t>
            </a:r>
            <a:r>
              <a:rPr lang="en-US" dirty="0"/>
              <a:t> Labem Region (north-west).</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12491586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Central</a:t>
            </a:r>
            <a:r>
              <a:rPr lang="cs-CZ" dirty="0"/>
              <a:t> Bohemia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784976" cy="3693319"/>
          </a:xfrm>
          <a:prstGeom prst="rect">
            <a:avLst/>
          </a:prstGeom>
        </p:spPr>
        <p:txBody>
          <a:bodyPr wrap="square">
            <a:spAutoFit/>
          </a:bodyPr>
          <a:lstStyle/>
          <a:p>
            <a:pPr marL="285750" indent="-285750" algn="just">
              <a:buFont typeface="Wingdings" panose="05000000000000000000" pitchFamily="2" charset="2"/>
              <a:buChar char="q"/>
            </a:pPr>
            <a:r>
              <a:rPr lang="cs-CZ" dirty="0"/>
              <a:t>T</a:t>
            </a:r>
            <a:r>
              <a:rPr lang="en-US" dirty="0"/>
              <a:t>he Central Bohemian Region is the largest region of the Czech Republic, occupying 14% of its total area. </a:t>
            </a:r>
            <a:endParaRPr lang="cs-CZ" dirty="0"/>
          </a:p>
          <a:p>
            <a:pPr marL="285750" indent="-285750" algn="just">
              <a:buFont typeface="Wingdings" panose="05000000000000000000" pitchFamily="2" charset="2"/>
              <a:buChar char="q"/>
            </a:pPr>
            <a:r>
              <a:rPr lang="en-US" dirty="0"/>
              <a:t>The region has relatively various natural conditions. The highest point of the region is located on </a:t>
            </a:r>
            <a:r>
              <a:rPr lang="en-US" dirty="0" err="1"/>
              <a:t>Tok</a:t>
            </a:r>
            <a:r>
              <a:rPr lang="en-US" dirty="0"/>
              <a:t> hill (846 m) in </a:t>
            </a:r>
            <a:r>
              <a:rPr lang="en-US" dirty="0" err="1"/>
              <a:t>Brdy</a:t>
            </a:r>
            <a:r>
              <a:rPr lang="en-US" dirty="0"/>
              <a:t> Highlands in the south-eastern part of the region. The lowest point of the region is situated on the water surface of the Elbe River (Czech: Labe) near </a:t>
            </a:r>
            <a:r>
              <a:rPr lang="en-US" dirty="0" err="1"/>
              <a:t>Dolní</a:t>
            </a:r>
            <a:r>
              <a:rPr lang="en-US" dirty="0"/>
              <a:t> </a:t>
            </a:r>
            <a:r>
              <a:rPr lang="en-US" dirty="0" err="1"/>
              <a:t>Beřkovice</a:t>
            </a:r>
            <a:r>
              <a:rPr lang="en-US" dirty="0"/>
              <a:t>.</a:t>
            </a:r>
          </a:p>
          <a:p>
            <a:pPr marL="285750" indent="-285750" algn="just">
              <a:buFont typeface="Wingdings" panose="05000000000000000000" pitchFamily="2" charset="2"/>
              <a:buChar char="q"/>
            </a:pPr>
            <a:r>
              <a:rPr lang="en-US" dirty="0"/>
              <a:t>The region is divided into two landscape types. The north-eastern part is formed by </a:t>
            </a:r>
            <a:r>
              <a:rPr lang="en-US" dirty="0" err="1"/>
              <a:t>Polabí</a:t>
            </a:r>
            <a:r>
              <a:rPr lang="en-US" dirty="0"/>
              <a:t> lowlands with a high share of land being used for agricultural purposes and deciduous forests. The south-western part of the region is hilly with coniferous and mixed forests.</a:t>
            </a:r>
          </a:p>
          <a:p>
            <a:pPr marL="285750" indent="-285750" algn="just">
              <a:buFont typeface="Wingdings" panose="05000000000000000000" pitchFamily="2" charset="2"/>
              <a:buChar char="q"/>
            </a:pPr>
            <a:r>
              <a:rPr lang="en-US" dirty="0"/>
              <a:t>Important rivers in the region are Elbe, Vltava, </a:t>
            </a:r>
            <a:r>
              <a:rPr lang="en-US" dirty="0" err="1"/>
              <a:t>Berounka</a:t>
            </a:r>
            <a:r>
              <a:rPr lang="en-US" dirty="0"/>
              <a:t>, </a:t>
            </a:r>
            <a:r>
              <a:rPr lang="en-US" dirty="0" err="1"/>
              <a:t>Jizera</a:t>
            </a:r>
            <a:r>
              <a:rPr lang="en-US" dirty="0"/>
              <a:t> and </a:t>
            </a:r>
            <a:r>
              <a:rPr lang="en-US" dirty="0" err="1"/>
              <a:t>Sázava</a:t>
            </a:r>
            <a:r>
              <a:rPr lang="en-US" dirty="0"/>
              <a:t>. On Vltava river, a series of nine dams (Czech: </a:t>
            </a:r>
            <a:r>
              <a:rPr lang="en-US" dirty="0" err="1"/>
              <a:t>Vltavská</a:t>
            </a:r>
            <a:r>
              <a:rPr lang="en-US" dirty="0"/>
              <a:t> </a:t>
            </a:r>
            <a:r>
              <a:rPr lang="en-US" dirty="0" err="1"/>
              <a:t>kaskáda</a:t>
            </a:r>
            <a:r>
              <a:rPr lang="en-US" dirty="0"/>
              <a:t>) were constructed throughout the 20th century.</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026217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Central</a:t>
            </a:r>
            <a:r>
              <a:rPr lang="cs-CZ" dirty="0"/>
              <a:t> Bohemia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78497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There are a number of landscape parks located in the region. </a:t>
            </a:r>
            <a:r>
              <a:rPr lang="en-US" dirty="0" err="1"/>
              <a:t>Křivoklátsko</a:t>
            </a:r>
            <a:r>
              <a:rPr lang="en-US" dirty="0"/>
              <a:t> is the largest and most important landscape park in the region, being at the same time a UNESCO Biosphere Reservation. Another remarkable area is the Bohemian Karst, the largest karst area in the Czech republic where the </a:t>
            </a:r>
            <a:r>
              <a:rPr lang="en-US" dirty="0" err="1"/>
              <a:t>Koněprusy</a:t>
            </a:r>
            <a:r>
              <a:rPr lang="en-US" dirty="0"/>
              <a:t> Caves (Czech: </a:t>
            </a:r>
            <a:r>
              <a:rPr lang="en-US" dirty="0" err="1"/>
              <a:t>Koněpruské</a:t>
            </a:r>
            <a:r>
              <a:rPr lang="en-US" dirty="0"/>
              <a:t> </a:t>
            </a:r>
            <a:r>
              <a:rPr lang="en-US" dirty="0" err="1"/>
              <a:t>jeskyně</a:t>
            </a:r>
            <a:r>
              <a:rPr lang="en-US" dirty="0"/>
              <a:t>) are located. Finally, </a:t>
            </a:r>
            <a:r>
              <a:rPr lang="en-US" dirty="0" err="1"/>
              <a:t>Kokořínsko</a:t>
            </a:r>
            <a:r>
              <a:rPr lang="en-US" dirty="0"/>
              <a:t> Landscape park is for a large part situated in the Central Bohemian Region.</a:t>
            </a:r>
            <a:endParaRPr lang="cs-CZ" dirty="0"/>
          </a:p>
          <a:p>
            <a:pPr marL="285750" indent="-285750" algn="just">
              <a:buFont typeface="Wingdings" panose="05000000000000000000" pitchFamily="2" charset="2"/>
              <a:buChar char="q"/>
            </a:pPr>
            <a:r>
              <a:rPr lang="en-US" dirty="0" err="1"/>
              <a:t>Karlštejn</a:t>
            </a:r>
            <a:r>
              <a:rPr lang="en-US" dirty="0"/>
              <a:t> Castle is a large Gothic castle founded 1348 CE by Charles IV, Holy Roman Emperor-elect and King of Bohemia. The castle served as a place for safekeeping the Imperial Regalia as well as the Bohemian/Czech crown jewels, holy relics, and other royal treasures. Located about 30 </a:t>
            </a:r>
            <a:r>
              <a:rPr lang="en-US" dirty="0" err="1"/>
              <a:t>kilometres</a:t>
            </a:r>
            <a:r>
              <a:rPr lang="en-US" dirty="0"/>
              <a:t> (19 mi) southwest of Prague above the village of the same name, it is one of the most famous and most frequently visited castles in the Czech Republic.</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948095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Central</a:t>
            </a:r>
            <a:r>
              <a:rPr lang="cs-CZ" dirty="0"/>
              <a:t> Bohemia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err="1"/>
              <a:t>Kokořín</a:t>
            </a:r>
            <a:r>
              <a:rPr lang="en-US" dirty="0"/>
              <a:t> Castle is a castle located some 10 km (6 mi) northeast of </a:t>
            </a:r>
            <a:r>
              <a:rPr lang="en-US" dirty="0" err="1"/>
              <a:t>Mělník</a:t>
            </a:r>
            <a:r>
              <a:rPr lang="en-US" dirty="0"/>
              <a:t>, Czech Republic. It was built in the first half of the 14th century by order of </a:t>
            </a:r>
            <a:r>
              <a:rPr lang="en-US" dirty="0" err="1"/>
              <a:t>Hynek</a:t>
            </a:r>
            <a:r>
              <a:rPr lang="en-US" dirty="0"/>
              <a:t> </a:t>
            </a:r>
            <a:r>
              <a:rPr lang="en-US" dirty="0" err="1"/>
              <a:t>Berka</a:t>
            </a:r>
            <a:r>
              <a:rPr lang="en-US" dirty="0"/>
              <a:t> z </a:t>
            </a:r>
            <a:r>
              <a:rPr lang="en-US" dirty="0" err="1"/>
              <a:t>Dubé</a:t>
            </a:r>
            <a:r>
              <a:rPr lang="en-US" dirty="0"/>
              <a:t>. It was heavily damaged during the Hussite Wars and stood in ruins until the reconstruction campaign of 1911–1918. It was nationalized in 1948 and has been designated a national cultural landmark since 2001. The nature preserve of </a:t>
            </a:r>
            <a:r>
              <a:rPr lang="en-US" dirty="0" err="1"/>
              <a:t>Kokořínsko</a:t>
            </a:r>
            <a:r>
              <a:rPr lang="en-US" dirty="0"/>
              <a:t> takes its name from this castle.</a:t>
            </a:r>
            <a:endParaRPr lang="cs-CZ" dirty="0"/>
          </a:p>
          <a:p>
            <a:pPr marL="285750" indent="-285750" algn="just">
              <a:buFont typeface="Wingdings" panose="05000000000000000000" pitchFamily="2" charset="2"/>
              <a:buChar char="q"/>
            </a:pPr>
            <a:r>
              <a:rPr lang="en-US" dirty="0" err="1"/>
              <a:t>Konopiště</a:t>
            </a:r>
            <a:r>
              <a:rPr lang="en-US" dirty="0"/>
              <a:t> is a four-winged, three-</a:t>
            </a:r>
            <a:r>
              <a:rPr lang="en-US" dirty="0" err="1"/>
              <a:t>storey</a:t>
            </a:r>
            <a:r>
              <a:rPr lang="en-US" dirty="0"/>
              <a:t> château located in the Czech Republic, about 50 km (30 mi) southeast of Prague, outside the city of </a:t>
            </a:r>
            <a:r>
              <a:rPr lang="en-US" dirty="0" err="1"/>
              <a:t>Benešov</a:t>
            </a:r>
            <a:r>
              <a:rPr lang="en-US" dirty="0"/>
              <a:t>. </a:t>
            </a:r>
            <a:endParaRPr lang="cs-CZ" dirty="0"/>
          </a:p>
          <a:p>
            <a:pPr marL="285750" indent="-285750" algn="just">
              <a:buFont typeface="Wingdings" panose="05000000000000000000" pitchFamily="2" charset="2"/>
              <a:buChar char="q"/>
            </a:pPr>
            <a:r>
              <a:rPr lang="en-US" dirty="0" err="1"/>
              <a:t>Lány</a:t>
            </a:r>
            <a:r>
              <a:rPr lang="en-US" dirty="0"/>
              <a:t> is a village in the Czech Republic, 35 km (22 mi) west of Prague, in Central Bohemian Region, outside the main road towards Karlovy Vary.</a:t>
            </a:r>
            <a:r>
              <a:rPr lang="cs-CZ" dirty="0"/>
              <a:t> </a:t>
            </a:r>
            <a:r>
              <a:rPr lang="en-US" dirty="0"/>
              <a:t>Its major landmark is a castle, serving as a summer residence of Czechoslovak and later Czech Presidents. There is also a sports car museum and Museum of T. G. Masaryk, the first President of Czechoslovakia. Both President Masaryk and his wife are buried in the local cemetery.</a:t>
            </a:r>
            <a:endParaRPr lang="cs-CZ" dirty="0"/>
          </a:p>
        </p:txBody>
      </p:sp>
    </p:spTree>
    <p:extLst>
      <p:ext uri="{BB962C8B-B14F-4D97-AF65-F5344CB8AC3E}">
        <p14:creationId xmlns:p14="http://schemas.microsoft.com/office/powerpoint/2010/main" val="3725897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Ústí nad Labem</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30792" y="915566"/>
            <a:ext cx="8959784" cy="3970318"/>
          </a:xfrm>
          <a:prstGeom prst="rect">
            <a:avLst/>
          </a:prstGeom>
        </p:spPr>
        <p:txBody>
          <a:bodyPr wrap="square">
            <a:spAutoFit/>
          </a:bodyPr>
          <a:lstStyle/>
          <a:p>
            <a:pPr marL="285750" indent="-285750" algn="just">
              <a:buFont typeface="Wingdings" panose="05000000000000000000" pitchFamily="2" charset="2"/>
              <a:buChar char="q"/>
            </a:pPr>
            <a:r>
              <a:rPr lang="en-US" dirty="0" err="1"/>
              <a:t>Ústí</a:t>
            </a:r>
            <a:r>
              <a:rPr lang="en-US" dirty="0"/>
              <a:t> </a:t>
            </a:r>
            <a:r>
              <a:rPr lang="en-US" dirty="0" err="1"/>
              <a:t>nad</a:t>
            </a:r>
            <a:r>
              <a:rPr lang="en-US" dirty="0"/>
              <a:t> Labem Region or </a:t>
            </a:r>
            <a:r>
              <a:rPr lang="en-US" dirty="0" err="1"/>
              <a:t>Ústecký</a:t>
            </a:r>
            <a:r>
              <a:rPr lang="en-US" dirty="0"/>
              <a:t> Region </a:t>
            </a:r>
            <a:r>
              <a:rPr lang="cs-CZ" dirty="0" err="1"/>
              <a:t>is</a:t>
            </a:r>
            <a:r>
              <a:rPr lang="cs-CZ" dirty="0"/>
              <a:t> </a:t>
            </a:r>
            <a:r>
              <a:rPr lang="en-US" dirty="0"/>
              <a:t>located in the north-western part of the historical land of Bohemia and the whole country, and named after the capital, </a:t>
            </a:r>
            <a:r>
              <a:rPr lang="en-US" dirty="0" err="1"/>
              <a:t>Ústí</a:t>
            </a:r>
            <a:r>
              <a:rPr lang="en-US" dirty="0"/>
              <a:t> </a:t>
            </a:r>
            <a:r>
              <a:rPr lang="en-US" dirty="0" err="1"/>
              <a:t>nad</a:t>
            </a:r>
            <a:r>
              <a:rPr lang="en-US" dirty="0"/>
              <a:t> Labem. It covers the majority of the former North Bohemia province and is part of the broader area of North Bohemia.</a:t>
            </a:r>
          </a:p>
          <a:p>
            <a:pPr marL="285750" indent="-285750" algn="just">
              <a:buFont typeface="Wingdings" panose="05000000000000000000" pitchFamily="2" charset="2"/>
              <a:buChar char="q"/>
            </a:pPr>
            <a:r>
              <a:rPr lang="en-US" dirty="0"/>
              <a:t>The region borders the regions of Liberec (east), Central Bohemia (south), </a:t>
            </a:r>
            <a:r>
              <a:rPr lang="en-US" dirty="0" err="1"/>
              <a:t>Plzeň</a:t>
            </a:r>
            <a:r>
              <a:rPr lang="en-US" dirty="0"/>
              <a:t> (southwest), Karlovy Vary (west) and the German region of Saxony to the north.</a:t>
            </a:r>
            <a:endParaRPr lang="cs-CZ" dirty="0"/>
          </a:p>
          <a:p>
            <a:pPr marL="285750" indent="-285750" algn="just">
              <a:buFont typeface="Wingdings" panose="05000000000000000000" pitchFamily="2" charset="2"/>
              <a:buChar char="q"/>
            </a:pPr>
            <a:r>
              <a:rPr lang="en-US" dirty="0"/>
              <a:t>The </a:t>
            </a:r>
            <a:r>
              <a:rPr lang="en-US" dirty="0" err="1"/>
              <a:t>Ústí</a:t>
            </a:r>
            <a:r>
              <a:rPr lang="en-US" dirty="0"/>
              <a:t> region comprises a range of very different types of landscape. Between the high escarpment of the Ore Mountains range and the Bohemian Central Uplands with many volcanic hills, there are vast areas devastated by surface coal mining (the North Bohemian Basin), partly being </a:t>
            </a:r>
            <a:r>
              <a:rPr lang="en-US" dirty="0" err="1"/>
              <a:t>recultivated</a:t>
            </a:r>
            <a:r>
              <a:rPr lang="en-US" dirty="0"/>
              <a:t> into an artificial landscape with ponds, plains and groves. </a:t>
            </a:r>
            <a:endParaRPr lang="cs-CZ" dirty="0"/>
          </a:p>
          <a:p>
            <a:pPr marL="285750" indent="-285750" algn="just">
              <a:buFont typeface="Wingdings" panose="05000000000000000000" pitchFamily="2" charset="2"/>
              <a:buChar char="q"/>
            </a:pPr>
            <a:r>
              <a:rPr lang="en-US" dirty="0"/>
              <a:t>The Elbe river runs through the Central Uplands in a winding gorge of the Porta </a:t>
            </a:r>
            <a:r>
              <a:rPr lang="en-US" dirty="0" err="1"/>
              <a:t>Bohemica</a:t>
            </a:r>
            <a:r>
              <a:rPr lang="en-US" dirty="0"/>
              <a:t>. The southern part of the region, </a:t>
            </a:r>
            <a:r>
              <a:rPr lang="en-US" dirty="0" err="1"/>
              <a:t>Polabí</a:t>
            </a:r>
            <a:r>
              <a:rPr lang="en-US" dirty="0"/>
              <a:t>, is flat and fertile, while in the northeast are the sandstone formations of Bohemian Switzerland, including the monumental </a:t>
            </a:r>
            <a:r>
              <a:rPr lang="en-US" dirty="0" err="1"/>
              <a:t>Pravčická</a:t>
            </a:r>
            <a:r>
              <a:rPr lang="en-US" dirty="0"/>
              <a:t> </a:t>
            </a:r>
            <a:r>
              <a:rPr lang="en-US" dirty="0" err="1"/>
              <a:t>brána</a:t>
            </a:r>
            <a:r>
              <a:rPr lang="en-US" dirty="0"/>
              <a:t>, a natural sandstone arch.</a:t>
            </a:r>
            <a:endParaRPr lang="cs-CZ" dirty="0"/>
          </a:p>
        </p:txBody>
      </p:sp>
    </p:spTree>
    <p:extLst>
      <p:ext uri="{BB962C8B-B14F-4D97-AF65-F5344CB8AC3E}">
        <p14:creationId xmlns:p14="http://schemas.microsoft.com/office/powerpoint/2010/main" val="3337189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Ústí nad Labem</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30792" y="915566"/>
            <a:ext cx="8959784" cy="3970318"/>
          </a:xfrm>
          <a:prstGeom prst="rect">
            <a:avLst/>
          </a:prstGeom>
        </p:spPr>
        <p:txBody>
          <a:bodyPr wrap="square">
            <a:spAutoFit/>
          </a:bodyPr>
          <a:lstStyle/>
          <a:p>
            <a:pPr marL="285750" indent="-285750" algn="just">
              <a:buFont typeface="Wingdings" panose="05000000000000000000" pitchFamily="2" charset="2"/>
              <a:buChar char="q"/>
            </a:pPr>
            <a:r>
              <a:rPr lang="en-US" dirty="0" err="1"/>
              <a:t>Duchcov</a:t>
            </a:r>
            <a:r>
              <a:rPr lang="en-US" dirty="0"/>
              <a:t> is the name of a grand house in the town of </a:t>
            </a:r>
            <a:r>
              <a:rPr lang="en-US" dirty="0" err="1"/>
              <a:t>Duchcov</a:t>
            </a:r>
            <a:r>
              <a:rPr lang="en-US" dirty="0"/>
              <a:t>, located about 8 km from </a:t>
            </a:r>
            <a:r>
              <a:rPr lang="en-US" dirty="0" err="1"/>
              <a:t>Litvínov</a:t>
            </a:r>
            <a:r>
              <a:rPr lang="en-US" dirty="0"/>
              <a:t>, in northern Bohemia, Czech Republic. The château houses a museum with a collection of historic furniture. Also on display is the painting and portrait gallery of the </a:t>
            </a:r>
            <a:r>
              <a:rPr lang="en-US" dirty="0" err="1"/>
              <a:t>Waldsteins</a:t>
            </a:r>
            <a:r>
              <a:rPr lang="cs-CZ" dirty="0"/>
              <a:t>. </a:t>
            </a:r>
            <a:r>
              <a:rPr lang="en-US" dirty="0"/>
              <a:t>One room is dedicated to Giacomo Casanova, who was employed here as a librarian from 1785 to 1798, and his memoirs Histoire de ma vie were written here in the years before his death in 1798.</a:t>
            </a:r>
            <a:endParaRPr lang="cs-CZ" dirty="0"/>
          </a:p>
          <a:p>
            <a:pPr marL="285750" indent="-285750" algn="just">
              <a:buFont typeface="Wingdings" panose="05000000000000000000" pitchFamily="2" charset="2"/>
              <a:buChar char="q"/>
            </a:pPr>
            <a:r>
              <a:rPr lang="en-US" dirty="0"/>
              <a:t>The </a:t>
            </a:r>
            <a:r>
              <a:rPr lang="en-US" dirty="0" err="1"/>
              <a:t>Pravčická</a:t>
            </a:r>
            <a:r>
              <a:rPr lang="en-US" dirty="0"/>
              <a:t> </a:t>
            </a:r>
            <a:r>
              <a:rPr lang="en-US" dirty="0" err="1"/>
              <a:t>brána</a:t>
            </a:r>
            <a:r>
              <a:rPr lang="en-US" dirty="0"/>
              <a:t> is a narrow rock formation located in Bohemian Switzerland in the Czech Republic, approx. 3 km northwest of </a:t>
            </a:r>
            <a:r>
              <a:rPr lang="en-US" dirty="0" err="1"/>
              <a:t>Hřensko</a:t>
            </a:r>
            <a:r>
              <a:rPr lang="en-US" dirty="0"/>
              <a:t>. With a span of 26.5 </a:t>
            </a:r>
            <a:r>
              <a:rPr lang="en-US" dirty="0" err="1"/>
              <a:t>metres</a:t>
            </a:r>
            <a:r>
              <a:rPr lang="en-US" dirty="0"/>
              <a:t>, an inside height of 16 </a:t>
            </a:r>
            <a:r>
              <a:rPr lang="en-US" dirty="0" err="1"/>
              <a:t>metres</a:t>
            </a:r>
            <a:r>
              <a:rPr lang="en-US" dirty="0"/>
              <a:t>, 8 </a:t>
            </a:r>
            <a:r>
              <a:rPr lang="en-US" dirty="0" err="1"/>
              <a:t>metre</a:t>
            </a:r>
            <a:r>
              <a:rPr lang="en-US" dirty="0"/>
              <a:t> maximum width and 3 </a:t>
            </a:r>
            <a:r>
              <a:rPr lang="en-US" dirty="0" err="1"/>
              <a:t>metre</a:t>
            </a:r>
            <a:r>
              <a:rPr lang="en-US" dirty="0"/>
              <a:t> arch, it is the largest natural sandstone arch in Europe</a:t>
            </a:r>
            <a:r>
              <a:rPr lang="cs-CZ" dirty="0"/>
              <a:t>.</a:t>
            </a:r>
          </a:p>
          <a:p>
            <a:pPr marL="285750" indent="-285750" algn="just">
              <a:buFont typeface="Wingdings" panose="05000000000000000000" pitchFamily="2" charset="2"/>
              <a:buChar char="q"/>
            </a:pPr>
            <a:r>
              <a:rPr lang="en-US" dirty="0" err="1"/>
              <a:t>Říp</a:t>
            </a:r>
            <a:r>
              <a:rPr lang="en-US" dirty="0"/>
              <a:t> Mountain also known as </a:t>
            </a:r>
            <a:r>
              <a:rPr lang="en-US" dirty="0" err="1"/>
              <a:t>Říp</a:t>
            </a:r>
            <a:r>
              <a:rPr lang="en-US" dirty="0"/>
              <a:t> Hill, is a 459 m solitary hill rising up from the central Bohemian flatland where, according to legend, the first Czechs settled. </a:t>
            </a:r>
            <a:r>
              <a:rPr lang="en-US" dirty="0" err="1"/>
              <a:t>Říp</a:t>
            </a:r>
            <a:r>
              <a:rPr lang="en-US" dirty="0"/>
              <a:t> is located 20 km south-east of </a:t>
            </a:r>
            <a:r>
              <a:rPr lang="en-US" dirty="0" err="1"/>
              <a:t>Litoměřice</a:t>
            </a:r>
            <a:r>
              <a:rPr lang="en-US" dirty="0"/>
              <a:t>, Czech Republic. The mountain and the rotunda are among the Czech national cultural monuments.</a:t>
            </a:r>
            <a:endParaRPr lang="cs-CZ" dirty="0"/>
          </a:p>
        </p:txBody>
      </p:sp>
    </p:spTree>
    <p:extLst>
      <p:ext uri="{BB962C8B-B14F-4D97-AF65-F5344CB8AC3E}">
        <p14:creationId xmlns:p14="http://schemas.microsoft.com/office/powerpoint/2010/main" val="125067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Vysočina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416320"/>
          </a:xfrm>
          <a:prstGeom prst="rect">
            <a:avLst/>
          </a:prstGeom>
        </p:spPr>
        <p:txBody>
          <a:bodyPr wrap="square">
            <a:spAutoFit/>
          </a:bodyPr>
          <a:lstStyle/>
          <a:p>
            <a:pPr marL="285750" indent="-285750" algn="just">
              <a:buFont typeface="Wingdings" panose="05000000000000000000" pitchFamily="2" charset="2"/>
              <a:buChar char="q"/>
            </a:pPr>
            <a:r>
              <a:rPr lang="en-US" dirty="0"/>
              <a:t>The </a:t>
            </a:r>
            <a:r>
              <a:rPr lang="en-US" dirty="0" err="1"/>
              <a:t>Vysočina</a:t>
            </a:r>
            <a:r>
              <a:rPr lang="en-US" dirty="0"/>
              <a:t> Region is located partly in the south-eastern part of the historical region of Bohemia and partly in the south-west of the historical region of Moravia. Its capital is </a:t>
            </a:r>
            <a:r>
              <a:rPr lang="en-US" dirty="0" err="1"/>
              <a:t>Jihlava</a:t>
            </a:r>
            <a:r>
              <a:rPr lang="en-US" dirty="0"/>
              <a:t>.</a:t>
            </a:r>
          </a:p>
          <a:p>
            <a:pPr marL="285750" indent="-285750" algn="just">
              <a:buFont typeface="Wingdings" panose="05000000000000000000" pitchFamily="2" charset="2"/>
              <a:buChar char="q"/>
            </a:pPr>
            <a:r>
              <a:rPr lang="en-US" dirty="0"/>
              <a:t>The region is the location of two mountain ranges, </a:t>
            </a:r>
            <a:r>
              <a:rPr lang="en-US" dirty="0" err="1"/>
              <a:t>Žďárské</a:t>
            </a:r>
            <a:r>
              <a:rPr lang="en-US" dirty="0"/>
              <a:t> </a:t>
            </a:r>
            <a:r>
              <a:rPr lang="en-US" dirty="0" err="1"/>
              <a:t>vrchy</a:t>
            </a:r>
            <a:r>
              <a:rPr lang="en-US" dirty="0"/>
              <a:t> and </a:t>
            </a:r>
            <a:r>
              <a:rPr lang="en-US" dirty="0" err="1"/>
              <a:t>Jihlavské</a:t>
            </a:r>
            <a:r>
              <a:rPr lang="en-US" dirty="0"/>
              <a:t> </a:t>
            </a:r>
            <a:r>
              <a:rPr lang="en-US" dirty="0" err="1"/>
              <a:t>vrchy</a:t>
            </a:r>
            <a:r>
              <a:rPr lang="en-US" dirty="0"/>
              <a:t>, both part of the Bohemian-Moravian Highlands. The </a:t>
            </a:r>
            <a:r>
              <a:rPr lang="en-US" dirty="0" err="1"/>
              <a:t>Vysočina</a:t>
            </a:r>
            <a:r>
              <a:rPr lang="en-US" dirty="0"/>
              <a:t> Region is home to three UNESCO World Heritage Sites, the most in any region in the Czech Republic. </a:t>
            </a:r>
            <a:endParaRPr lang="cs-CZ" dirty="0"/>
          </a:p>
          <a:p>
            <a:pPr marL="285750" indent="-285750" algn="just">
              <a:buFont typeface="Wingdings" panose="05000000000000000000" pitchFamily="2" charset="2"/>
              <a:buChar char="q"/>
            </a:pPr>
            <a:r>
              <a:rPr lang="en-US" dirty="0"/>
              <a:t>With three UNESCO World Heritage Sites, the region is home to more of these than any other region of the Czech Republic. These are the historical </a:t>
            </a:r>
            <a:r>
              <a:rPr lang="en-US" dirty="0" err="1"/>
              <a:t>centre</a:t>
            </a:r>
            <a:r>
              <a:rPr lang="en-US" dirty="0"/>
              <a:t> of </a:t>
            </a:r>
            <a:r>
              <a:rPr lang="en-US" dirty="0" err="1"/>
              <a:t>Telč</a:t>
            </a:r>
            <a:r>
              <a:rPr lang="en-US" dirty="0"/>
              <a:t>, the Pilgrimage Church of Saint John of </a:t>
            </a:r>
            <a:r>
              <a:rPr lang="en-US" dirty="0" err="1"/>
              <a:t>Nepomuk</a:t>
            </a:r>
            <a:r>
              <a:rPr lang="en-US" dirty="0"/>
              <a:t> in </a:t>
            </a:r>
            <a:r>
              <a:rPr lang="en-US" dirty="0" err="1"/>
              <a:t>Žďár</a:t>
            </a:r>
            <a:r>
              <a:rPr lang="en-US" dirty="0"/>
              <a:t> </a:t>
            </a:r>
            <a:r>
              <a:rPr lang="en-US" dirty="0" err="1"/>
              <a:t>nad</a:t>
            </a:r>
            <a:r>
              <a:rPr lang="en-US" dirty="0"/>
              <a:t> </a:t>
            </a:r>
            <a:r>
              <a:rPr lang="en-US" dirty="0" err="1"/>
              <a:t>Sázavou</a:t>
            </a:r>
            <a:r>
              <a:rPr lang="en-US" dirty="0"/>
              <a:t> and the Jewish Quarter and St Procopius' Basilica in </a:t>
            </a:r>
            <a:r>
              <a:rPr lang="en-US" dirty="0" err="1"/>
              <a:t>Třebíč</a:t>
            </a:r>
            <a:r>
              <a:rPr lang="cs-CZ" dirty="0"/>
              <a:t>.</a:t>
            </a:r>
          </a:p>
          <a:p>
            <a:pPr marL="285750" indent="-285750" algn="just">
              <a:buFont typeface="Wingdings" panose="05000000000000000000" pitchFamily="2" charset="2"/>
              <a:buChar char="q"/>
            </a:pPr>
            <a:r>
              <a:rPr lang="en-US" dirty="0"/>
              <a:t>The region is one of just three in the country (the others being Prague and the Central Bohemian Region) which does not have a border with a foreign country</a:t>
            </a:r>
            <a:r>
              <a:rPr lang="cs-CZ" dirty="0"/>
              <a:t>.</a:t>
            </a:r>
          </a:p>
        </p:txBody>
      </p:sp>
    </p:spTree>
    <p:extLst>
      <p:ext uri="{BB962C8B-B14F-4D97-AF65-F5344CB8AC3E}">
        <p14:creationId xmlns:p14="http://schemas.microsoft.com/office/powerpoint/2010/main" val="3948725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Vysočina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2862322"/>
          </a:xfrm>
          <a:prstGeom prst="rect">
            <a:avLst/>
          </a:prstGeom>
        </p:spPr>
        <p:txBody>
          <a:bodyPr wrap="square">
            <a:spAutoFit/>
          </a:bodyPr>
          <a:lstStyle/>
          <a:p>
            <a:pPr marL="285750" indent="-285750" algn="just">
              <a:buFont typeface="Wingdings" panose="05000000000000000000" pitchFamily="2" charset="2"/>
              <a:buChar char="q"/>
            </a:pPr>
            <a:r>
              <a:rPr lang="en-US" dirty="0" err="1"/>
              <a:t>Žďár</a:t>
            </a:r>
            <a:r>
              <a:rPr lang="en-US" dirty="0"/>
              <a:t> </a:t>
            </a:r>
            <a:r>
              <a:rPr lang="en-US" dirty="0" err="1"/>
              <a:t>nad</a:t>
            </a:r>
            <a:r>
              <a:rPr lang="en-US" dirty="0"/>
              <a:t> </a:t>
            </a:r>
            <a:r>
              <a:rPr lang="en-US" dirty="0" err="1"/>
              <a:t>Sázavou</a:t>
            </a:r>
            <a:r>
              <a:rPr lang="en-US" dirty="0"/>
              <a:t> was originally a market town, established on an ancient regional route, and at its inception it was closely linked with the establishment of the Cistercian monastery in 1252. The town was elevated to city status at the beginning of the seventeenth century. Today the city plays host to several cultural and social events, and for tourists it offers a whole range of active recreation options thanks to its advantageous position. The Pilgrimage Church of St John of </a:t>
            </a:r>
            <a:r>
              <a:rPr lang="en-US" dirty="0" err="1"/>
              <a:t>Nepomuk</a:t>
            </a:r>
            <a:r>
              <a:rPr lang="en-US" dirty="0"/>
              <a:t> at </a:t>
            </a:r>
            <a:r>
              <a:rPr lang="en-US" dirty="0" err="1"/>
              <a:t>Zelená</a:t>
            </a:r>
            <a:r>
              <a:rPr lang="en-US" dirty="0"/>
              <a:t> Hora was inscribed in the UNESCO List in 1994</a:t>
            </a:r>
            <a:r>
              <a:rPr lang="cs-CZ" dirty="0"/>
              <a:t>.</a:t>
            </a:r>
          </a:p>
          <a:p>
            <a:pPr marL="285750" indent="-285750" algn="just">
              <a:buFont typeface="Wingdings" panose="05000000000000000000" pitchFamily="2" charset="2"/>
              <a:buChar char="q"/>
            </a:pPr>
            <a:r>
              <a:rPr lang="en-US" dirty="0"/>
              <a:t>Pilgrimage church of St. John of </a:t>
            </a:r>
            <a:r>
              <a:rPr lang="en-US" dirty="0" err="1"/>
              <a:t>Nepomuk</a:t>
            </a:r>
            <a:r>
              <a:rPr lang="en-US" dirty="0"/>
              <a:t> at </a:t>
            </a:r>
            <a:r>
              <a:rPr lang="en-US" dirty="0" err="1"/>
              <a:t>Zelená</a:t>
            </a:r>
            <a:r>
              <a:rPr lang="en-US" dirty="0"/>
              <a:t> hora</a:t>
            </a:r>
            <a:r>
              <a:rPr lang="cs-CZ" dirty="0"/>
              <a:t> - </a:t>
            </a:r>
            <a:r>
              <a:rPr lang="en-US" dirty="0"/>
              <a:t>The pilgrimage church, dedicated to St. John of </a:t>
            </a:r>
            <a:r>
              <a:rPr lang="en-US" dirty="0" err="1"/>
              <a:t>Nepomuk</a:t>
            </a:r>
            <a:r>
              <a:rPr lang="en-US" dirty="0"/>
              <a:t>, was built in the early 1820s. It is the finest work of the architect Jan </a:t>
            </a:r>
            <a:r>
              <a:rPr lang="en-US" dirty="0" err="1"/>
              <a:t>Blažej</a:t>
            </a:r>
            <a:r>
              <a:rPr lang="en-US" dirty="0"/>
              <a:t> </a:t>
            </a:r>
            <a:r>
              <a:rPr lang="en-US" dirty="0" err="1"/>
              <a:t>Santini</a:t>
            </a:r>
            <a:r>
              <a:rPr lang="en-US" dirty="0"/>
              <a:t> and is the most original example of the so-called baroque gothic style. It was built on a five-pointed star plan and is surrounded by a cemetery and cloisters.</a:t>
            </a:r>
            <a:endParaRPr lang="cs-CZ" dirty="0"/>
          </a:p>
        </p:txBody>
      </p:sp>
    </p:spTree>
    <p:extLst>
      <p:ext uri="{BB962C8B-B14F-4D97-AF65-F5344CB8AC3E}">
        <p14:creationId xmlns:p14="http://schemas.microsoft.com/office/powerpoint/2010/main" val="503302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3. Part </a:t>
            </a:r>
            <a:r>
              <a:rPr lang="pl-PL" sz="3100" b="1">
                <a:solidFill>
                  <a:schemeClr val="bg1"/>
                </a:solidFill>
                <a:latin typeface="Times New Roman" panose="02020603050405020304" pitchFamily="18" charset="0"/>
                <a:cs typeface="Times New Roman" panose="02020603050405020304" pitchFamily="18" charset="0"/>
              </a:rPr>
              <a:t>II-Tourist attractions </a:t>
            </a:r>
            <a:r>
              <a:rPr lang="pl-PL" sz="3100" b="1" dirty="0">
                <a:solidFill>
                  <a:schemeClr val="bg1"/>
                </a:solidFill>
                <a:latin typeface="Times New Roman" panose="02020603050405020304" pitchFamily="18" charset="0"/>
                <a:cs typeface="Times New Roman" panose="02020603050405020304" pitchFamily="18" charset="0"/>
              </a:rPr>
              <a:t>in the Czech Republic -7 regions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37275"/>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Vysočina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416320"/>
          </a:xfrm>
          <a:prstGeom prst="rect">
            <a:avLst/>
          </a:prstGeom>
        </p:spPr>
        <p:txBody>
          <a:bodyPr wrap="square">
            <a:spAutoFit/>
          </a:bodyPr>
          <a:lstStyle/>
          <a:p>
            <a:pPr marL="285750" indent="-285750" algn="just">
              <a:buFont typeface="Wingdings" panose="05000000000000000000" pitchFamily="2" charset="2"/>
              <a:buChar char="q"/>
            </a:pPr>
            <a:r>
              <a:rPr lang="en-US" dirty="0" err="1"/>
              <a:t>Třebíč</a:t>
            </a:r>
            <a:r>
              <a:rPr lang="en-US" dirty="0"/>
              <a:t> dates from 1101 when a Benedictine monastery was established here. Thanks to its position on the banks of the River </a:t>
            </a:r>
            <a:r>
              <a:rPr lang="en-US" dirty="0" err="1"/>
              <a:t>Jihlava</a:t>
            </a:r>
            <a:r>
              <a:rPr lang="en-US" dirty="0"/>
              <a:t> and the munificence of its founders the city became an important </a:t>
            </a:r>
            <a:r>
              <a:rPr lang="en-US" dirty="0" err="1"/>
              <a:t>centre</a:t>
            </a:r>
            <a:r>
              <a:rPr lang="en-US" dirty="0"/>
              <a:t> for religious life and education. Today it is an important economic, administrative, political and cultural </a:t>
            </a:r>
            <a:r>
              <a:rPr lang="en-US" dirty="0" err="1"/>
              <a:t>centre</a:t>
            </a:r>
            <a:r>
              <a:rPr lang="en-US" dirty="0"/>
              <a:t> in south-west Moravia. The city offers a wide range of active recreation opportunities in the picturesque environment of the foothills of the Czech-Moravian </a:t>
            </a:r>
            <a:r>
              <a:rPr lang="en-US" dirty="0" err="1"/>
              <a:t>Vysočina</a:t>
            </a:r>
            <a:r>
              <a:rPr lang="en-US" dirty="0"/>
              <a:t> (Highland) region.</a:t>
            </a:r>
            <a:endParaRPr lang="cs-CZ" dirty="0"/>
          </a:p>
          <a:p>
            <a:pPr marL="285750" indent="-285750" algn="just">
              <a:buFont typeface="Wingdings" panose="05000000000000000000" pitchFamily="2" charset="2"/>
              <a:buChar char="q"/>
            </a:pPr>
            <a:r>
              <a:rPr lang="cs-CZ" dirty="0"/>
              <a:t>J</a:t>
            </a:r>
            <a:r>
              <a:rPr lang="en-US" dirty="0" err="1"/>
              <a:t>ewish</a:t>
            </a:r>
            <a:r>
              <a:rPr lang="en-US" dirty="0"/>
              <a:t> Quarter and St. Prokop's Basilica</a:t>
            </a:r>
            <a:r>
              <a:rPr lang="cs-CZ" dirty="0"/>
              <a:t> - </a:t>
            </a:r>
            <a:r>
              <a:rPr lang="en-US" dirty="0"/>
              <a:t>The ensemble of the Jewish Quarter and the Basilica is a unique example of the close co-existence of Christian and Jewish culture from the Middle Ages until the 20th century. The Basilica of St. Procopius. Originally built as part of the Benedictine monastery in the early 13th century, it was influenced by Western European ideas in its construction.</a:t>
            </a:r>
            <a:endParaRPr lang="cs-CZ" dirty="0"/>
          </a:p>
          <a:p>
            <a:pPr marL="285750" indent="-285750" algn="just">
              <a:buFont typeface="Wingdings" panose="05000000000000000000" pitchFamily="2" charset="2"/>
              <a:buChar char="q"/>
            </a:pPr>
            <a:endParaRPr lang="cs-CZ" dirty="0"/>
          </a:p>
        </p:txBody>
      </p:sp>
    </p:spTree>
    <p:extLst>
      <p:ext uri="{BB962C8B-B14F-4D97-AF65-F5344CB8AC3E}">
        <p14:creationId xmlns:p14="http://schemas.microsoft.com/office/powerpoint/2010/main" val="33269632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Vysočina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416320"/>
          </a:xfrm>
          <a:prstGeom prst="rect">
            <a:avLst/>
          </a:prstGeom>
        </p:spPr>
        <p:txBody>
          <a:bodyPr wrap="square">
            <a:spAutoFit/>
          </a:bodyPr>
          <a:lstStyle/>
          <a:p>
            <a:pPr marL="285750" indent="-285750" algn="just">
              <a:buFont typeface="Wingdings" panose="05000000000000000000" pitchFamily="2" charset="2"/>
              <a:buChar char="q"/>
            </a:pPr>
            <a:r>
              <a:rPr lang="cs-CZ" dirty="0"/>
              <a:t>T</a:t>
            </a:r>
            <a:r>
              <a:rPr lang="en-US" dirty="0" err="1"/>
              <a:t>elč</a:t>
            </a:r>
            <a:r>
              <a:rPr lang="en-US" dirty="0"/>
              <a:t> is situated at the south-west tip of Moravia, half-way between Prague and Vienna. According to legend the foundation of the city is associated with the victory of the Moravian Prince Otto II over the Bohemian King </a:t>
            </a:r>
            <a:r>
              <a:rPr lang="en-US" dirty="0" err="1"/>
              <a:t>Břetislav</a:t>
            </a:r>
            <a:r>
              <a:rPr lang="en-US" dirty="0"/>
              <a:t> in 1099</a:t>
            </a:r>
            <a:r>
              <a:rPr lang="cs-CZ" dirty="0"/>
              <a:t>.</a:t>
            </a:r>
          </a:p>
          <a:p>
            <a:pPr marL="285750" indent="-285750" algn="just">
              <a:buFont typeface="Wingdings" panose="05000000000000000000" pitchFamily="2" charset="2"/>
              <a:buChar char="q"/>
            </a:pPr>
            <a:r>
              <a:rPr lang="en-US" dirty="0"/>
              <a:t>Historic </a:t>
            </a:r>
            <a:r>
              <a:rPr lang="en-US" dirty="0" err="1"/>
              <a:t>centre</a:t>
            </a:r>
            <a:endParaRPr lang="en-US" dirty="0"/>
          </a:p>
          <a:p>
            <a:pPr marL="285750" indent="-285750" algn="just">
              <a:buFont typeface="Wingdings" panose="05000000000000000000" pitchFamily="2" charset="2"/>
              <a:buChar char="q"/>
            </a:pPr>
            <a:r>
              <a:rPr lang="en-US" dirty="0"/>
              <a:t>The city was built on the original foundations following a devastating fire at the end of the 14th century. A number of the renaissance and baroque townhouses remain to this day strengthened by a protective system of ponds. The gothic castle was rebuilt in the renaissance style at the end of the 16th century.</a:t>
            </a:r>
            <a:endParaRPr lang="cs-CZ" dirty="0"/>
          </a:p>
          <a:p>
            <a:pPr marL="285750" indent="-285750" algn="just">
              <a:buFont typeface="Wingdings" panose="05000000000000000000" pitchFamily="2" charset="2"/>
              <a:buChar char="q"/>
            </a:pPr>
            <a:r>
              <a:rPr lang="en-US" dirty="0"/>
              <a:t>One of the most prominent protected zones is „CHKO </a:t>
            </a:r>
            <a:r>
              <a:rPr lang="en-US" dirty="0" err="1"/>
              <a:t>Žďárské</a:t>
            </a:r>
            <a:r>
              <a:rPr lang="en-US" dirty="0"/>
              <a:t> </a:t>
            </a:r>
            <a:r>
              <a:rPr lang="en-US" dirty="0" err="1"/>
              <a:t>vrchy</a:t>
            </a:r>
            <a:r>
              <a:rPr lang="en-US" dirty="0"/>
              <a:t>“, whose rock formations, forest remains and rare species of moorland plants combine to make it one of the jewels in the region’s crown. </a:t>
            </a:r>
            <a:endParaRPr lang="cs-CZ" dirty="0"/>
          </a:p>
          <a:p>
            <a:pPr marL="285750" indent="-285750" algn="just">
              <a:buFont typeface="Wingdings" panose="05000000000000000000" pitchFamily="2" charset="2"/>
              <a:buChar char="q"/>
            </a:pPr>
            <a:r>
              <a:rPr lang="cs-CZ" dirty="0"/>
              <a:t>T</a:t>
            </a:r>
            <a:r>
              <a:rPr lang="en-US" dirty="0"/>
              <a:t>he highest peaks of the region - </a:t>
            </a:r>
            <a:r>
              <a:rPr lang="en-US" dirty="0" err="1"/>
              <a:t>Javořice</a:t>
            </a:r>
            <a:r>
              <a:rPr lang="en-US" dirty="0"/>
              <a:t> (837 m) and </a:t>
            </a:r>
            <a:r>
              <a:rPr lang="en-US" dirty="0" err="1"/>
              <a:t>Devět</a:t>
            </a:r>
            <a:r>
              <a:rPr lang="en-US" dirty="0"/>
              <a:t> </a:t>
            </a:r>
            <a:r>
              <a:rPr lang="en-US" dirty="0" err="1"/>
              <a:t>skal</a:t>
            </a:r>
            <a:r>
              <a:rPr lang="en-US" dirty="0"/>
              <a:t> (836 m). </a:t>
            </a:r>
            <a:endParaRPr lang="cs-CZ" dirty="0"/>
          </a:p>
        </p:txBody>
      </p:sp>
    </p:spTree>
    <p:extLst>
      <p:ext uri="{BB962C8B-B14F-4D97-AF65-F5344CB8AC3E}">
        <p14:creationId xmlns:p14="http://schemas.microsoft.com/office/powerpoint/2010/main" val="34350018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Zlín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107504" y="915566"/>
            <a:ext cx="8959784" cy="3139321"/>
          </a:xfrm>
          <a:prstGeom prst="rect">
            <a:avLst/>
          </a:prstGeom>
        </p:spPr>
        <p:txBody>
          <a:bodyPr wrap="square">
            <a:spAutoFit/>
          </a:bodyPr>
          <a:lstStyle/>
          <a:p>
            <a:pPr marL="285750" indent="-285750" algn="just">
              <a:buFont typeface="Wingdings" panose="05000000000000000000" pitchFamily="2" charset="2"/>
              <a:buChar char="q"/>
            </a:pPr>
            <a:r>
              <a:rPr lang="en-US" dirty="0" err="1"/>
              <a:t>Zlín</a:t>
            </a:r>
            <a:r>
              <a:rPr lang="en-US" dirty="0"/>
              <a:t> Region is located in the central-eastern part of the historical region of Moravia. It is named after its capital </a:t>
            </a:r>
            <a:r>
              <a:rPr lang="en-US" dirty="0" err="1"/>
              <a:t>Zlín</a:t>
            </a:r>
            <a:r>
              <a:rPr lang="en-US" dirty="0"/>
              <a:t>. Together with the Olomouc Region it forms a cohesion area of Central Moravia. </a:t>
            </a:r>
            <a:endParaRPr lang="cs-CZ" dirty="0"/>
          </a:p>
          <a:p>
            <a:pPr marL="285750" indent="-285750" algn="just">
              <a:buFont typeface="Wingdings" panose="05000000000000000000" pitchFamily="2" charset="2"/>
              <a:buChar char="q"/>
            </a:pPr>
            <a:r>
              <a:rPr lang="en-US" dirty="0"/>
              <a:t>It is located in the eastern part of the Czech Republic, where the borders with Slovakia (</a:t>
            </a:r>
            <a:r>
              <a:rPr lang="en-US" dirty="0" err="1"/>
              <a:t>Trenčín</a:t>
            </a:r>
            <a:r>
              <a:rPr lang="en-US" dirty="0"/>
              <a:t> and </a:t>
            </a:r>
            <a:r>
              <a:rPr lang="en-US" dirty="0" err="1"/>
              <a:t>Žilina</a:t>
            </a:r>
            <a:r>
              <a:rPr lang="en-US" dirty="0"/>
              <a:t> Regions) are formed by its eastern edge. It borders with South Moravian Region in the southwest, Olomouc Region in the northwest and Moravian-Silesian Region in the north. Culturally, the region is composed of parts of three traditional Moravian regions: </a:t>
            </a:r>
            <a:r>
              <a:rPr lang="en-US" dirty="0" err="1"/>
              <a:t>Hanakia</a:t>
            </a:r>
            <a:r>
              <a:rPr lang="en-US" dirty="0"/>
              <a:t>, the Moravian Slovakia and the Moravian Wallachia</a:t>
            </a:r>
            <a:r>
              <a:rPr lang="cs-CZ" dirty="0"/>
              <a:t>.</a:t>
            </a:r>
          </a:p>
          <a:p>
            <a:pPr marL="285750" indent="-285750" algn="just">
              <a:buFont typeface="Wingdings" panose="05000000000000000000" pitchFamily="2" charset="2"/>
              <a:buChar char="q"/>
            </a:pPr>
            <a:r>
              <a:rPr lang="en-US" dirty="0"/>
              <a:t>Most of the streams in the area flow to Morava River. The most important ones are the </a:t>
            </a:r>
            <a:r>
              <a:rPr lang="en-US" dirty="0" err="1"/>
              <a:t>Bečva</a:t>
            </a:r>
            <a:r>
              <a:rPr lang="en-US" dirty="0"/>
              <a:t> River in the northern part and the </a:t>
            </a:r>
            <a:r>
              <a:rPr lang="en-US" dirty="0" err="1"/>
              <a:t>Olšava</a:t>
            </a:r>
            <a:r>
              <a:rPr lang="en-US" dirty="0"/>
              <a:t> River in the southern part. Morava River is the biggest river of the Region flowing through both the vales from west to the south.</a:t>
            </a:r>
            <a:endParaRPr lang="cs-CZ" dirty="0"/>
          </a:p>
        </p:txBody>
      </p:sp>
    </p:spTree>
    <p:extLst>
      <p:ext uri="{BB962C8B-B14F-4D97-AF65-F5344CB8AC3E}">
        <p14:creationId xmlns:p14="http://schemas.microsoft.com/office/powerpoint/2010/main" val="40560860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Zlín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err="1"/>
              <a:t>Zlín</a:t>
            </a:r>
            <a:r>
              <a:rPr lang="en-US" dirty="0"/>
              <a:t> Region is attractive for tourists featuring a number of nature, cultural and historic monuments such mountains, garden architecture, spas, wine valleys, remains of the Great Moravia empire, series of religious monuments and historically valuable buildings as well as a unique example of modern </a:t>
            </a:r>
            <a:r>
              <a:rPr lang="en-US" dirty="0" err="1"/>
              <a:t>Baťa’s</a:t>
            </a:r>
            <a:r>
              <a:rPr lang="en-US" dirty="0"/>
              <a:t> functional architecture</a:t>
            </a:r>
            <a:r>
              <a:rPr lang="cs-CZ" dirty="0"/>
              <a:t>.</a:t>
            </a:r>
          </a:p>
          <a:p>
            <a:pPr marL="285750" indent="-285750" algn="just">
              <a:buFont typeface="Wingdings" panose="05000000000000000000" pitchFamily="2" charset="2"/>
              <a:buChar char="q"/>
            </a:pPr>
            <a:r>
              <a:rPr lang="en-US" dirty="0" err="1"/>
              <a:t>Luhačovice</a:t>
            </a:r>
            <a:r>
              <a:rPr lang="en-US" dirty="0"/>
              <a:t> is a spa town in the </a:t>
            </a:r>
            <a:r>
              <a:rPr lang="en-US" dirty="0" err="1"/>
              <a:t>Zlín</a:t>
            </a:r>
            <a:r>
              <a:rPr lang="en-US" dirty="0"/>
              <a:t> Region, Moravia, Czech Republic</a:t>
            </a:r>
            <a:r>
              <a:rPr lang="cs-CZ" dirty="0"/>
              <a:t>.</a:t>
            </a:r>
          </a:p>
          <a:p>
            <a:pPr marL="285750" indent="-285750" algn="just">
              <a:buFont typeface="Wingdings" panose="05000000000000000000" pitchFamily="2" charset="2"/>
              <a:buChar char="q"/>
            </a:pPr>
            <a:r>
              <a:rPr lang="en-US" dirty="0"/>
              <a:t>Down-hill and cross country skiing is possible in </a:t>
            </a:r>
            <a:r>
              <a:rPr lang="en-US" dirty="0" err="1"/>
              <a:t>Pustevny</a:t>
            </a:r>
            <a:r>
              <a:rPr lang="en-US" dirty="0"/>
              <a:t>, </a:t>
            </a:r>
            <a:r>
              <a:rPr lang="en-US" dirty="0" err="1"/>
              <a:t>Portáš</a:t>
            </a:r>
            <a:r>
              <a:rPr lang="en-US" dirty="0"/>
              <a:t>, </a:t>
            </a:r>
            <a:r>
              <a:rPr lang="en-US" dirty="0" err="1"/>
              <a:t>Velké</a:t>
            </a:r>
            <a:r>
              <a:rPr lang="en-US" dirty="0"/>
              <a:t> </a:t>
            </a:r>
            <a:r>
              <a:rPr lang="en-US" dirty="0" err="1"/>
              <a:t>Karlovice</a:t>
            </a:r>
            <a:r>
              <a:rPr lang="en-US" dirty="0"/>
              <a:t>, the </a:t>
            </a:r>
            <a:r>
              <a:rPr lang="en-US" dirty="0" err="1"/>
              <a:t>Chřiby</a:t>
            </a:r>
            <a:r>
              <a:rPr lang="en-US" dirty="0"/>
              <a:t> highlands and </a:t>
            </a:r>
            <a:r>
              <a:rPr lang="en-US" dirty="0" err="1"/>
              <a:t>Hostýn-Vsetín</a:t>
            </a:r>
            <a:r>
              <a:rPr lang="en-US" dirty="0"/>
              <a:t> Highlands.</a:t>
            </a:r>
            <a:endParaRPr lang="cs-CZ" dirty="0"/>
          </a:p>
          <a:p>
            <a:pPr marL="285750" indent="-285750" algn="just">
              <a:buFont typeface="Wingdings" panose="05000000000000000000" pitchFamily="2" charset="2"/>
              <a:buChar char="q"/>
            </a:pPr>
            <a:r>
              <a:rPr lang="en-US" dirty="0"/>
              <a:t>Along the Morava River there is the Moravian cycle route, which is connected to the Austrian and Slovak cycle routes.</a:t>
            </a:r>
          </a:p>
          <a:p>
            <a:pPr marL="285750" indent="-285750" algn="just">
              <a:buFont typeface="Wingdings" panose="05000000000000000000" pitchFamily="2" charset="2"/>
              <a:buChar char="q"/>
            </a:pPr>
            <a:r>
              <a:rPr lang="en-US" dirty="0"/>
              <a:t>Mountain climbers can practice in The </a:t>
            </a:r>
            <a:r>
              <a:rPr lang="en-US" dirty="0" err="1"/>
              <a:t>Pulčín</a:t>
            </a:r>
            <a:r>
              <a:rPr lang="en-US" dirty="0"/>
              <a:t> rocks, </a:t>
            </a:r>
            <a:r>
              <a:rPr lang="en-US" dirty="0" err="1"/>
              <a:t>Lačnov</a:t>
            </a:r>
            <a:r>
              <a:rPr lang="en-US" dirty="0"/>
              <a:t> rocks or </a:t>
            </a:r>
            <a:r>
              <a:rPr lang="en-US" dirty="0" err="1"/>
              <a:t>Čertovy</a:t>
            </a:r>
            <a:r>
              <a:rPr lang="en-US" dirty="0"/>
              <a:t> rocks.</a:t>
            </a:r>
          </a:p>
          <a:p>
            <a:pPr marL="285750" indent="-285750" algn="just">
              <a:buFont typeface="Wingdings" panose="05000000000000000000" pitchFamily="2" charset="2"/>
              <a:buChar char="q"/>
            </a:pPr>
            <a:r>
              <a:rPr lang="en-US" dirty="0"/>
              <a:t>An original experience is the voyage on the </a:t>
            </a:r>
            <a:r>
              <a:rPr lang="en-US" dirty="0" err="1"/>
              <a:t>Baťa</a:t>
            </a:r>
            <a:r>
              <a:rPr lang="en-US" dirty="0"/>
              <a:t> canal (in Czech: </a:t>
            </a:r>
            <a:r>
              <a:rPr lang="en-US" dirty="0" err="1"/>
              <a:t>Baťův</a:t>
            </a:r>
            <a:r>
              <a:rPr lang="en-US" dirty="0"/>
              <a:t> </a:t>
            </a:r>
            <a:r>
              <a:rPr lang="en-US" dirty="0" err="1"/>
              <a:t>kanál</a:t>
            </a:r>
            <a:r>
              <a:rPr lang="en-US" dirty="0"/>
              <a:t>).</a:t>
            </a:r>
            <a:endParaRPr lang="cs-CZ" dirty="0"/>
          </a:p>
          <a:p>
            <a:pPr marL="285750" indent="-285750" algn="just">
              <a:buFont typeface="Wingdings" panose="05000000000000000000" pitchFamily="2" charset="2"/>
              <a:buChar char="q"/>
            </a:pPr>
            <a:r>
              <a:rPr lang="en-US" dirty="0"/>
              <a:t>The gothic castle </a:t>
            </a:r>
            <a:r>
              <a:rPr lang="en-US" dirty="0" err="1"/>
              <a:t>Buchlov</a:t>
            </a:r>
            <a:r>
              <a:rPr lang="en-US" dirty="0"/>
              <a:t>, the baroque castle in </a:t>
            </a:r>
            <a:r>
              <a:rPr lang="en-US" dirty="0" err="1"/>
              <a:t>Buchlovice</a:t>
            </a:r>
            <a:r>
              <a:rPr lang="en-US" dirty="0"/>
              <a:t> and </a:t>
            </a:r>
            <a:r>
              <a:rPr lang="en-US" dirty="0" err="1"/>
              <a:t>Velehrad</a:t>
            </a:r>
            <a:r>
              <a:rPr lang="en-US" dirty="0"/>
              <a:t> pilgrimage place</a:t>
            </a:r>
            <a:r>
              <a:rPr lang="cs-CZ" dirty="0"/>
              <a:t>.</a:t>
            </a:r>
            <a:endParaRPr lang="en-US" dirty="0"/>
          </a:p>
          <a:p>
            <a:pPr marL="285750" indent="-285750" algn="just">
              <a:buFont typeface="Wingdings" panose="05000000000000000000" pitchFamily="2" charset="2"/>
              <a:buChar char="q"/>
            </a:pPr>
            <a:r>
              <a:rPr lang="en-US" dirty="0"/>
              <a:t>The monument of Great Moravia in </a:t>
            </a:r>
            <a:r>
              <a:rPr lang="en-US" dirty="0" err="1"/>
              <a:t>Staré</a:t>
            </a:r>
            <a:r>
              <a:rPr lang="en-US" dirty="0"/>
              <a:t> </a:t>
            </a:r>
            <a:r>
              <a:rPr lang="en-US" dirty="0" err="1"/>
              <a:t>Město</a:t>
            </a:r>
            <a:r>
              <a:rPr lang="cs-CZ" dirty="0"/>
              <a:t>.</a:t>
            </a:r>
            <a:endParaRPr lang="en-US" dirty="0"/>
          </a:p>
          <a:p>
            <a:pPr marL="285750" indent="-285750" algn="just">
              <a:buFont typeface="Wingdings" panose="05000000000000000000" pitchFamily="2" charset="2"/>
              <a:buChar char="q"/>
            </a:pPr>
            <a:r>
              <a:rPr lang="en-US" dirty="0"/>
              <a:t>The </a:t>
            </a:r>
            <a:r>
              <a:rPr lang="en-US" dirty="0" err="1"/>
              <a:t>Valašské</a:t>
            </a:r>
            <a:r>
              <a:rPr lang="en-US" dirty="0"/>
              <a:t> museum in nature and open-air museum in </a:t>
            </a:r>
            <a:r>
              <a:rPr lang="en-US" dirty="0" err="1"/>
              <a:t>Rožnov</a:t>
            </a:r>
            <a:r>
              <a:rPr lang="en-US" dirty="0"/>
              <a:t> pod </a:t>
            </a:r>
            <a:r>
              <a:rPr lang="en-US" dirty="0" err="1"/>
              <a:t>Radhoštěm</a:t>
            </a:r>
            <a:r>
              <a:rPr lang="cs-CZ" dirty="0"/>
              <a:t>.</a:t>
            </a:r>
            <a:endParaRPr lang="en-US" dirty="0"/>
          </a:p>
        </p:txBody>
      </p:sp>
    </p:spTree>
    <p:extLst>
      <p:ext uri="{BB962C8B-B14F-4D97-AF65-F5344CB8AC3E}">
        <p14:creationId xmlns:p14="http://schemas.microsoft.com/office/powerpoint/2010/main" val="34094552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Zlín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031325"/>
          </a:xfrm>
          <a:prstGeom prst="rect">
            <a:avLst/>
          </a:prstGeom>
        </p:spPr>
        <p:txBody>
          <a:bodyPr wrap="square">
            <a:spAutoFit/>
          </a:bodyPr>
          <a:lstStyle/>
          <a:p>
            <a:pPr marL="285750" indent="-285750" algn="just">
              <a:buFont typeface="Wingdings" panose="05000000000000000000" pitchFamily="2" charset="2"/>
              <a:buChar char="q"/>
            </a:pPr>
            <a:r>
              <a:rPr lang="en-US" dirty="0"/>
              <a:t>The zoological garden with a castle in </a:t>
            </a:r>
            <a:r>
              <a:rPr lang="en-US" dirty="0" err="1"/>
              <a:t>Lešná</a:t>
            </a:r>
            <a:endParaRPr lang="en-US" dirty="0"/>
          </a:p>
          <a:p>
            <a:pPr marL="285750" indent="-285750" algn="just">
              <a:buFont typeface="Wingdings" panose="05000000000000000000" pitchFamily="2" charset="2"/>
              <a:buChar char="q"/>
            </a:pPr>
            <a:r>
              <a:rPr lang="en-US" dirty="0"/>
              <a:t>The Museum of footwear in </a:t>
            </a:r>
            <a:r>
              <a:rPr lang="en-US" dirty="0" err="1"/>
              <a:t>Zlín</a:t>
            </a:r>
            <a:r>
              <a:rPr lang="en-US" dirty="0"/>
              <a:t>.</a:t>
            </a:r>
          </a:p>
          <a:p>
            <a:pPr marL="285750" indent="-285750" algn="just">
              <a:buFont typeface="Wingdings" panose="05000000000000000000" pitchFamily="2" charset="2"/>
              <a:buChar char="q"/>
            </a:pPr>
            <a:r>
              <a:rPr lang="en-US" dirty="0"/>
              <a:t>The events that document the ethnographic richness of the region are the Carnival in </a:t>
            </a:r>
            <a:r>
              <a:rPr lang="en-US" dirty="0" err="1"/>
              <a:t>Strání</a:t>
            </a:r>
            <a:r>
              <a:rPr lang="en-US" dirty="0"/>
              <a:t>, Ride of kings in </a:t>
            </a:r>
            <a:r>
              <a:rPr lang="en-US" dirty="0" err="1"/>
              <a:t>Vlčnov</a:t>
            </a:r>
            <a:r>
              <a:rPr lang="en-US" dirty="0"/>
              <a:t> or the </a:t>
            </a:r>
            <a:r>
              <a:rPr lang="en-US" dirty="0" err="1"/>
              <a:t>Kopaničářský</a:t>
            </a:r>
            <a:r>
              <a:rPr lang="en-US" dirty="0"/>
              <a:t> festival in </a:t>
            </a:r>
            <a:r>
              <a:rPr lang="en-US" dirty="0" err="1"/>
              <a:t>Starý</a:t>
            </a:r>
            <a:r>
              <a:rPr lang="en-US" dirty="0"/>
              <a:t> </a:t>
            </a:r>
            <a:r>
              <a:rPr lang="en-US" dirty="0" err="1"/>
              <a:t>Hrozenkov</a:t>
            </a:r>
            <a:r>
              <a:rPr lang="en-US" dirty="0"/>
              <a:t>. Every year the Summer film school takes place in </a:t>
            </a:r>
            <a:r>
              <a:rPr lang="en-US" dirty="0" err="1"/>
              <a:t>Uherské</a:t>
            </a:r>
            <a:r>
              <a:rPr lang="en-US" dirty="0"/>
              <a:t> </a:t>
            </a:r>
            <a:r>
              <a:rPr lang="en-US" dirty="0" err="1"/>
              <a:t>Hradiště</a:t>
            </a:r>
            <a:r>
              <a:rPr lang="en-US" dirty="0"/>
              <a:t> and the International film festival for children and the young in </a:t>
            </a:r>
            <a:r>
              <a:rPr lang="en-US" dirty="0" err="1"/>
              <a:t>Zlín</a:t>
            </a:r>
            <a:r>
              <a:rPr lang="cs-CZ" dirty="0"/>
              <a:t>.</a:t>
            </a:r>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35645453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3477875"/>
          </a:xfrm>
          <a:prstGeom prst="rect">
            <a:avLst/>
          </a:prstGeom>
        </p:spPr>
        <p:txBody>
          <a:bodyPr wrap="square">
            <a:spAutoFit/>
          </a:bodyPr>
          <a:lstStyle/>
          <a:p>
            <a:pPr marL="285750" indent="-285750" algn="just">
              <a:buFont typeface="Wingdings" panose="05000000000000000000" pitchFamily="2" charset="2"/>
              <a:buChar char="q"/>
            </a:pPr>
            <a:r>
              <a:rPr lang="en-US" sz="2200" dirty="0"/>
              <a:t>Czech Republic - the official travel site</a:t>
            </a:r>
            <a:r>
              <a:rPr lang="cs-CZ" sz="2200" dirty="0"/>
              <a:t>  </a:t>
            </a:r>
            <a:r>
              <a:rPr lang="cs-CZ" sz="2200" dirty="0" err="1"/>
              <a:t>available</a:t>
            </a:r>
            <a:r>
              <a:rPr lang="cs-CZ" sz="2200" dirty="0"/>
              <a:t> </a:t>
            </a:r>
            <a:r>
              <a:rPr lang="cs-CZ" sz="2200" dirty="0" err="1"/>
              <a:t>from</a:t>
            </a:r>
            <a:r>
              <a:rPr lang="cs-CZ" sz="2200" dirty="0"/>
              <a:t> http://www.czechtourism.com/a.</a:t>
            </a:r>
          </a:p>
          <a:p>
            <a:pPr marL="285750" indent="-285750" algn="just">
              <a:buFont typeface="Wingdings" panose="05000000000000000000" pitchFamily="2" charset="2"/>
              <a:buChar char="q"/>
            </a:pPr>
            <a:r>
              <a:rPr lang="cs-CZ" sz="2200" dirty="0"/>
              <a:t>KAJZAR, P., 2015. Vybrané kapitoly z geografie cestovního ruchu. Karviná: SU OPF.ISBN 978-80-7510-156-3. </a:t>
            </a:r>
          </a:p>
          <a:p>
            <a:pPr marL="285750" indent="-285750" algn="just">
              <a:buFont typeface="Wingdings" panose="05000000000000000000" pitchFamily="2" charset="2"/>
              <a:buChar char="q"/>
            </a:pPr>
            <a:r>
              <a:rPr lang="en-US" sz="2200" dirty="0"/>
              <a:t>STEVES, R. and H. VIHAN, 2015. Prague and the Czech Republic. Rick </a:t>
            </a:r>
            <a:r>
              <a:rPr lang="en-US" sz="2200" dirty="0" err="1"/>
              <a:t>Steves</a:t>
            </a:r>
            <a:r>
              <a:rPr lang="en-US" sz="2200" dirty="0"/>
              <a:t>. ISBN 978-16-312-105-56.</a:t>
            </a:r>
          </a:p>
          <a:p>
            <a:pPr marL="285750" indent="-285750" algn="just">
              <a:buFont typeface="Wingdings" panose="05000000000000000000" pitchFamily="2" charset="2"/>
              <a:buChar char="q"/>
            </a:pPr>
            <a:r>
              <a:rPr lang="en-US" sz="2200" dirty="0"/>
              <a:t>UNESCO, 2009. World Heritage Sites: A Complete Guide to 878 UNESCO World Heritage Sites. Firefly Books. ISBN 978-1-55407-463-1.</a:t>
            </a:r>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The</a:t>
            </a:r>
            <a:r>
              <a:rPr lang="cs-CZ" dirty="0"/>
              <a:t> </a:t>
            </a:r>
            <a:r>
              <a:rPr lang="cs-CZ" dirty="0" err="1"/>
              <a:t>main</a:t>
            </a:r>
            <a:r>
              <a:rPr lang="cs-CZ" dirty="0"/>
              <a:t> </a:t>
            </a:r>
            <a:r>
              <a:rPr lang="cs-CZ" dirty="0" err="1"/>
              <a:t>tourist</a:t>
            </a:r>
            <a:r>
              <a:rPr lang="cs-CZ" dirty="0"/>
              <a:t> </a:t>
            </a:r>
            <a:r>
              <a:rPr lang="cs-CZ" dirty="0" err="1"/>
              <a:t>attractions</a:t>
            </a:r>
            <a:r>
              <a:rPr lang="cs-CZ" dirty="0"/>
              <a:t> in Olomouc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29769"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Olomouc Region </a:t>
            </a:r>
            <a:r>
              <a:rPr lang="cs-CZ" dirty="0" err="1"/>
              <a:t>is</a:t>
            </a:r>
            <a:r>
              <a:rPr lang="cs-CZ" dirty="0"/>
              <a:t> </a:t>
            </a:r>
            <a:r>
              <a:rPr lang="en-US" dirty="0"/>
              <a:t>located in the north-western and central part of its historical region of Moravia (Morava) and in a small part of the historical region of Czech Silesia (</a:t>
            </a:r>
            <a:r>
              <a:rPr lang="en-US" dirty="0" err="1"/>
              <a:t>České</a:t>
            </a:r>
            <a:r>
              <a:rPr lang="en-US" dirty="0"/>
              <a:t> </a:t>
            </a:r>
            <a:r>
              <a:rPr lang="en-US" dirty="0" err="1"/>
              <a:t>Slezsko</a:t>
            </a:r>
            <a:r>
              <a:rPr lang="en-US" dirty="0"/>
              <a:t>). It is named for its capital Olomouc.</a:t>
            </a:r>
            <a:endParaRPr lang="cs-CZ" dirty="0"/>
          </a:p>
          <a:p>
            <a:pPr marL="285750" indent="-285750" algn="just">
              <a:buFont typeface="Wingdings" panose="05000000000000000000" pitchFamily="2" charset="2"/>
              <a:buChar char="q"/>
            </a:pPr>
            <a:r>
              <a:rPr lang="en-US" dirty="0"/>
              <a:t>The northern part of the region is of a mountainous nature. </a:t>
            </a:r>
            <a:endParaRPr lang="cs-CZ" dirty="0"/>
          </a:p>
          <a:p>
            <a:pPr marL="285750" indent="-285750" algn="just">
              <a:buFont typeface="Wingdings" panose="05000000000000000000" pitchFamily="2" charset="2"/>
              <a:buChar char="q"/>
            </a:pPr>
            <a:r>
              <a:rPr lang="en-US" dirty="0"/>
              <a:t>The </a:t>
            </a:r>
            <a:r>
              <a:rPr lang="en-US" dirty="0" err="1"/>
              <a:t>Jeseníky</a:t>
            </a:r>
            <a:r>
              <a:rPr lang="en-US" dirty="0"/>
              <a:t> mountains are located here, including </a:t>
            </a:r>
            <a:r>
              <a:rPr lang="en-US" dirty="0" err="1"/>
              <a:t>Praděd</a:t>
            </a:r>
            <a:r>
              <a:rPr lang="en-US" dirty="0"/>
              <a:t> which is the highest point of the region (1,492 m above sea level). The southern part of the Region consists of the </a:t>
            </a:r>
            <a:r>
              <a:rPr lang="en-US" dirty="0" err="1"/>
              <a:t>Hanakian</a:t>
            </a:r>
            <a:r>
              <a:rPr lang="en-US" dirty="0"/>
              <a:t> lowland. </a:t>
            </a:r>
            <a:endParaRPr lang="cs-CZ" dirty="0"/>
          </a:p>
          <a:p>
            <a:pPr marL="285750" indent="-285750" algn="just">
              <a:buFont typeface="Wingdings" panose="05000000000000000000" pitchFamily="2" charset="2"/>
              <a:buChar char="q"/>
            </a:pPr>
            <a:r>
              <a:rPr lang="en-US" dirty="0"/>
              <a:t>The lowest point of the region is situated on the water level of the Morava River near to </a:t>
            </a:r>
            <a:r>
              <a:rPr lang="en-US" dirty="0" err="1"/>
              <a:t>Kojetín</a:t>
            </a:r>
            <a:r>
              <a:rPr lang="en-US" dirty="0"/>
              <a:t> in the </a:t>
            </a:r>
            <a:r>
              <a:rPr lang="en-US" dirty="0" err="1"/>
              <a:t>Přerov</a:t>
            </a:r>
            <a:r>
              <a:rPr lang="en-US" dirty="0"/>
              <a:t> District (190 m above sea level). </a:t>
            </a:r>
            <a:endParaRPr lang="cs-CZ" dirty="0"/>
          </a:p>
          <a:p>
            <a:pPr marL="285750" indent="-285750" algn="just">
              <a:buFont typeface="Wingdings" panose="05000000000000000000" pitchFamily="2" charset="2"/>
              <a:buChar char="q"/>
            </a:pPr>
            <a:r>
              <a:rPr lang="en-US" dirty="0"/>
              <a:t>The Morava river flows through the region and the majority of the region's territory belongs to Morava’s drainage basin. A small northern part of the region belongs to the drainage basin of Odra River which flows to the Baltic Sea.</a:t>
            </a:r>
            <a:endParaRPr lang="cs-CZ" dirty="0"/>
          </a:p>
        </p:txBody>
      </p:sp>
    </p:spTree>
    <p:extLst>
      <p:ext uri="{BB962C8B-B14F-4D97-AF65-F5344CB8AC3E}">
        <p14:creationId xmlns:p14="http://schemas.microsoft.com/office/powerpoint/2010/main" val="1398992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The</a:t>
            </a:r>
            <a:r>
              <a:rPr lang="cs-CZ" dirty="0"/>
              <a:t> </a:t>
            </a:r>
            <a:r>
              <a:rPr lang="cs-CZ" dirty="0" err="1"/>
              <a:t>main</a:t>
            </a:r>
            <a:r>
              <a:rPr lang="cs-CZ" dirty="0"/>
              <a:t> </a:t>
            </a:r>
            <a:r>
              <a:rPr lang="cs-CZ" dirty="0" err="1"/>
              <a:t>tourist</a:t>
            </a:r>
            <a:r>
              <a:rPr lang="cs-CZ" dirty="0"/>
              <a:t> </a:t>
            </a:r>
            <a:r>
              <a:rPr lang="cs-CZ" dirty="0" err="1"/>
              <a:t>attractions</a:t>
            </a:r>
            <a:r>
              <a:rPr lang="cs-CZ" dirty="0"/>
              <a:t> in Olomouc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29769"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Olomouc Region offers a great variety of natural points of interest. Protected landscape area of the </a:t>
            </a:r>
            <a:r>
              <a:rPr lang="en-US" dirty="0" err="1"/>
              <a:t>Jeseníky</a:t>
            </a:r>
            <a:r>
              <a:rPr lang="en-US" dirty="0"/>
              <a:t> mountains offers a number of scenic places such as with the largest Moravian </a:t>
            </a:r>
            <a:r>
              <a:rPr lang="en-US" dirty="0" err="1"/>
              <a:t>peatbog</a:t>
            </a:r>
            <a:r>
              <a:rPr lang="en-US" dirty="0"/>
              <a:t> </a:t>
            </a:r>
            <a:r>
              <a:rPr lang="en-US" dirty="0" err="1"/>
              <a:t>Rejvíz</a:t>
            </a:r>
            <a:r>
              <a:rPr lang="en-US" dirty="0"/>
              <a:t> and a 45m high </a:t>
            </a:r>
            <a:r>
              <a:rPr lang="en-US" dirty="0" err="1"/>
              <a:t>Vysoký</a:t>
            </a:r>
            <a:r>
              <a:rPr lang="en-US" dirty="0"/>
              <a:t> Waterfall. Another scenic place is </a:t>
            </a:r>
            <a:r>
              <a:rPr lang="en-US" dirty="0" err="1"/>
              <a:t>Dlouhé</a:t>
            </a:r>
            <a:r>
              <a:rPr lang="en-US" dirty="0"/>
              <a:t> </a:t>
            </a:r>
            <a:r>
              <a:rPr lang="en-US" dirty="0" err="1"/>
              <a:t>Stráně</a:t>
            </a:r>
            <a:r>
              <a:rPr lang="en-US" dirty="0"/>
              <a:t> water reservoir situated on the top of a hill. </a:t>
            </a:r>
            <a:endParaRPr lang="cs-CZ" dirty="0"/>
          </a:p>
          <a:p>
            <a:pPr marL="285750" indent="-285750" algn="just">
              <a:buFont typeface="Wingdings" panose="05000000000000000000" pitchFamily="2" charset="2"/>
              <a:buChar char="q"/>
            </a:pPr>
            <a:r>
              <a:rPr lang="en-US" dirty="0"/>
              <a:t>The heart of the Hana region is very rich in monuments. The historic sights of Olomouc would surely be sufficient, but the region itself has also lots of attractions. The fairytale-like </a:t>
            </a:r>
            <a:r>
              <a:rPr lang="en-US" dirty="0" err="1"/>
              <a:t>Bouzov</a:t>
            </a:r>
            <a:r>
              <a:rPr lang="en-US" dirty="0"/>
              <a:t> Castle is located just about 35 km from Olomouc. </a:t>
            </a:r>
            <a:endParaRPr lang="cs-CZ" dirty="0"/>
          </a:p>
          <a:p>
            <a:pPr marL="285750" indent="-285750" algn="just">
              <a:buFont typeface="Wingdings" panose="05000000000000000000" pitchFamily="2" charset="2"/>
              <a:buChar char="q"/>
            </a:pPr>
            <a:r>
              <a:rPr lang="en-US" dirty="0"/>
              <a:t>Other well known castles include </a:t>
            </a:r>
            <a:r>
              <a:rPr lang="en-US" dirty="0" err="1"/>
              <a:t>Sovinec</a:t>
            </a:r>
            <a:r>
              <a:rPr lang="en-US" dirty="0"/>
              <a:t> Castle or </a:t>
            </a:r>
            <a:r>
              <a:rPr lang="en-US" dirty="0" err="1"/>
              <a:t>Helfštýn</a:t>
            </a:r>
            <a:r>
              <a:rPr lang="en-US" dirty="0"/>
              <a:t> Castle, renowned for its annual gathering of blacksmiths called “</a:t>
            </a:r>
            <a:r>
              <a:rPr lang="en-US" dirty="0" err="1"/>
              <a:t>Hefaiston</a:t>
            </a:r>
            <a:r>
              <a:rPr lang="en-US" dirty="0"/>
              <a:t>”.</a:t>
            </a:r>
          </a:p>
          <a:p>
            <a:pPr marL="285750" indent="-285750" algn="just">
              <a:buFont typeface="Wingdings" panose="05000000000000000000" pitchFamily="2" charset="2"/>
              <a:buChar char="q"/>
            </a:pPr>
            <a:r>
              <a:rPr lang="en-US" dirty="0"/>
              <a:t>Near Olomouc there is the Chateau </a:t>
            </a:r>
            <a:r>
              <a:rPr lang="en-US" dirty="0" err="1"/>
              <a:t>Náměšť</a:t>
            </a:r>
            <a:r>
              <a:rPr lang="en-US" dirty="0"/>
              <a:t> </a:t>
            </a:r>
            <a:r>
              <a:rPr lang="en-US" dirty="0" err="1"/>
              <a:t>na</a:t>
            </a:r>
            <a:r>
              <a:rPr lang="en-US" dirty="0"/>
              <a:t> </a:t>
            </a:r>
            <a:r>
              <a:rPr lang="en-US" dirty="0" err="1"/>
              <a:t>Hané</a:t>
            </a:r>
            <a:r>
              <a:rPr lang="en-US" dirty="0"/>
              <a:t> with a display of traveling coaches of Olomouc bishops and archbishops. Historic carriages and coaches can also be admired in a museum located near the Chateau </a:t>
            </a:r>
            <a:r>
              <a:rPr lang="en-US" dirty="0" err="1"/>
              <a:t>Čechy</a:t>
            </a:r>
            <a:r>
              <a:rPr lang="en-US" dirty="0"/>
              <a:t> pod </a:t>
            </a:r>
            <a:r>
              <a:rPr lang="en-US" dirty="0" err="1"/>
              <a:t>Kosířem</a:t>
            </a:r>
            <a:r>
              <a:rPr lang="en-US" dirty="0"/>
              <a:t>. </a:t>
            </a:r>
            <a:r>
              <a:rPr lang="en-US" dirty="0" err="1"/>
              <a:t>Mladeč</a:t>
            </a:r>
            <a:r>
              <a:rPr lang="en-US" dirty="0"/>
              <a:t> caves and </a:t>
            </a:r>
            <a:r>
              <a:rPr lang="en-US" dirty="0" err="1"/>
              <a:t>Javoříčko</a:t>
            </a:r>
            <a:r>
              <a:rPr lang="en-US" dirty="0"/>
              <a:t> caves are worth a visit as well. </a:t>
            </a:r>
            <a:endParaRPr lang="cs-CZ" dirty="0"/>
          </a:p>
        </p:txBody>
      </p:sp>
    </p:spTree>
    <p:extLst>
      <p:ext uri="{BB962C8B-B14F-4D97-AF65-F5344CB8AC3E}">
        <p14:creationId xmlns:p14="http://schemas.microsoft.com/office/powerpoint/2010/main" val="778133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The</a:t>
            </a:r>
            <a:r>
              <a:rPr lang="cs-CZ" dirty="0"/>
              <a:t> </a:t>
            </a:r>
            <a:r>
              <a:rPr lang="cs-CZ" dirty="0" err="1"/>
              <a:t>main</a:t>
            </a:r>
            <a:r>
              <a:rPr lang="cs-CZ" dirty="0"/>
              <a:t> </a:t>
            </a:r>
            <a:r>
              <a:rPr lang="cs-CZ" dirty="0" err="1"/>
              <a:t>tourist</a:t>
            </a:r>
            <a:r>
              <a:rPr lang="cs-CZ" dirty="0"/>
              <a:t> </a:t>
            </a:r>
            <a:r>
              <a:rPr lang="cs-CZ" dirty="0" err="1"/>
              <a:t>attractions</a:t>
            </a:r>
            <a:r>
              <a:rPr lang="cs-CZ" dirty="0"/>
              <a:t> in Olomouc</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29769"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Holy Trinity Column</a:t>
            </a:r>
            <a:r>
              <a:rPr lang="cs-CZ" dirty="0"/>
              <a:t> - </a:t>
            </a:r>
            <a:r>
              <a:rPr lang="en-US" dirty="0"/>
              <a:t>This memorial column, erected in the early years of the 18th century, is the most outstanding example of a type of monument specific to central Europe. In the characteristic regional style known as ‘Olomouc Baroque’ and rising to a height of 35 m, it is decorated with many fine religious sculptures, the work of the distinguished Moravian artist </a:t>
            </a:r>
            <a:r>
              <a:rPr lang="en-US" dirty="0" err="1"/>
              <a:t>Ondřej</a:t>
            </a:r>
            <a:r>
              <a:rPr lang="en-US" dirty="0"/>
              <a:t> </a:t>
            </a:r>
            <a:r>
              <a:rPr lang="en-US" dirty="0" err="1"/>
              <a:t>Zahner</a:t>
            </a:r>
            <a:r>
              <a:rPr lang="en-US" dirty="0"/>
              <a:t>. </a:t>
            </a:r>
            <a:r>
              <a:rPr lang="cs-CZ" dirty="0"/>
              <a:t>T</a:t>
            </a:r>
            <a:r>
              <a:rPr lang="en-US" dirty="0"/>
              <a:t>he Holy Trinity Column was inscribed in the UNESCO list in 2000.</a:t>
            </a:r>
            <a:endParaRPr lang="cs-CZ" dirty="0"/>
          </a:p>
          <a:p>
            <a:pPr marL="285750" indent="-285750" algn="just">
              <a:buFont typeface="Wingdings" panose="05000000000000000000" pitchFamily="2" charset="2"/>
              <a:buChar char="q"/>
            </a:pPr>
            <a:r>
              <a:rPr lang="en-US" dirty="0" err="1"/>
              <a:t>Bouzov</a:t>
            </a:r>
            <a:r>
              <a:rPr lang="en-US" dirty="0"/>
              <a:t> Castle is an early 14th-century fortress first mentioned in 1317.It was built on a hill between the village of </a:t>
            </a:r>
            <a:r>
              <a:rPr lang="en-US" dirty="0" err="1"/>
              <a:t>Hvozdek</a:t>
            </a:r>
            <a:r>
              <a:rPr lang="en-US" dirty="0"/>
              <a:t> and the town of </a:t>
            </a:r>
            <a:r>
              <a:rPr lang="en-US" dirty="0" err="1"/>
              <a:t>Bouzov</a:t>
            </a:r>
            <a:r>
              <a:rPr lang="en-US" dirty="0"/>
              <a:t>, 21 </a:t>
            </a:r>
            <a:r>
              <a:rPr lang="en-US" dirty="0" err="1"/>
              <a:t>kilometres</a:t>
            </a:r>
            <a:r>
              <a:rPr lang="en-US" dirty="0"/>
              <a:t> (13 mi) west of </a:t>
            </a:r>
            <a:r>
              <a:rPr lang="en-US" dirty="0" err="1"/>
              <a:t>Litovel</a:t>
            </a:r>
            <a:r>
              <a:rPr lang="en-US" dirty="0"/>
              <a:t> and 28 </a:t>
            </a:r>
            <a:r>
              <a:rPr lang="en-US" dirty="0" err="1"/>
              <a:t>kilometres</a:t>
            </a:r>
            <a:r>
              <a:rPr lang="en-US" dirty="0"/>
              <a:t> (17 mi) northwest of Olomouc, in Moravia, Czech Republic. The castle has been used in a number of film productions lately, including </a:t>
            </a:r>
            <a:r>
              <a:rPr lang="en-US" dirty="0" err="1"/>
              <a:t>Arabela</a:t>
            </a:r>
            <a:r>
              <a:rPr lang="en-US" dirty="0"/>
              <a:t>, </a:t>
            </a:r>
            <a:r>
              <a:rPr lang="en-US" dirty="0" err="1"/>
              <a:t>Fantaghirò</a:t>
            </a:r>
            <a:r>
              <a:rPr lang="en-US" dirty="0"/>
              <a:t>, and Before the Fall.</a:t>
            </a:r>
            <a:endParaRPr lang="cs-CZ" dirty="0"/>
          </a:p>
          <a:p>
            <a:pPr marL="285750" indent="-285750" algn="just">
              <a:buFont typeface="Wingdings" panose="05000000000000000000" pitchFamily="2" charset="2"/>
              <a:buChar char="q"/>
            </a:pPr>
            <a:r>
              <a:rPr lang="cs-CZ" dirty="0" err="1"/>
              <a:t>For</a:t>
            </a:r>
            <a:r>
              <a:rPr lang="cs-CZ" dirty="0"/>
              <a:t> </a:t>
            </a:r>
            <a:r>
              <a:rPr lang="cs-CZ" dirty="0" err="1"/>
              <a:t>winter</a:t>
            </a:r>
            <a:r>
              <a:rPr lang="cs-CZ" dirty="0"/>
              <a:t> </a:t>
            </a:r>
            <a:r>
              <a:rPr lang="cs-CZ" dirty="0" err="1"/>
              <a:t>sports</a:t>
            </a:r>
            <a:r>
              <a:rPr lang="cs-CZ" dirty="0"/>
              <a:t> many </a:t>
            </a:r>
            <a:r>
              <a:rPr lang="cs-CZ" dirty="0" err="1"/>
              <a:t>downhill</a:t>
            </a:r>
            <a:r>
              <a:rPr lang="cs-CZ" dirty="0"/>
              <a:t> </a:t>
            </a:r>
            <a:r>
              <a:rPr lang="cs-CZ" dirty="0" err="1"/>
              <a:t>courses</a:t>
            </a:r>
            <a:r>
              <a:rPr lang="cs-CZ" dirty="0"/>
              <a:t> and </a:t>
            </a:r>
            <a:r>
              <a:rPr lang="cs-CZ" dirty="0" err="1"/>
              <a:t>pistes</a:t>
            </a:r>
            <a:r>
              <a:rPr lang="cs-CZ" dirty="0"/>
              <a:t> are </a:t>
            </a:r>
            <a:r>
              <a:rPr lang="cs-CZ" dirty="0" err="1"/>
              <a:t>prepared</a:t>
            </a:r>
            <a:r>
              <a:rPr lang="cs-CZ" dirty="0"/>
              <a:t> in </a:t>
            </a:r>
            <a:r>
              <a:rPr lang="cs-CZ" dirty="0" err="1"/>
              <a:t>the</a:t>
            </a:r>
            <a:r>
              <a:rPr lang="cs-CZ" dirty="0"/>
              <a:t> Jeseníky </a:t>
            </a:r>
            <a:r>
              <a:rPr lang="cs-CZ" dirty="0" err="1"/>
              <a:t>mountains</a:t>
            </a:r>
            <a:r>
              <a:rPr lang="cs-CZ" dirty="0"/>
              <a:t> in </a:t>
            </a:r>
            <a:r>
              <a:rPr lang="cs-CZ" dirty="0" err="1"/>
              <a:t>areas</a:t>
            </a:r>
            <a:r>
              <a:rPr lang="cs-CZ" dirty="0"/>
              <a:t> </a:t>
            </a:r>
            <a:r>
              <a:rPr lang="cs-CZ" dirty="0" err="1"/>
              <a:t>of</a:t>
            </a:r>
            <a:r>
              <a:rPr lang="cs-CZ" dirty="0"/>
              <a:t> Červenohorské sedlo, Kouty nad Desnou, Petříkov, Ostružná, Ramzová and many </a:t>
            </a:r>
            <a:r>
              <a:rPr lang="cs-CZ" dirty="0" err="1"/>
              <a:t>others</a:t>
            </a:r>
            <a:r>
              <a:rPr lang="cs-CZ" dirty="0"/>
              <a:t>.</a:t>
            </a:r>
          </a:p>
        </p:txBody>
      </p:sp>
    </p:spTree>
    <p:extLst>
      <p:ext uri="{BB962C8B-B14F-4D97-AF65-F5344CB8AC3E}">
        <p14:creationId xmlns:p14="http://schemas.microsoft.com/office/powerpoint/2010/main" val="3644029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Pardubice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0" y="915566"/>
            <a:ext cx="9036496" cy="3416320"/>
          </a:xfrm>
          <a:prstGeom prst="rect">
            <a:avLst/>
          </a:prstGeom>
        </p:spPr>
        <p:txBody>
          <a:bodyPr wrap="square">
            <a:spAutoFit/>
          </a:bodyPr>
          <a:lstStyle/>
          <a:p>
            <a:pPr marL="342900" indent="-342900" algn="just">
              <a:buFont typeface="Wingdings" panose="05000000000000000000" pitchFamily="2" charset="2"/>
              <a:buChar char="q"/>
            </a:pPr>
            <a:r>
              <a:rPr lang="en-US" dirty="0"/>
              <a:t> </a:t>
            </a:r>
            <a:r>
              <a:rPr lang="cs-CZ" dirty="0"/>
              <a:t>Pardubice region </a:t>
            </a:r>
            <a:r>
              <a:rPr lang="cs-CZ" dirty="0" err="1"/>
              <a:t>is</a:t>
            </a:r>
            <a:r>
              <a:rPr lang="cs-CZ" dirty="0"/>
              <a:t> </a:t>
            </a:r>
            <a:r>
              <a:rPr lang="en-US" dirty="0"/>
              <a:t>located mainly in the eastern part of its historical region of Bohemia, with a small part in northwestern Moravia.</a:t>
            </a:r>
            <a:endParaRPr lang="cs-CZ" dirty="0"/>
          </a:p>
          <a:p>
            <a:pPr marL="342900" indent="-342900" algn="just">
              <a:buFont typeface="Wingdings" panose="05000000000000000000" pitchFamily="2" charset="2"/>
              <a:buChar char="q"/>
            </a:pPr>
            <a:r>
              <a:rPr lang="en-US" dirty="0"/>
              <a:t>It is named after its capital Pardubice. As an administrative unit, Pardubice Region has in the course of history existed three times. It was established for the first time in 1850, and extended from </a:t>
            </a:r>
            <a:r>
              <a:rPr lang="en-US" dirty="0" err="1"/>
              <a:t>Český</a:t>
            </a:r>
            <a:r>
              <a:rPr lang="en-US" dirty="0"/>
              <a:t> </a:t>
            </a:r>
            <a:r>
              <a:rPr lang="en-US" dirty="0" err="1"/>
              <a:t>Brod</a:t>
            </a:r>
            <a:r>
              <a:rPr lang="en-US" dirty="0"/>
              <a:t> to the Bohemian-Moravian border. </a:t>
            </a:r>
            <a:endParaRPr lang="cs-CZ" dirty="0"/>
          </a:p>
          <a:p>
            <a:pPr marL="342900" indent="-342900" algn="just">
              <a:buFont typeface="Wingdings" panose="05000000000000000000" pitchFamily="2" charset="2"/>
              <a:buChar char="q"/>
            </a:pPr>
            <a:r>
              <a:rPr lang="en-US" dirty="0"/>
              <a:t>The southern and southeastern parts of the region are home to the hilly areas of </a:t>
            </a:r>
            <a:r>
              <a:rPr lang="en-US" dirty="0" err="1"/>
              <a:t>Žďárské</a:t>
            </a:r>
            <a:r>
              <a:rPr lang="en-US" dirty="0"/>
              <a:t> </a:t>
            </a:r>
            <a:r>
              <a:rPr lang="en-US" dirty="0" err="1"/>
              <a:t>vrchy</a:t>
            </a:r>
            <a:r>
              <a:rPr lang="en-US" dirty="0"/>
              <a:t> and </a:t>
            </a:r>
            <a:r>
              <a:rPr lang="en-US" dirty="0" err="1"/>
              <a:t>Železné</a:t>
            </a:r>
            <a:r>
              <a:rPr lang="en-US" dirty="0"/>
              <a:t> </a:t>
            </a:r>
            <a:r>
              <a:rPr lang="en-US" dirty="0" err="1"/>
              <a:t>Hory</a:t>
            </a:r>
            <a:r>
              <a:rPr lang="en-US" dirty="0"/>
              <a:t> (Iron Mountains). The central and western parts of the region are formed by the </a:t>
            </a:r>
            <a:r>
              <a:rPr lang="en-US" dirty="0" err="1"/>
              <a:t>Polabí</a:t>
            </a:r>
            <a:r>
              <a:rPr lang="en-US" dirty="0"/>
              <a:t> lowlands. In the northeast, the region reaches the </a:t>
            </a:r>
            <a:r>
              <a:rPr lang="en-US" dirty="0" err="1"/>
              <a:t>Orlické</a:t>
            </a:r>
            <a:r>
              <a:rPr lang="en-US" dirty="0"/>
              <a:t> </a:t>
            </a:r>
            <a:r>
              <a:rPr lang="en-US" dirty="0" err="1"/>
              <a:t>hory</a:t>
            </a:r>
            <a:r>
              <a:rPr lang="en-US" dirty="0"/>
              <a:t> and </a:t>
            </a:r>
            <a:r>
              <a:rPr lang="en-US" dirty="0" err="1"/>
              <a:t>Hrubý</a:t>
            </a:r>
            <a:r>
              <a:rPr lang="en-US" dirty="0"/>
              <a:t> </a:t>
            </a:r>
            <a:r>
              <a:rPr lang="en-US" dirty="0" err="1"/>
              <a:t>Jeseník</a:t>
            </a:r>
            <a:r>
              <a:rPr lang="en-US" dirty="0"/>
              <a:t> Mountains.</a:t>
            </a:r>
          </a:p>
          <a:p>
            <a:pPr marL="342900" indent="-342900" algn="just">
              <a:buFont typeface="Wingdings" panose="05000000000000000000" pitchFamily="2" charset="2"/>
              <a:buChar char="q"/>
            </a:pPr>
            <a:r>
              <a:rPr lang="en-US" dirty="0"/>
              <a:t>The European Watershed runs through the region, where it separates the basins of the North Sea and the Black Sea. The tripoint of the Danube (Black Sea), Elbe (North Sea) and Oder (Baltic Sea) watersheds is located at the peak of </a:t>
            </a:r>
            <a:r>
              <a:rPr lang="en-US" dirty="0" err="1"/>
              <a:t>Králický</a:t>
            </a:r>
            <a:r>
              <a:rPr lang="en-US" dirty="0"/>
              <a:t> </a:t>
            </a:r>
            <a:r>
              <a:rPr lang="en-US" dirty="0" err="1"/>
              <a:t>Sněžník</a:t>
            </a:r>
            <a:r>
              <a:rPr lang="en-US" dirty="0"/>
              <a:t>. </a:t>
            </a:r>
            <a:endParaRPr lang="cs-CZ" dirty="0"/>
          </a:p>
        </p:txBody>
      </p:sp>
    </p:spTree>
    <p:extLst>
      <p:ext uri="{BB962C8B-B14F-4D97-AF65-F5344CB8AC3E}">
        <p14:creationId xmlns:p14="http://schemas.microsoft.com/office/powerpoint/2010/main" val="292562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Pardubice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3" name="Obdélník 2"/>
          <p:cNvSpPr/>
          <p:nvPr/>
        </p:nvSpPr>
        <p:spPr>
          <a:xfrm>
            <a:off x="0" y="915566"/>
            <a:ext cx="9036496" cy="3970318"/>
          </a:xfrm>
          <a:prstGeom prst="rect">
            <a:avLst/>
          </a:prstGeom>
        </p:spPr>
        <p:txBody>
          <a:bodyPr wrap="square">
            <a:spAutoFit/>
          </a:bodyPr>
          <a:lstStyle/>
          <a:p>
            <a:pPr marL="342900" indent="-342900" algn="just">
              <a:buFont typeface="Wingdings" panose="05000000000000000000" pitchFamily="2" charset="2"/>
              <a:buChar char="q"/>
            </a:pPr>
            <a:r>
              <a:rPr lang="en-US" dirty="0"/>
              <a:t>The rivers in the drainage basin of the Danube are the Morava, </a:t>
            </a:r>
            <a:r>
              <a:rPr lang="en-US" dirty="0" err="1"/>
              <a:t>Moravská</a:t>
            </a:r>
            <a:r>
              <a:rPr lang="en-US" dirty="0"/>
              <a:t> </a:t>
            </a:r>
            <a:r>
              <a:rPr lang="en-US" dirty="0" err="1"/>
              <a:t>Sázava</a:t>
            </a:r>
            <a:r>
              <a:rPr lang="en-US" dirty="0"/>
              <a:t>, </a:t>
            </a:r>
            <a:r>
              <a:rPr lang="en-US" dirty="0" err="1"/>
              <a:t>Svitava</a:t>
            </a:r>
            <a:r>
              <a:rPr lang="en-US" dirty="0"/>
              <a:t> and </a:t>
            </a:r>
            <a:r>
              <a:rPr lang="en-US" dirty="0" err="1"/>
              <a:t>Třebůvka</a:t>
            </a:r>
            <a:r>
              <a:rPr lang="en-US" dirty="0"/>
              <a:t>. The </a:t>
            </a:r>
            <a:r>
              <a:rPr lang="en-US" dirty="0" err="1"/>
              <a:t>Seč</a:t>
            </a:r>
            <a:r>
              <a:rPr lang="en-US" dirty="0"/>
              <a:t> Dam (220ha) and the </a:t>
            </a:r>
            <a:r>
              <a:rPr lang="en-US" dirty="0" err="1"/>
              <a:t>Pastviny</a:t>
            </a:r>
            <a:r>
              <a:rPr lang="en-US" dirty="0"/>
              <a:t> Dam (92ha) are among the larger water bodies in the region.</a:t>
            </a:r>
            <a:endParaRPr lang="cs-CZ" dirty="0"/>
          </a:p>
          <a:p>
            <a:pPr marL="342900" indent="-342900" algn="just">
              <a:buFont typeface="Wingdings" panose="05000000000000000000" pitchFamily="2" charset="2"/>
              <a:buChar char="q"/>
            </a:pPr>
            <a:r>
              <a:rPr lang="en-US" dirty="0" err="1"/>
              <a:t>Litomyšl</a:t>
            </a:r>
            <a:r>
              <a:rPr lang="en-US" dirty="0"/>
              <a:t> was established around the trade route that connected Bohemia and Moravia at the end of the 10th and beginning of the 11th centuries. The dominant feature of the city is the Italianate Renaissance castle with its more than eight thousand examples of </a:t>
            </a:r>
            <a:r>
              <a:rPr lang="en-US" dirty="0" err="1"/>
              <a:t>sgrafitto</a:t>
            </a:r>
            <a:r>
              <a:rPr lang="en-US" dirty="0"/>
              <a:t>, which has been on the UNESCO World Cultural and Heritage List since 1999. </a:t>
            </a:r>
            <a:r>
              <a:rPr lang="en-US" dirty="0" err="1"/>
              <a:t>Litomyšl</a:t>
            </a:r>
            <a:r>
              <a:rPr lang="en-US" dirty="0"/>
              <a:t> is the birthplace of the composer </a:t>
            </a:r>
            <a:r>
              <a:rPr lang="en-US" dirty="0" err="1"/>
              <a:t>Bedřich</a:t>
            </a:r>
            <a:r>
              <a:rPr lang="en-US" dirty="0"/>
              <a:t> Smetana, whose name is commemorated by an annual opera festival. On the 500 </a:t>
            </a:r>
            <a:r>
              <a:rPr lang="en-US" dirty="0" err="1"/>
              <a:t>metre</a:t>
            </a:r>
            <a:r>
              <a:rPr lang="en-US" dirty="0"/>
              <a:t> long square can be found the Gothic town hall and a number of Renaissance and Baroque houses.</a:t>
            </a:r>
            <a:endParaRPr lang="cs-CZ" dirty="0"/>
          </a:p>
          <a:p>
            <a:pPr marL="342900" indent="-342900" algn="just">
              <a:buFont typeface="Wingdings" panose="05000000000000000000" pitchFamily="2" charset="2"/>
              <a:buChar char="q"/>
            </a:pPr>
            <a:r>
              <a:rPr lang="cs-CZ" dirty="0"/>
              <a:t>Kladruby nad Labem </a:t>
            </a:r>
            <a:r>
              <a:rPr lang="cs-CZ" dirty="0" err="1"/>
              <a:t>is</a:t>
            </a:r>
            <a:r>
              <a:rPr lang="cs-CZ" dirty="0"/>
              <a:t> a </a:t>
            </a:r>
            <a:r>
              <a:rPr lang="cs-CZ" dirty="0" err="1"/>
              <a:t>village</a:t>
            </a:r>
            <a:r>
              <a:rPr lang="cs-CZ" dirty="0"/>
              <a:t> and municipality in </a:t>
            </a:r>
            <a:r>
              <a:rPr lang="cs-CZ" dirty="0" err="1"/>
              <a:t>the</a:t>
            </a:r>
            <a:r>
              <a:rPr lang="cs-CZ" dirty="0"/>
              <a:t> Pardubice Region </a:t>
            </a:r>
            <a:r>
              <a:rPr lang="cs-CZ" dirty="0" err="1"/>
              <a:t>of</a:t>
            </a:r>
            <a:r>
              <a:rPr lang="cs-CZ" dirty="0"/>
              <a:t> </a:t>
            </a:r>
            <a:r>
              <a:rPr lang="cs-CZ" dirty="0" err="1"/>
              <a:t>the</a:t>
            </a:r>
            <a:r>
              <a:rPr lang="cs-CZ" dirty="0"/>
              <a:t> Czech Republic, </a:t>
            </a:r>
            <a:r>
              <a:rPr lang="cs-CZ" dirty="0" err="1"/>
              <a:t>located</a:t>
            </a:r>
            <a:r>
              <a:rPr lang="cs-CZ" dirty="0"/>
              <a:t> </a:t>
            </a:r>
            <a:r>
              <a:rPr lang="cs-CZ" dirty="0" err="1"/>
              <a:t>about</a:t>
            </a:r>
            <a:r>
              <a:rPr lang="cs-CZ" dirty="0"/>
              <a:t> 6 km </a:t>
            </a:r>
            <a:r>
              <a:rPr lang="cs-CZ" dirty="0" err="1"/>
              <a:t>northwest</a:t>
            </a:r>
            <a:r>
              <a:rPr lang="cs-CZ" dirty="0"/>
              <a:t> </a:t>
            </a:r>
            <a:r>
              <a:rPr lang="cs-CZ" dirty="0" err="1"/>
              <a:t>of</a:t>
            </a:r>
            <a:r>
              <a:rPr lang="cs-CZ" dirty="0"/>
              <a:t> Přelouč </a:t>
            </a:r>
            <a:r>
              <a:rPr lang="cs-CZ" dirty="0" err="1"/>
              <a:t>or</a:t>
            </a:r>
            <a:r>
              <a:rPr lang="cs-CZ" dirty="0"/>
              <a:t> 22 km </a:t>
            </a:r>
            <a:r>
              <a:rPr lang="cs-CZ" dirty="0" err="1"/>
              <a:t>west</a:t>
            </a:r>
            <a:r>
              <a:rPr lang="cs-CZ" dirty="0"/>
              <a:t> </a:t>
            </a:r>
            <a:r>
              <a:rPr lang="cs-CZ" dirty="0" err="1"/>
              <a:t>of</a:t>
            </a:r>
            <a:r>
              <a:rPr lang="cs-CZ" dirty="0"/>
              <a:t> Pardubice. </a:t>
            </a:r>
            <a:r>
              <a:rPr lang="cs-CZ" dirty="0" err="1"/>
              <a:t>It</a:t>
            </a:r>
            <a:r>
              <a:rPr lang="cs-CZ" dirty="0"/>
              <a:t> has </a:t>
            </a:r>
            <a:r>
              <a:rPr lang="cs-CZ" dirty="0" err="1"/>
              <a:t>around</a:t>
            </a:r>
            <a:r>
              <a:rPr lang="cs-CZ" dirty="0"/>
              <a:t> 820 </a:t>
            </a:r>
            <a:r>
              <a:rPr lang="cs-CZ" dirty="0" err="1"/>
              <a:t>inhabitants</a:t>
            </a:r>
            <a:r>
              <a:rPr lang="cs-CZ" dirty="0"/>
              <a:t>. Kladruby nad Labem </a:t>
            </a:r>
            <a:r>
              <a:rPr lang="cs-CZ" dirty="0" err="1"/>
              <a:t>is</a:t>
            </a:r>
            <a:r>
              <a:rPr lang="cs-CZ" dirty="0"/>
              <a:t> </a:t>
            </a:r>
            <a:r>
              <a:rPr lang="cs-CZ" dirty="0" err="1"/>
              <a:t>renowned</a:t>
            </a:r>
            <a:r>
              <a:rPr lang="cs-CZ" dirty="0"/>
              <a:t> as </a:t>
            </a:r>
            <a:r>
              <a:rPr lang="cs-CZ" dirty="0" err="1"/>
              <a:t>home</a:t>
            </a:r>
            <a:r>
              <a:rPr lang="cs-CZ" dirty="0"/>
              <a:t> </a:t>
            </a:r>
            <a:r>
              <a:rPr lang="cs-CZ" dirty="0" err="1"/>
              <a:t>of</a:t>
            </a:r>
            <a:r>
              <a:rPr lang="cs-CZ" dirty="0"/>
              <a:t> </a:t>
            </a:r>
            <a:r>
              <a:rPr lang="cs-CZ" dirty="0" err="1"/>
              <a:t>the</a:t>
            </a:r>
            <a:r>
              <a:rPr lang="cs-CZ" dirty="0"/>
              <a:t> </a:t>
            </a:r>
            <a:r>
              <a:rPr lang="cs-CZ" dirty="0" err="1"/>
              <a:t>Kladruber</a:t>
            </a:r>
            <a:r>
              <a:rPr lang="cs-CZ" dirty="0"/>
              <a:t> </a:t>
            </a:r>
            <a:r>
              <a:rPr lang="cs-CZ" dirty="0" err="1"/>
              <a:t>horse</a:t>
            </a:r>
            <a:r>
              <a:rPr lang="cs-CZ" dirty="0"/>
              <a:t> </a:t>
            </a:r>
            <a:r>
              <a:rPr lang="cs-CZ" dirty="0" err="1"/>
              <a:t>breed</a:t>
            </a:r>
            <a:r>
              <a:rPr lang="cs-CZ" dirty="0"/>
              <a:t>.</a:t>
            </a:r>
          </a:p>
        </p:txBody>
      </p:sp>
    </p:spTree>
    <p:extLst>
      <p:ext uri="{BB962C8B-B14F-4D97-AF65-F5344CB8AC3E}">
        <p14:creationId xmlns:p14="http://schemas.microsoft.com/office/powerpoint/2010/main" val="3583688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Pilsen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959784"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Pilsen Region lies in the southwest of the Czech Republic. It borders Karlovy Vary in the northwest, the </a:t>
            </a:r>
            <a:r>
              <a:rPr lang="en-US" dirty="0" err="1"/>
              <a:t>Ústí</a:t>
            </a:r>
            <a:r>
              <a:rPr lang="en-US" dirty="0"/>
              <a:t> Region in the north, the Central Bohemian Region in the northwest and the South Bohemian Region in the east. The longest border is with Germany (Bavaria) in the southwest. </a:t>
            </a:r>
            <a:endParaRPr lang="cs-CZ" dirty="0"/>
          </a:p>
          <a:p>
            <a:pPr marL="285750" indent="-285750" algn="just">
              <a:buFont typeface="Wingdings" panose="05000000000000000000" pitchFamily="2" charset="2"/>
              <a:buChar char="q"/>
            </a:pPr>
            <a:r>
              <a:rPr lang="en-US" dirty="0"/>
              <a:t>The region is ideally positioned between the capital of Prague and western European countries.</a:t>
            </a:r>
          </a:p>
          <a:p>
            <a:pPr marL="285750" indent="-285750" algn="just">
              <a:buFont typeface="Wingdings" panose="05000000000000000000" pitchFamily="2" charset="2"/>
              <a:buChar char="q"/>
            </a:pPr>
            <a:r>
              <a:rPr lang="en-US" dirty="0"/>
              <a:t>The Pilsen Region is the third largest region in the Czech Republic and is the ninth most populous, accounting for 5.4% of the country’s total population. After the South Bohemian Region it is the second most sparsely populated region in the Czech Republic.</a:t>
            </a:r>
            <a:endParaRPr lang="cs-CZ" dirty="0"/>
          </a:p>
          <a:p>
            <a:pPr marL="285750" indent="-285750" algn="just">
              <a:buFont typeface="Wingdings" panose="05000000000000000000" pitchFamily="2" charset="2"/>
              <a:buChar char="q"/>
            </a:pPr>
            <a:r>
              <a:rPr lang="cs-CZ" dirty="0"/>
              <a:t>T</a:t>
            </a:r>
            <a:r>
              <a:rPr lang="en-US" dirty="0"/>
              <a:t>he City of Pilsen has been the natural </a:t>
            </a:r>
            <a:r>
              <a:rPr lang="en-US" dirty="0" err="1"/>
              <a:t>centre</a:t>
            </a:r>
            <a:r>
              <a:rPr lang="en-US" dirty="0"/>
              <a:t> of the region ever since its foundation. Pilsen was established by King Wenceslaus II in 1295 at the confluence of four rivers – the </a:t>
            </a:r>
            <a:r>
              <a:rPr lang="en-US" dirty="0" err="1"/>
              <a:t>Radbuza</a:t>
            </a:r>
            <a:r>
              <a:rPr lang="en-US" dirty="0"/>
              <a:t>, </a:t>
            </a:r>
            <a:r>
              <a:rPr lang="en-US" dirty="0" err="1"/>
              <a:t>Mže</a:t>
            </a:r>
            <a:r>
              <a:rPr lang="en-US" dirty="0"/>
              <a:t>, </a:t>
            </a:r>
            <a:r>
              <a:rPr lang="en-US" dirty="0" err="1"/>
              <a:t>Úhlava</a:t>
            </a:r>
            <a:r>
              <a:rPr lang="en-US" dirty="0"/>
              <a:t> and </a:t>
            </a:r>
            <a:r>
              <a:rPr lang="en-US" dirty="0" err="1"/>
              <a:t>Úslava</a:t>
            </a:r>
            <a:r>
              <a:rPr lang="en-US" dirty="0"/>
              <a:t>. From the very outset it has been an outstanding trade </a:t>
            </a:r>
            <a:r>
              <a:rPr lang="en-US" dirty="0" err="1"/>
              <a:t>centre</a:t>
            </a:r>
            <a:r>
              <a:rPr lang="en-US" dirty="0"/>
              <a:t> situated at an important crossroads to Nuremberg and Regensburg.</a:t>
            </a:r>
            <a:endParaRPr lang="cs-CZ" dirty="0"/>
          </a:p>
        </p:txBody>
      </p:sp>
    </p:spTree>
    <p:extLst>
      <p:ext uri="{BB962C8B-B14F-4D97-AF65-F5344CB8AC3E}">
        <p14:creationId xmlns:p14="http://schemas.microsoft.com/office/powerpoint/2010/main" val="3059907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Pilsen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107504" y="987574"/>
            <a:ext cx="8959784" cy="3693319"/>
          </a:xfrm>
          <a:prstGeom prst="rect">
            <a:avLst/>
          </a:prstGeom>
        </p:spPr>
        <p:txBody>
          <a:bodyPr wrap="square">
            <a:spAutoFit/>
          </a:bodyPr>
          <a:lstStyle/>
          <a:p>
            <a:pPr marL="285750" indent="-285750" algn="just">
              <a:buFont typeface="Wingdings" panose="05000000000000000000" pitchFamily="2" charset="2"/>
              <a:buChar char="q"/>
            </a:pPr>
            <a:r>
              <a:rPr lang="cs-CZ" dirty="0" err="1"/>
              <a:t>Municipal</a:t>
            </a:r>
            <a:r>
              <a:rPr lang="cs-CZ" dirty="0"/>
              <a:t> </a:t>
            </a:r>
            <a:r>
              <a:rPr lang="cs-CZ" dirty="0" err="1"/>
              <a:t>centres</a:t>
            </a:r>
            <a:r>
              <a:rPr lang="cs-CZ" dirty="0"/>
              <a:t> </a:t>
            </a:r>
            <a:r>
              <a:rPr lang="cs-CZ" dirty="0" err="1"/>
              <a:t>apart</a:t>
            </a:r>
            <a:r>
              <a:rPr lang="cs-CZ" dirty="0"/>
              <a:t> </a:t>
            </a:r>
            <a:r>
              <a:rPr lang="cs-CZ" dirty="0" err="1"/>
              <a:t>from</a:t>
            </a:r>
            <a:r>
              <a:rPr lang="cs-CZ" dirty="0"/>
              <a:t> </a:t>
            </a:r>
            <a:r>
              <a:rPr lang="cs-CZ" dirty="0" err="1"/>
              <a:t>Pilsen</a:t>
            </a:r>
            <a:r>
              <a:rPr lang="cs-CZ" dirty="0"/>
              <a:t> </a:t>
            </a:r>
            <a:r>
              <a:rPr lang="cs-CZ" dirty="0" err="1"/>
              <a:t>include</a:t>
            </a:r>
            <a:r>
              <a:rPr lang="cs-CZ" dirty="0"/>
              <a:t> Klatovy, Domažlice, Tachov and Rokycany. </a:t>
            </a:r>
            <a:r>
              <a:rPr lang="cs-CZ" dirty="0" err="1"/>
              <a:t>Considering</a:t>
            </a:r>
            <a:r>
              <a:rPr lang="cs-CZ" dirty="0"/>
              <a:t> </a:t>
            </a:r>
            <a:r>
              <a:rPr lang="cs-CZ" dirty="0" err="1"/>
              <a:t>the</a:t>
            </a:r>
            <a:r>
              <a:rPr lang="cs-CZ" dirty="0"/>
              <a:t> </a:t>
            </a:r>
            <a:r>
              <a:rPr lang="cs-CZ" dirty="0" err="1"/>
              <a:t>low</a:t>
            </a:r>
            <a:r>
              <a:rPr lang="cs-CZ" dirty="0"/>
              <a:t> </a:t>
            </a:r>
            <a:r>
              <a:rPr lang="cs-CZ" dirty="0" err="1"/>
              <a:t>population</a:t>
            </a:r>
            <a:r>
              <a:rPr lang="cs-CZ" dirty="0"/>
              <a:t> </a:t>
            </a:r>
            <a:r>
              <a:rPr lang="cs-CZ" dirty="0" err="1"/>
              <a:t>density</a:t>
            </a:r>
            <a:r>
              <a:rPr lang="cs-CZ" dirty="0"/>
              <a:t> </a:t>
            </a:r>
            <a:r>
              <a:rPr lang="cs-CZ" dirty="0" err="1"/>
              <a:t>towns</a:t>
            </a:r>
            <a:r>
              <a:rPr lang="cs-CZ" dirty="0"/>
              <a:t> </a:t>
            </a:r>
            <a:r>
              <a:rPr lang="cs-CZ" dirty="0" err="1"/>
              <a:t>like</a:t>
            </a:r>
            <a:r>
              <a:rPr lang="cs-CZ" dirty="0"/>
              <a:t> Sušice, Stříbro, Plasy, Kralovice, Horšovský Týn, Přeštice and Nepomuk are </a:t>
            </a:r>
            <a:r>
              <a:rPr lang="cs-CZ" dirty="0" err="1"/>
              <a:t>also</a:t>
            </a:r>
            <a:r>
              <a:rPr lang="cs-CZ" dirty="0"/>
              <a:t> </a:t>
            </a:r>
            <a:r>
              <a:rPr lang="cs-CZ" dirty="0" err="1"/>
              <a:t>of</a:t>
            </a:r>
            <a:r>
              <a:rPr lang="cs-CZ" dirty="0"/>
              <a:t> </a:t>
            </a:r>
            <a:r>
              <a:rPr lang="cs-CZ" dirty="0" err="1"/>
              <a:t>regional</a:t>
            </a:r>
            <a:r>
              <a:rPr lang="cs-CZ" dirty="0"/>
              <a:t> </a:t>
            </a:r>
            <a:r>
              <a:rPr lang="cs-CZ" dirty="0" err="1"/>
              <a:t>importance</a:t>
            </a:r>
            <a:r>
              <a:rPr lang="cs-CZ" dirty="0"/>
              <a:t>.</a:t>
            </a:r>
          </a:p>
          <a:p>
            <a:pPr marL="285750" indent="-285750" algn="just">
              <a:buFont typeface="Wingdings" panose="05000000000000000000" pitchFamily="2" charset="2"/>
              <a:buChar char="q"/>
            </a:pPr>
            <a:r>
              <a:rPr lang="en-US" dirty="0"/>
              <a:t>The Pilsen Region is </a:t>
            </a:r>
            <a:r>
              <a:rPr lang="en-US" dirty="0" err="1"/>
              <a:t>characterised</a:t>
            </a:r>
            <a:r>
              <a:rPr lang="en-US" dirty="0"/>
              <a:t> by its variety of natural conditions. This diversity is caused by the terrain. The border mountain range in the southwest (Bohemian Forest/</a:t>
            </a:r>
            <a:r>
              <a:rPr lang="en-US" dirty="0" err="1"/>
              <a:t>Šumava</a:t>
            </a:r>
            <a:r>
              <a:rPr lang="en-US" dirty="0"/>
              <a:t> and Upper Palatinate Forest) and the Pilsen Valley in the northeast of the region are dominant features of the landscape. </a:t>
            </a:r>
            <a:endParaRPr lang="cs-CZ" dirty="0"/>
          </a:p>
          <a:p>
            <a:pPr marL="285750" indent="-285750" algn="just">
              <a:buFont typeface="Wingdings" panose="05000000000000000000" pitchFamily="2" charset="2"/>
              <a:buChar char="q"/>
            </a:pPr>
            <a:r>
              <a:rPr lang="en-US" dirty="0"/>
              <a:t>The Pilsen Hills and part of the </a:t>
            </a:r>
            <a:r>
              <a:rPr lang="en-US" dirty="0" err="1"/>
              <a:t>Brdy</a:t>
            </a:r>
            <a:r>
              <a:rPr lang="en-US" dirty="0"/>
              <a:t> Hills are other areas that form the region. In terms of waterways, the largest part of the region falls under the </a:t>
            </a:r>
            <a:r>
              <a:rPr lang="en-US" dirty="0" err="1"/>
              <a:t>Berounka</a:t>
            </a:r>
            <a:r>
              <a:rPr lang="en-US" dirty="0"/>
              <a:t> catchment area – the historical districts of Pilsen, </a:t>
            </a:r>
            <a:r>
              <a:rPr lang="en-US" dirty="0" err="1"/>
              <a:t>Kralovice</a:t>
            </a:r>
            <a:r>
              <a:rPr lang="en-US" dirty="0"/>
              <a:t>, </a:t>
            </a:r>
            <a:r>
              <a:rPr lang="en-US" dirty="0" err="1"/>
              <a:t>Tachov</a:t>
            </a:r>
            <a:r>
              <a:rPr lang="en-US" dirty="0"/>
              <a:t>, </a:t>
            </a:r>
            <a:r>
              <a:rPr lang="en-US" dirty="0" err="1"/>
              <a:t>Domažlice</a:t>
            </a:r>
            <a:r>
              <a:rPr lang="en-US" dirty="0"/>
              <a:t>, </a:t>
            </a:r>
            <a:r>
              <a:rPr lang="en-US" dirty="0" err="1"/>
              <a:t>Rokycany</a:t>
            </a:r>
            <a:r>
              <a:rPr lang="en-US" dirty="0"/>
              <a:t> and part of </a:t>
            </a:r>
            <a:r>
              <a:rPr lang="en-US" dirty="0" err="1"/>
              <a:t>Klatovy</a:t>
            </a:r>
            <a:r>
              <a:rPr lang="en-US" dirty="0"/>
              <a:t>.</a:t>
            </a:r>
            <a:endParaRPr lang="cs-CZ" dirty="0"/>
          </a:p>
          <a:p>
            <a:pPr marL="285750" indent="-285750" algn="just">
              <a:buFont typeface="Wingdings" panose="05000000000000000000" pitchFamily="2" charset="2"/>
              <a:buChar char="q"/>
            </a:pPr>
            <a:r>
              <a:rPr lang="en-US" dirty="0"/>
              <a:t>The best of the region and The most interesting attractions in the whole Pilsen </a:t>
            </a:r>
            <a:r>
              <a:rPr lang="en-US" dirty="0" err="1"/>
              <a:t>regio</a:t>
            </a:r>
            <a:r>
              <a:rPr lang="cs-CZ" dirty="0"/>
              <a:t>n:</a:t>
            </a:r>
            <a:endParaRPr lang="en-US" dirty="0"/>
          </a:p>
          <a:p>
            <a:pPr marL="285750" indent="-285750" algn="just">
              <a:buFont typeface="Wingdings" panose="05000000000000000000" pitchFamily="2" charset="2"/>
              <a:buChar char="ü"/>
            </a:pPr>
            <a:r>
              <a:rPr lang="en-US" dirty="0"/>
              <a:t>Rotunda of St. Peter and Paul in </a:t>
            </a:r>
            <a:r>
              <a:rPr lang="en-US" dirty="0" err="1"/>
              <a:t>Starý</a:t>
            </a:r>
            <a:r>
              <a:rPr lang="en-US" dirty="0"/>
              <a:t> </a:t>
            </a:r>
            <a:r>
              <a:rPr lang="en-US" dirty="0" err="1"/>
              <a:t>Plzenec</a:t>
            </a:r>
            <a:r>
              <a:rPr lang="en-US" dirty="0"/>
              <a:t> – the old </a:t>
            </a:r>
            <a:r>
              <a:rPr lang="en-US" dirty="0" err="1"/>
              <a:t>est</a:t>
            </a:r>
            <a:r>
              <a:rPr lang="en-US" dirty="0"/>
              <a:t> integral architectural landmark in Bohemia</a:t>
            </a:r>
            <a:r>
              <a:rPr lang="cs-CZ" dirty="0"/>
              <a:t>.</a:t>
            </a:r>
          </a:p>
        </p:txBody>
      </p:sp>
    </p:spTree>
    <p:extLst>
      <p:ext uri="{BB962C8B-B14F-4D97-AF65-F5344CB8AC3E}">
        <p14:creationId xmlns:p14="http://schemas.microsoft.com/office/powerpoint/2010/main" val="3833384514"/>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3835</TotalTime>
  <Words>4092</Words>
  <Application>Microsoft Office PowerPoint</Application>
  <PresentationFormat>Předvádění na obrazovce (16:9)</PresentationFormat>
  <Paragraphs>156</Paragraphs>
  <Slides>26</Slides>
  <Notes>25</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26</vt:i4>
      </vt:variant>
    </vt:vector>
  </HeadingPairs>
  <TitlesOfParts>
    <vt:vector size="31" baseType="lpstr">
      <vt:lpstr>Arial</vt:lpstr>
      <vt:lpstr>Calibri</vt:lpstr>
      <vt:lpstr>Times New Roman</vt:lpstr>
      <vt:lpstr>Wingdings</vt:lpstr>
      <vt:lpstr>SLU</vt:lpstr>
      <vt:lpstr>Název prezentace</vt:lpstr>
      <vt:lpstr>3. Part II-Tourist attractions in the Czech Republic -7 regions     </vt:lpstr>
      <vt:lpstr>The main tourist attractions in Olomouc </vt:lpstr>
      <vt:lpstr>The main tourist attractions in Olomouc </vt:lpstr>
      <vt:lpstr>The main tourist attractions in Olomouc </vt:lpstr>
      <vt:lpstr>The main tourist attractions in Pardubice </vt:lpstr>
      <vt:lpstr>The main tourist attractions in Pardubice </vt:lpstr>
      <vt:lpstr>The main tourist attractions in Pilsen </vt:lpstr>
      <vt:lpstr>The main tourist attractions in Pilsen </vt:lpstr>
      <vt:lpstr>The main tourist attractions in Pilsen </vt:lpstr>
      <vt:lpstr>The main tourist attractions in Pilsen </vt:lpstr>
      <vt:lpstr>The main tourist attractions in Central Bohemia </vt:lpstr>
      <vt:lpstr>The main tourist attractions in Central Bohemia </vt:lpstr>
      <vt:lpstr>The main tourist attractions in Central Bohemia </vt:lpstr>
      <vt:lpstr>The main tourist attractions in Central Bohemia </vt:lpstr>
      <vt:lpstr>The main tourist attractions in Ústí nad Labem </vt:lpstr>
      <vt:lpstr>The main tourist attractions in Ústí nad Labem </vt:lpstr>
      <vt:lpstr>The main tourist attractions in Vysočina </vt:lpstr>
      <vt:lpstr>The main tourist attractions in Vysočina </vt:lpstr>
      <vt:lpstr>The main tourist attractions in Vysočina </vt:lpstr>
      <vt:lpstr>The main tourist attractions in Vysočina </vt:lpstr>
      <vt:lpstr>The main tourist attractions in Zlín </vt:lpstr>
      <vt:lpstr>The main tourist attractions in Zlín </vt:lpstr>
      <vt:lpstr>The main tourist attractions in Zlín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206</cp:revision>
  <dcterms:created xsi:type="dcterms:W3CDTF">2016-07-06T15:42:34Z</dcterms:created>
  <dcterms:modified xsi:type="dcterms:W3CDTF">2021-09-26T09:31:59Z</dcterms:modified>
</cp:coreProperties>
</file>