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57" r:id="rId5"/>
    <p:sldId id="256" r:id="rId6"/>
    <p:sldId id="266" r:id="rId7"/>
    <p:sldId id="262" r:id="rId8"/>
    <p:sldId id="263" r:id="rId9"/>
    <p:sldId id="264" r:id="rId10"/>
    <p:sldId id="265" r:id="rId11"/>
    <p:sldId id="290" r:id="rId12"/>
    <p:sldId id="291" r:id="rId13"/>
    <p:sldId id="289" r:id="rId14"/>
    <p:sldId id="288" r:id="rId15"/>
    <p:sldId id="287" r:id="rId16"/>
    <p:sldId id="268" r:id="rId17"/>
    <p:sldId id="273" r:id="rId18"/>
    <p:sldId id="286" r:id="rId19"/>
    <p:sldId id="285" r:id="rId20"/>
    <p:sldId id="284" r:id="rId21"/>
    <p:sldId id="278" r:id="rId22"/>
    <p:sldId id="281" r:id="rId23"/>
    <p:sldId id="280" r:id="rId24"/>
    <p:sldId id="279" r:id="rId25"/>
    <p:sldId id="277" r:id="rId26"/>
    <p:sldId id="276" r:id="rId27"/>
    <p:sldId id="275" r:id="rId28"/>
    <p:sldId id="269" r:id="rId29"/>
    <p:sldId id="292"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07816D-B742-4744-A439-4540404BC9F5}" v="6" dt="2021-03-14T10:16:45.041"/>
  </p1510:revLst>
</p1510:revInfo>
</file>

<file path=ppt/tableStyles.xml><?xml version="1.0" encoding="utf-8"?>
<a:tblStyleLst xmlns:a="http://schemas.openxmlformats.org/drawingml/2006/main" def="{5C22544A-7EE6-4342-B048-85BDC9FD1C3A}">
  <a:tblStyle styleId="{638B1855-1B75-4FBE-930C-398BA8C253C6}" styleName="Styl s motivem 2 – zvýraznění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77" autoAdjust="0"/>
    <p:restoredTop sz="94660"/>
  </p:normalViewPr>
  <p:slideViewPr>
    <p:cSldViewPr snapToGrid="0">
      <p:cViewPr varScale="1">
        <p:scale>
          <a:sx n="91" d="100"/>
          <a:sy n="91" d="100"/>
        </p:scale>
        <p:origin x="15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usz Karpeta" userId="S::kar0001@ad.slu.cz::fef92556-9857-4ce8-9eff-4fe14b3eea53" providerId="AD" clId="Web-{B807816D-B742-4744-A439-4540404BC9F5}"/>
    <pc:docChg chg="modSld">
      <pc:chgData name="Janusz Karpeta" userId="S::kar0001@ad.slu.cz::fef92556-9857-4ce8-9eff-4fe14b3eea53" providerId="AD" clId="Web-{B807816D-B742-4744-A439-4540404BC9F5}" dt="2021-03-14T10:16:41.447" v="1" actId="20577"/>
      <pc:docMkLst>
        <pc:docMk/>
      </pc:docMkLst>
      <pc:sldChg chg="modSp">
        <pc:chgData name="Janusz Karpeta" userId="S::kar0001@ad.slu.cz::fef92556-9857-4ce8-9eff-4fe14b3eea53" providerId="AD" clId="Web-{B807816D-B742-4744-A439-4540404BC9F5}" dt="2021-03-14T10:16:41.447" v="1" actId="20577"/>
        <pc:sldMkLst>
          <pc:docMk/>
          <pc:sldMk cId="2368215314" sldId="265"/>
        </pc:sldMkLst>
        <pc:spChg chg="mod">
          <ac:chgData name="Janusz Karpeta" userId="S::kar0001@ad.slu.cz::fef92556-9857-4ce8-9eff-4fe14b3eea53" providerId="AD" clId="Web-{B807816D-B742-4744-A439-4540404BC9F5}" dt="2021-03-14T10:16:41.447" v="1" actId="20577"/>
          <ac:spMkLst>
            <pc:docMk/>
            <pc:sldMk cId="2368215314" sldId="265"/>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4AB33F-40D1-49BF-BE2E-C69774E8829D}" type="datetimeFigureOut">
              <a:rPr lang="cs-CZ" smtClean="0"/>
              <a:t>14.03.2021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304CE8-9717-490F-B4A4-8ABA169C2B57}" type="slidenum">
              <a:rPr lang="cs-CZ" smtClean="0"/>
              <a:t>‹#›</a:t>
            </a:fld>
            <a:endParaRPr lang="cs-CZ"/>
          </a:p>
        </p:txBody>
      </p:sp>
    </p:spTree>
    <p:extLst>
      <p:ext uri="{BB962C8B-B14F-4D97-AF65-F5344CB8AC3E}">
        <p14:creationId xmlns:p14="http://schemas.microsoft.com/office/powerpoint/2010/main" val="2173489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14.03.2021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14.03.2021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14.03.2021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14.03.2021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14.03.2021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14.03.2021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14.03.2021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228972" y="356658"/>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73569" y="2147341"/>
            <a:ext cx="6816757" cy="2372331"/>
          </a:xfrm>
          <a:prstGeom prst="rect">
            <a:avLst/>
          </a:prstGeom>
        </p:spPr>
        <p:txBody>
          <a:bodyPr anchor="t">
            <a:normAutofit/>
          </a:bodyPr>
          <a:lstStyle/>
          <a:p>
            <a:pPr algn="ctr"/>
            <a:r>
              <a:rPr lang="cs-CZ" sz="5333" b="1" dirty="0">
                <a:solidFill>
                  <a:schemeClr val="bg1"/>
                </a:solidFill>
                <a:latin typeface="Times New Roman" panose="02020603050405020304" pitchFamily="18" charset="0"/>
                <a:cs typeface="Times New Roman" panose="02020603050405020304" pitchFamily="18" charset="0"/>
              </a:rPr>
              <a:t>Essentials </a:t>
            </a:r>
            <a:r>
              <a:rPr lang="cs-CZ" sz="5333" b="1" dirty="0" err="1">
                <a:solidFill>
                  <a:schemeClr val="bg1"/>
                </a:solidFill>
                <a:latin typeface="Times New Roman" panose="02020603050405020304" pitchFamily="18" charset="0"/>
                <a:cs typeface="Times New Roman" panose="02020603050405020304" pitchFamily="18" charset="0"/>
              </a:rPr>
              <a:t>of</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corporate</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communication</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000" b="1" dirty="0">
                <a:solidFill>
                  <a:srgbClr val="307871"/>
                </a:solidFill>
                <a:latin typeface="Times New Roman" panose="02020603050405020304" pitchFamily="18" charset="0"/>
                <a:cs typeface="Times New Roman" panose="02020603050405020304" pitchFamily="18" charset="0"/>
              </a:rPr>
              <a:t>Janusz Karpeta</a:t>
            </a:r>
            <a:endParaRPr lang="en-GB" altLang="cs-CZ" sz="2000" b="1" dirty="0">
              <a:solidFill>
                <a:srgbClr val="307871"/>
              </a:solidFill>
              <a:latin typeface="Times New Roman" panose="02020603050405020304" pitchFamily="18" charset="0"/>
              <a:cs typeface="Times New Roman" panose="02020603050405020304" pitchFamily="18" charset="0"/>
            </a:endParaRPr>
          </a:p>
          <a:p>
            <a:pPr algn="r"/>
            <a:r>
              <a:rPr lang="cs-CZ" altLang="cs-CZ" sz="2000" dirty="0" err="1">
                <a:solidFill>
                  <a:srgbClr val="307871"/>
                </a:solidFill>
                <a:latin typeface="Times New Roman" panose="02020603050405020304" pitchFamily="18" charset="0"/>
                <a:cs typeface="Times New Roman" panose="02020603050405020304" pitchFamily="18" charset="0"/>
              </a:rPr>
              <a:t>Corporate</a:t>
            </a:r>
            <a:r>
              <a:rPr lang="cs-CZ" altLang="cs-CZ" sz="2000" dirty="0">
                <a:solidFill>
                  <a:srgbClr val="307871"/>
                </a:solidFill>
                <a:latin typeface="Times New Roman" panose="02020603050405020304" pitchFamily="18" charset="0"/>
                <a:cs typeface="Times New Roman" panose="02020603050405020304" pitchFamily="18" charset="0"/>
              </a:rPr>
              <a:t> </a:t>
            </a:r>
            <a:r>
              <a:rPr lang="cs-CZ" altLang="cs-CZ" sz="2000" dirty="0" err="1">
                <a:solidFill>
                  <a:srgbClr val="307871"/>
                </a:solidFill>
                <a:latin typeface="Times New Roman" panose="02020603050405020304" pitchFamily="18" charset="0"/>
                <a:cs typeface="Times New Roman" panose="02020603050405020304" pitchFamily="18" charset="0"/>
              </a:rPr>
              <a:t>communication</a:t>
            </a:r>
            <a:endParaRPr lang="en-GB" altLang="cs-CZ" sz="2000" dirty="0">
              <a:solidFill>
                <a:srgbClr val="307871"/>
              </a:solidFill>
              <a:latin typeface="Times New Roman" panose="02020603050405020304" pitchFamily="18" charset="0"/>
              <a:cs typeface="Times New Roman" panose="02020603050405020304" pitchFamily="18" charset="0"/>
            </a:endParaRPr>
          </a:p>
          <a:p>
            <a:pPr algn="r"/>
            <a:r>
              <a:rPr lang="en-GB" altLang="cs-CZ" sz="2000" dirty="0">
                <a:solidFill>
                  <a:srgbClr val="307871"/>
                </a:solidFill>
                <a:latin typeface="Times New Roman" panose="02020603050405020304" pitchFamily="18" charset="0"/>
                <a:cs typeface="Times New Roman" panose="02020603050405020304" pitchFamily="18" charset="0"/>
              </a:rPr>
              <a:t>Subject code</a:t>
            </a: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587060" cy="523220"/>
          </a:xfrm>
          <a:prstGeom prst="rect">
            <a:avLst/>
          </a:prstGeom>
        </p:spPr>
        <p:txBody>
          <a:bodyPr wrap="none">
            <a:spAutoFit/>
          </a:bodyPr>
          <a:lstStyle/>
          <a:p>
            <a:pPr lvl="0">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endParaRPr lang="en-GB" sz="2800" b="1" kern="0" dirty="0">
              <a:solidFill>
                <a:srgbClr val="307871"/>
              </a:solidFill>
              <a:latin typeface="Times New Roman"/>
            </a:endParaRPr>
          </a:p>
        </p:txBody>
      </p:sp>
      <p:sp>
        <p:nvSpPr>
          <p:cNvPr id="3" name="Obdélník 2"/>
          <p:cNvSpPr/>
          <p:nvPr/>
        </p:nvSpPr>
        <p:spPr>
          <a:xfrm>
            <a:off x="568960" y="1239520"/>
            <a:ext cx="8575040" cy="5170646"/>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aforementioned is substantiated by Richard Edelman, CEO of Edelman, the world’s largest independent PR agency, highlights the strategic role of corporate communication as follows</a:t>
            </a:r>
            <a:r>
              <a:rPr lang="cs-CZ" sz="2200" dirty="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t>
            </a:r>
            <a:r>
              <a:rPr lang="cs-CZ" sz="2200" dirty="0">
                <a:solidFill>
                  <a:srgbClr val="307871"/>
                </a:solidFill>
                <a:latin typeface="Times New Roman" panose="02020603050405020304" pitchFamily="18" charset="0"/>
                <a:cs typeface="Times New Roman" panose="02020603050405020304" pitchFamily="18" charset="0"/>
              </a:rPr>
              <a:t>W</a:t>
            </a:r>
            <a:r>
              <a:rPr lang="en-US" sz="2200" dirty="0">
                <a:solidFill>
                  <a:srgbClr val="307871"/>
                </a:solidFill>
                <a:latin typeface="Times New Roman" panose="02020603050405020304" pitchFamily="18" charset="0"/>
                <a:cs typeface="Times New Roman" panose="02020603050405020304" pitchFamily="18" charset="0"/>
              </a:rPr>
              <a:t>e used to be the tail on the dog, but now communication is the organizing principle behind many business decisions’</a:t>
            </a:r>
            <a:r>
              <a:rPr lang="cs-CZ" sz="2200" dirty="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What conclusion can be drawn from that? </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Certainly, we can agree with the words of Cornelissen who states that</a:t>
            </a:r>
            <a:r>
              <a:rPr lang="cs-CZ" sz="2200" dirty="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t>
            </a:r>
            <a:r>
              <a:rPr lang="en-US" sz="2200" b="1" dirty="0">
                <a:solidFill>
                  <a:srgbClr val="307871"/>
                </a:solidFill>
                <a:latin typeface="Times New Roman" panose="02020603050405020304" pitchFamily="18" charset="0"/>
                <a:cs typeface="Times New Roman" panose="02020603050405020304" pitchFamily="18" charset="0"/>
              </a:rPr>
              <a:t>…</a:t>
            </a:r>
            <a:r>
              <a:rPr lang="cs-CZ" sz="2200" b="1" dirty="0">
                <a:solidFill>
                  <a:srgbClr val="307871"/>
                </a:solidFill>
                <a:latin typeface="Times New Roman" panose="02020603050405020304" pitchFamily="18" charset="0"/>
                <a:cs typeface="Times New Roman" panose="02020603050405020304" pitchFamily="18" charset="0"/>
              </a:rPr>
              <a:t>T</a:t>
            </a:r>
            <a:r>
              <a:rPr lang="en-US" sz="2200" b="1" dirty="0">
                <a:solidFill>
                  <a:srgbClr val="307871"/>
                </a:solidFill>
                <a:latin typeface="Times New Roman" panose="02020603050405020304" pitchFamily="18" charset="0"/>
                <a:cs typeface="Times New Roman" panose="02020603050405020304" pitchFamily="18" charset="0"/>
              </a:rPr>
              <a:t>he sustainability and success of a company depends on the way how key stakeholders and other constituencies view it, along with communication, which is a critical part of building, maintaining and protecting such reputations’.</a:t>
            </a:r>
            <a:r>
              <a:rPr lang="en-US" sz="2200" dirty="0">
                <a:solidFill>
                  <a:srgbClr val="30787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82361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587060" cy="523220"/>
          </a:xfrm>
          <a:prstGeom prst="rect">
            <a:avLst/>
          </a:prstGeom>
        </p:spPr>
        <p:txBody>
          <a:bodyPr wrap="none">
            <a:spAutoFit/>
          </a:bodyPr>
          <a:lstStyle/>
          <a:p>
            <a:pPr lvl="0">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endParaRPr lang="en-GB" sz="2800" b="1" kern="0" dirty="0">
              <a:solidFill>
                <a:srgbClr val="307871"/>
              </a:solidFill>
              <a:latin typeface="Times New Roman"/>
            </a:endParaRPr>
          </a:p>
        </p:txBody>
      </p:sp>
      <p:sp>
        <p:nvSpPr>
          <p:cNvPr id="2" name="Obdélník 1"/>
          <p:cNvSpPr/>
          <p:nvPr/>
        </p:nvSpPr>
        <p:spPr>
          <a:xfrm>
            <a:off x="251520" y="1381760"/>
            <a:ext cx="8892480" cy="3477875"/>
          </a:xfrm>
          <a:prstGeom prst="rect">
            <a:avLst/>
          </a:prstGeom>
        </p:spPr>
        <p:txBody>
          <a:bodyPr wrap="square">
            <a:spAutoFit/>
          </a:bodyPr>
          <a:lstStyle/>
          <a:p>
            <a:pPr marL="342900" indent="-342900">
              <a:buFont typeface="Arial" panose="020B0604020202020204" pitchFamily="34" charset="0"/>
              <a:buChar char="•"/>
            </a:pPr>
            <a:r>
              <a:rPr lang="en-US" sz="2200" b="1" dirty="0">
                <a:solidFill>
                  <a:srgbClr val="307871"/>
                </a:solidFill>
                <a:latin typeface="Times New Roman" panose="02020603050405020304" pitchFamily="18" charset="0"/>
                <a:cs typeface="Times New Roman" panose="02020603050405020304" pitchFamily="18" charset="0"/>
              </a:rPr>
              <a:t>K</a:t>
            </a:r>
            <a:r>
              <a:rPr lang="cs-CZ" sz="2200" b="1" dirty="0" err="1">
                <a:solidFill>
                  <a:srgbClr val="307871"/>
                </a:solidFill>
                <a:latin typeface="Times New Roman" panose="02020603050405020304" pitchFamily="18" charset="0"/>
                <a:cs typeface="Times New Roman" panose="02020603050405020304" pitchFamily="18" charset="0"/>
              </a:rPr>
              <a:t>ey</a:t>
            </a:r>
            <a:r>
              <a:rPr lang="cs-CZ" sz="2200" b="1" dirty="0">
                <a:solidFill>
                  <a:srgbClr val="307871"/>
                </a:solidFill>
                <a:latin typeface="Times New Roman" panose="02020603050405020304" pitchFamily="18" charset="0"/>
                <a:cs typeface="Times New Roman" panose="02020603050405020304" pitchFamily="18" charset="0"/>
              </a:rPr>
              <a:t> </a:t>
            </a:r>
            <a:r>
              <a:rPr lang="cs-CZ" sz="2200" b="1" dirty="0" err="1">
                <a:solidFill>
                  <a:srgbClr val="307871"/>
                </a:solidFill>
                <a:latin typeface="Times New Roman" panose="02020603050405020304" pitchFamily="18" charset="0"/>
                <a:cs typeface="Times New Roman" panose="02020603050405020304" pitchFamily="18" charset="0"/>
              </a:rPr>
              <a:t>concepts</a:t>
            </a:r>
            <a:r>
              <a:rPr lang="cs-CZ" sz="2200" b="1" dirty="0">
                <a:solidFill>
                  <a:srgbClr val="307871"/>
                </a:solidFill>
                <a:latin typeface="Times New Roman" panose="02020603050405020304" pitchFamily="18" charset="0"/>
                <a:cs typeface="Times New Roman" panose="02020603050405020304" pitchFamily="18" charset="0"/>
              </a:rPr>
              <a:t> in </a:t>
            </a:r>
            <a:r>
              <a:rPr lang="cs-CZ" sz="2200" b="1" dirty="0" err="1">
                <a:solidFill>
                  <a:srgbClr val="307871"/>
                </a:solidFill>
                <a:latin typeface="Times New Roman" panose="02020603050405020304" pitchFamily="18" charset="0"/>
                <a:cs typeface="Times New Roman" panose="02020603050405020304" pitchFamily="18" charset="0"/>
              </a:rPr>
              <a:t>corporate</a:t>
            </a:r>
            <a:r>
              <a:rPr lang="cs-CZ" sz="2200" b="1" dirty="0">
                <a:solidFill>
                  <a:srgbClr val="307871"/>
                </a:solidFill>
                <a:latin typeface="Times New Roman" panose="02020603050405020304" pitchFamily="18" charset="0"/>
                <a:cs typeface="Times New Roman" panose="02020603050405020304" pitchFamily="18" charset="0"/>
              </a:rPr>
              <a:t> </a:t>
            </a:r>
            <a:r>
              <a:rPr lang="cs-CZ" sz="2200" b="1" dirty="0" err="1">
                <a:solidFill>
                  <a:srgbClr val="307871"/>
                </a:solidFill>
                <a:latin typeface="Times New Roman" panose="02020603050405020304" pitchFamily="18" charset="0"/>
                <a:cs typeface="Times New Roman" panose="02020603050405020304" pitchFamily="18" charset="0"/>
              </a:rPr>
              <a:t>communication</a:t>
            </a:r>
            <a:endParaRPr lang="cs-CZ" sz="2200" b="1" dirty="0">
              <a:solidFill>
                <a:srgbClr val="307871"/>
              </a:solidFill>
              <a:latin typeface="Times New Roman" panose="02020603050405020304" pitchFamily="18" charset="0"/>
              <a:cs typeface="Times New Roman" panose="02020603050405020304" pitchFamily="18" charset="0"/>
            </a:endParaRPr>
          </a:p>
          <a:p>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As it has been already pointed out corporate communication is complex in its nature, however according to Cornelissen there can be found some universal concepts that apply to corporate communication across various methodologies in the world.</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Let us apply the concepts put forward by Cornelissen in British Airways, which serves as a good example of the following concepts of corporate communication</a:t>
            </a:r>
            <a:r>
              <a:rPr lang="cs-CZ" sz="2200" dirty="0">
                <a:solidFill>
                  <a:srgbClr val="30787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45992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587060" cy="523220"/>
          </a:xfrm>
          <a:prstGeom prst="rect">
            <a:avLst/>
          </a:prstGeom>
        </p:spPr>
        <p:txBody>
          <a:bodyPr wrap="none">
            <a:spAutoFit/>
          </a:bodyPr>
          <a:lstStyle/>
          <a:p>
            <a:pPr lvl="0">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51520" y="1091544"/>
            <a:ext cx="9462052" cy="3139321"/>
          </a:xfrm>
          <a:prstGeom prst="rect">
            <a:avLst/>
          </a:prstGeom>
        </p:spPr>
        <p:txBody>
          <a:bodyPr wrap="square">
            <a:spAutoFit/>
          </a:bodyPr>
          <a:lstStyle/>
          <a:p>
            <a:pPr marL="342900" indent="-342900">
              <a:buFont typeface="Arial" panose="020B0604020202020204" pitchFamily="34" charset="0"/>
              <a:buChar char="•"/>
            </a:pPr>
            <a:endParaRPr lang="cs-CZ" alt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b="1" dirty="0">
                <a:solidFill>
                  <a:srgbClr val="307871"/>
                </a:solidFill>
                <a:latin typeface="Times New Roman" panose="02020603050405020304" pitchFamily="18" charset="0"/>
                <a:cs typeface="Times New Roman" panose="02020603050405020304" pitchFamily="18" charset="0"/>
              </a:rPr>
              <a:t>Concept 1 </a:t>
            </a:r>
            <a:r>
              <a:rPr lang="cs-CZ" altLang="cs-CZ" sz="2200" b="1" dirty="0">
                <a:solidFill>
                  <a:srgbClr val="307871"/>
                </a:solidFill>
                <a:latin typeface="Times New Roman" panose="02020603050405020304" pitchFamily="18" charset="0"/>
                <a:cs typeface="Times New Roman" panose="02020603050405020304" pitchFamily="18" charset="0"/>
              </a:rPr>
              <a:t>- </a:t>
            </a:r>
            <a:r>
              <a:rPr lang="en-US" altLang="cs-CZ" sz="2200" b="1" dirty="0">
                <a:solidFill>
                  <a:srgbClr val="307871"/>
                </a:solidFill>
                <a:latin typeface="Times New Roman" panose="02020603050405020304" pitchFamily="18" charset="0"/>
                <a:cs typeface="Times New Roman" panose="02020603050405020304" pitchFamily="18" charset="0"/>
              </a:rPr>
              <a:t>mission</a:t>
            </a:r>
            <a:r>
              <a:rPr lang="en-US" altLang="cs-CZ" sz="2200" dirty="0">
                <a:solidFill>
                  <a:srgbClr val="307871"/>
                </a:solidFill>
                <a:latin typeface="Times New Roman" panose="02020603050405020304" pitchFamily="18" charset="0"/>
                <a:cs typeface="Times New Roman" panose="02020603050405020304" pitchFamily="18" charset="0"/>
              </a:rPr>
              <a:t>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Overriding purpose in line with the values or expectations of stakeholders.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Example: </a:t>
            </a:r>
            <a:r>
              <a:rPr lang="en-US" altLang="cs-CZ" sz="2200" i="1" dirty="0">
                <a:solidFill>
                  <a:srgbClr val="307871"/>
                </a:solidFill>
                <a:latin typeface="Times New Roman" panose="02020603050405020304" pitchFamily="18" charset="0"/>
                <a:cs typeface="Times New Roman" panose="02020603050405020304" pitchFamily="18" charset="0"/>
              </a:rPr>
              <a:t>‘British Airways is aiming to set new industry standards in customer service and innovation, deliver the best financial performance and evolve from being an airline to a world travel business with the flexibility to stretch its brand into new business areas’. </a:t>
            </a:r>
            <a:endParaRPr lang="en-GB" altLang="cs-CZ" sz="2200" i="1" dirty="0">
              <a:solidFill>
                <a:srgbClr val="307871"/>
              </a:solidFill>
              <a:latin typeface="Times New Roman" panose="02020603050405020304" pitchFamily="18" charset="0"/>
              <a:cs typeface="Times New Roman" panose="02020603050405020304" pitchFamily="18" charset="0"/>
            </a:endParaRPr>
          </a:p>
        </p:txBody>
      </p:sp>
      <p:sp>
        <p:nvSpPr>
          <p:cNvPr id="6" name="Zástupný symbol pro obsah 2">
            <a:extLst>
              <a:ext uri="{FF2B5EF4-FFF2-40B4-BE49-F238E27FC236}">
                <a16:creationId xmlns:a16="http://schemas.microsoft.com/office/drawing/2014/main" id="{68F88130-082D-44CE-9916-92441597F0FA}"/>
              </a:ext>
            </a:extLst>
          </p:cNvPr>
          <p:cNvSpPr txBox="1">
            <a:spLocks/>
          </p:cNvSpPr>
          <p:nvPr/>
        </p:nvSpPr>
        <p:spPr>
          <a:xfrm>
            <a:off x="2190338" y="844413"/>
            <a:ext cx="8583921" cy="79492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sz="2200" b="1" dirty="0">
              <a:sym typeface="Wingdings" panose="05000000000000000000" pitchFamily="2" charset="2"/>
            </a:endParaRPr>
          </a:p>
        </p:txBody>
      </p:sp>
    </p:spTree>
    <p:extLst>
      <p:ext uri="{BB962C8B-B14F-4D97-AF65-F5344CB8AC3E}">
        <p14:creationId xmlns:p14="http://schemas.microsoft.com/office/powerpoint/2010/main" val="1113964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587060" cy="523220"/>
          </a:xfrm>
          <a:prstGeom prst="rect">
            <a:avLst/>
          </a:prstGeom>
        </p:spPr>
        <p:txBody>
          <a:bodyPr wrap="none">
            <a:spAutoFit/>
          </a:bodyPr>
          <a:lstStyle/>
          <a:p>
            <a:pPr lvl="0">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410546" y="905125"/>
            <a:ext cx="9462052" cy="2800767"/>
          </a:xfrm>
          <a:prstGeom prst="rect">
            <a:avLst/>
          </a:prstGeom>
        </p:spPr>
        <p:txBody>
          <a:bodyPr wrap="square">
            <a:spAutoFit/>
          </a:bodyPr>
          <a:lstStyle/>
          <a:p>
            <a:pPr marL="342900" indent="-342900">
              <a:buFont typeface="Arial" panose="020B0604020202020204" pitchFamily="34" charset="0"/>
              <a:buChar char="•"/>
            </a:pPr>
            <a:endParaRPr lang="cs-CZ" alt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b="1" dirty="0">
                <a:solidFill>
                  <a:srgbClr val="307871"/>
                </a:solidFill>
                <a:latin typeface="Times New Roman" panose="02020603050405020304" pitchFamily="18" charset="0"/>
                <a:cs typeface="Times New Roman" panose="02020603050405020304" pitchFamily="18" charset="0"/>
              </a:rPr>
              <a:t>Concept 2 – vision</a:t>
            </a:r>
            <a:r>
              <a:rPr lang="en-US" altLang="cs-CZ" sz="2200" dirty="0">
                <a:solidFill>
                  <a:srgbClr val="307871"/>
                </a:solidFill>
                <a:latin typeface="Times New Roman" panose="02020603050405020304" pitchFamily="18" charset="0"/>
                <a:cs typeface="Times New Roman" panose="02020603050405020304" pitchFamily="18" charset="0"/>
              </a:rPr>
              <a:t>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Desired future state: the aspiration of the organization.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Example: </a:t>
            </a:r>
            <a:r>
              <a:rPr lang="en-US" altLang="cs-CZ" sz="2200" i="1" dirty="0">
                <a:solidFill>
                  <a:srgbClr val="307871"/>
                </a:solidFill>
                <a:latin typeface="Times New Roman" panose="02020603050405020304" pitchFamily="18" charset="0"/>
                <a:cs typeface="Times New Roman" panose="02020603050405020304" pitchFamily="18" charset="0"/>
              </a:rPr>
              <a:t>‘To become the undisputed leader in world travel by ensuring that BA is the customer’s first choice through the delivery of an unbeatable travel experience’.</a:t>
            </a:r>
            <a:endParaRPr lang="en-GB" altLang="cs-CZ" sz="2200" i="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9366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91405" y="441579"/>
            <a:ext cx="6587060" cy="523220"/>
          </a:xfrm>
          <a:prstGeom prst="rect">
            <a:avLst/>
          </a:prstGeom>
        </p:spPr>
        <p:txBody>
          <a:bodyPr wrap="none">
            <a:spAutoFit/>
          </a:bodyPr>
          <a:lstStyle/>
          <a:p>
            <a:pPr lvl="0">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91405" y="1210892"/>
            <a:ext cx="9462052" cy="3139321"/>
          </a:xfrm>
          <a:prstGeom prst="rect">
            <a:avLst/>
          </a:prstGeom>
        </p:spPr>
        <p:txBody>
          <a:bodyPr wrap="square">
            <a:spAutoFit/>
          </a:bodyPr>
          <a:lstStyle/>
          <a:p>
            <a:pPr marL="342900" indent="-342900">
              <a:buFont typeface="Arial" panose="020B0604020202020204" pitchFamily="34" charset="0"/>
              <a:buChar char="•"/>
            </a:pPr>
            <a:endParaRPr lang="cs-CZ" alt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b="1" dirty="0">
                <a:solidFill>
                  <a:srgbClr val="307871"/>
                </a:solidFill>
                <a:latin typeface="Times New Roman" panose="02020603050405020304" pitchFamily="18" charset="0"/>
                <a:cs typeface="Times New Roman" panose="02020603050405020304" pitchFamily="18" charset="0"/>
              </a:rPr>
              <a:t>Concept 3 – corporate objectives and goals</a:t>
            </a:r>
            <a:r>
              <a:rPr lang="en-US" altLang="cs-CZ" sz="2200" dirty="0">
                <a:solidFill>
                  <a:srgbClr val="307871"/>
                </a:solidFill>
                <a:latin typeface="Times New Roman" panose="02020603050405020304" pitchFamily="18" charset="0"/>
                <a:cs typeface="Times New Roman" panose="02020603050405020304" pitchFamily="18" charset="0"/>
              </a:rPr>
              <a:t>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Precise statement of aims or purpose.</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Example: </a:t>
            </a:r>
            <a:r>
              <a:rPr lang="en-US" altLang="cs-CZ" sz="2200" i="1" dirty="0">
                <a:solidFill>
                  <a:srgbClr val="307871"/>
                </a:solidFill>
                <a:latin typeface="Times New Roman" panose="02020603050405020304" pitchFamily="18" charset="0"/>
                <a:cs typeface="Times New Roman" panose="02020603050405020304" pitchFamily="18" charset="0"/>
              </a:rPr>
              <a:t>‘To be a good neighbor, concerned for the community and the environment’, ‘to provide overall superior service and good value for money in every market segment in which we compete’, ‘to excel in anticipating and quickly responding to customer needs and competitor activity’. </a:t>
            </a:r>
            <a:endParaRPr lang="en-GB" altLang="cs-CZ" sz="2200" i="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4348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587060" cy="523220"/>
          </a:xfrm>
          <a:prstGeom prst="rect">
            <a:avLst/>
          </a:prstGeom>
        </p:spPr>
        <p:txBody>
          <a:bodyPr wrap="none">
            <a:spAutoFit/>
          </a:bodyPr>
          <a:lstStyle/>
          <a:p>
            <a:pPr lvl="0">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51520" y="1091544"/>
            <a:ext cx="9462052" cy="4832092"/>
          </a:xfrm>
          <a:prstGeom prst="rect">
            <a:avLst/>
          </a:prstGeom>
        </p:spPr>
        <p:txBody>
          <a:bodyPr wrap="square">
            <a:spAutoFit/>
          </a:bodyPr>
          <a:lstStyle/>
          <a:p>
            <a:pPr marL="342900" indent="-342900">
              <a:buFont typeface="Arial" panose="020B0604020202020204" pitchFamily="34" charset="0"/>
              <a:buChar char="•"/>
            </a:pPr>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b="1" dirty="0">
                <a:solidFill>
                  <a:srgbClr val="307871"/>
                </a:solidFill>
                <a:latin typeface="Times New Roman" panose="02020603050405020304" pitchFamily="18" charset="0"/>
                <a:cs typeface="Times New Roman" panose="02020603050405020304" pitchFamily="18" charset="0"/>
              </a:rPr>
              <a:t>Concept 4 – strategies</a:t>
            </a:r>
            <a:r>
              <a:rPr lang="en-US" sz="2200" dirty="0">
                <a:solidFill>
                  <a:srgbClr val="307871"/>
                </a:solidFill>
                <a:latin typeface="Times New Roman" panose="02020603050405020304" pitchFamily="18" charset="0"/>
                <a:cs typeface="Times New Roman" panose="02020603050405020304" pitchFamily="18" charset="0"/>
              </a:rPr>
              <a:t> </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ways or means in which the corporate objectives are to be achieved and put into effect.</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Example: </a:t>
            </a:r>
            <a:r>
              <a:rPr lang="en-US" sz="2200" i="1" dirty="0">
                <a:solidFill>
                  <a:srgbClr val="307871"/>
                </a:solidFill>
                <a:latin typeface="Times New Roman" panose="02020603050405020304" pitchFamily="18" charset="0"/>
                <a:cs typeface="Times New Roman" panose="02020603050405020304" pitchFamily="18" charset="0"/>
              </a:rPr>
              <a:t>‘Continuing emphasis on consistent quality of customer service and the delivery to the marketplace of value for money through customer-oriented initiatives (on-line booking service, strategic alliances) and to arrange all the elements of our service so that they collectively generate a particular experience’...‘building trust with our shareholders, employees, customers, neighbors and with our critics, through commitment to good practice and societal reporting’.</a:t>
            </a:r>
            <a:r>
              <a:rPr lang="en-US" sz="2200" dirty="0">
                <a:solidFill>
                  <a:srgbClr val="307871"/>
                </a:solidFill>
                <a:latin typeface="Times New Roman" panose="02020603050405020304" pitchFamily="18" charset="0"/>
                <a:cs typeface="Times New Roman" panose="02020603050405020304" pitchFamily="18" charset="0"/>
              </a:rPr>
              <a:t> </a:t>
            </a: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589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676828" cy="523220"/>
          </a:xfrm>
          <a:prstGeom prst="rect">
            <a:avLst/>
          </a:prstGeom>
        </p:spPr>
        <p:txBody>
          <a:bodyPr wrap="none">
            <a:spAutoFit/>
          </a:bodyPr>
          <a:lstStyle/>
          <a:p>
            <a:pPr>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r>
              <a:rPr lang="cs-CZ" altLang="cs-CZ" sz="2800" b="1" kern="0" dirty="0">
                <a:solidFill>
                  <a:srgbClr val="307871"/>
                </a:solidFill>
                <a:latin typeface="Times New Roman" panose="02020603050405020304" pitchFamily="18" charset="0"/>
                <a:ea typeface="+mj-ea"/>
                <a:cs typeface="Times New Roman" panose="02020603050405020304" pitchFamily="18" charset="0"/>
              </a:rPr>
              <a:t> </a:t>
            </a:r>
            <a:endParaRPr lang="en-GB" sz="2800" b="1" kern="0" dirty="0">
              <a:solidFill>
                <a:srgbClr val="307871"/>
              </a:solidFill>
              <a:latin typeface="Times New Roman" panose="02020603050405020304" pitchFamily="18" charset="0"/>
              <a:ea typeface="+mj-ea"/>
              <a:cs typeface="Times New Roman" panose="02020603050405020304" pitchFamily="18" charset="0"/>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331853" y="1299166"/>
            <a:ext cx="9462052" cy="3139321"/>
          </a:xfrm>
          <a:prstGeom prst="rect">
            <a:avLst/>
          </a:prstGeom>
        </p:spPr>
        <p:txBody>
          <a:bodyPr wrap="square">
            <a:spAutoFit/>
          </a:bodyPr>
          <a:lstStyle/>
          <a:p>
            <a:pPr marL="342900" indent="-342900">
              <a:buFont typeface="Arial" panose="020B0604020202020204" pitchFamily="34" charset="0"/>
              <a:buChar char="•"/>
            </a:pPr>
            <a:endParaRPr lang="cs-CZ" alt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b="1" dirty="0">
                <a:solidFill>
                  <a:srgbClr val="307871"/>
                </a:solidFill>
                <a:latin typeface="Times New Roman" panose="02020603050405020304" pitchFamily="18" charset="0"/>
                <a:cs typeface="Times New Roman" panose="02020603050405020304" pitchFamily="18" charset="0"/>
              </a:rPr>
              <a:t>Concept </a:t>
            </a:r>
            <a:r>
              <a:rPr lang="cs-CZ" altLang="cs-CZ" sz="2200" b="1" dirty="0">
                <a:solidFill>
                  <a:srgbClr val="307871"/>
                </a:solidFill>
                <a:latin typeface="Times New Roman" panose="02020603050405020304" pitchFamily="18" charset="0"/>
                <a:cs typeface="Times New Roman" panose="02020603050405020304" pitchFamily="18" charset="0"/>
              </a:rPr>
              <a:t>5</a:t>
            </a:r>
            <a:r>
              <a:rPr lang="en-US" altLang="cs-CZ" sz="2200" b="1" dirty="0">
                <a:solidFill>
                  <a:srgbClr val="307871"/>
                </a:solidFill>
                <a:latin typeface="Times New Roman" panose="02020603050405020304" pitchFamily="18" charset="0"/>
                <a:cs typeface="Times New Roman" panose="02020603050405020304" pitchFamily="18" charset="0"/>
              </a:rPr>
              <a:t> – corporate identity</a:t>
            </a:r>
            <a:r>
              <a:rPr lang="en-US" altLang="cs-CZ" sz="2200" dirty="0">
                <a:solidFill>
                  <a:srgbClr val="307871"/>
                </a:solidFill>
                <a:latin typeface="Times New Roman" panose="02020603050405020304" pitchFamily="18" charset="0"/>
                <a:cs typeface="Times New Roman" panose="02020603050405020304" pitchFamily="18" charset="0"/>
              </a:rPr>
              <a:t>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The profile and values communicated by an organization.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Example: </a:t>
            </a:r>
            <a:r>
              <a:rPr lang="en-US" altLang="cs-CZ" sz="2200" i="1" dirty="0">
                <a:solidFill>
                  <a:srgbClr val="307871"/>
                </a:solidFill>
                <a:latin typeface="Times New Roman" panose="02020603050405020304" pitchFamily="18" charset="0"/>
                <a:cs typeface="Times New Roman" panose="02020603050405020304" pitchFamily="18" charset="0"/>
              </a:rPr>
              <a:t> ‘The world’s favorite airline’ (this corporate identity with its associated brand values of service, quality, innovation, cosmopolitanism and Britishness is carried through in positioning, design, livery, and communications).’</a:t>
            </a:r>
            <a:r>
              <a:rPr lang="en-US" altLang="cs-CZ" sz="2200" dirty="0">
                <a:solidFill>
                  <a:srgbClr val="307871"/>
                </a:solidFill>
                <a:latin typeface="Times New Roman" panose="02020603050405020304" pitchFamily="18" charset="0"/>
                <a:cs typeface="Times New Roman" panose="02020603050405020304" pitchFamily="18" charset="0"/>
              </a:rPr>
              <a:t> </a:t>
            </a:r>
            <a:endParaRPr lang="en-GB"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4108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676828" cy="523220"/>
          </a:xfrm>
          <a:prstGeom prst="rect">
            <a:avLst/>
          </a:prstGeom>
        </p:spPr>
        <p:txBody>
          <a:bodyPr wrap="none">
            <a:spAutoFit/>
          </a:bodyPr>
          <a:lstStyle/>
          <a:p>
            <a:pPr>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51520" y="1091544"/>
            <a:ext cx="9462052" cy="5170646"/>
          </a:xfrm>
          <a:prstGeom prst="rect">
            <a:avLst/>
          </a:prstGeom>
        </p:spPr>
        <p:txBody>
          <a:bodyPr wrap="square">
            <a:spAutoFit/>
          </a:bodyPr>
          <a:lstStyle/>
          <a:p>
            <a:pPr marL="342900" indent="-342900">
              <a:buFont typeface="Arial" panose="020B0604020202020204" pitchFamily="34" charset="0"/>
              <a:buChar char="•"/>
            </a:pPr>
            <a:endParaRPr lang="cs-CZ" alt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b="1" dirty="0">
                <a:solidFill>
                  <a:srgbClr val="307871"/>
                </a:solidFill>
                <a:latin typeface="Times New Roman" panose="02020603050405020304" pitchFamily="18" charset="0"/>
                <a:cs typeface="Times New Roman" panose="02020603050405020304" pitchFamily="18" charset="0"/>
              </a:rPr>
              <a:t>Concept </a:t>
            </a:r>
            <a:r>
              <a:rPr lang="cs-CZ" altLang="cs-CZ" sz="2200" b="1" dirty="0">
                <a:solidFill>
                  <a:srgbClr val="307871"/>
                </a:solidFill>
                <a:latin typeface="Times New Roman" panose="02020603050405020304" pitchFamily="18" charset="0"/>
                <a:cs typeface="Times New Roman" panose="02020603050405020304" pitchFamily="18" charset="0"/>
              </a:rPr>
              <a:t>6</a:t>
            </a:r>
            <a:r>
              <a:rPr lang="en-US" altLang="cs-CZ" sz="2200" b="1" dirty="0">
                <a:solidFill>
                  <a:srgbClr val="307871"/>
                </a:solidFill>
                <a:latin typeface="Times New Roman" panose="02020603050405020304" pitchFamily="18" charset="0"/>
                <a:cs typeface="Times New Roman" panose="02020603050405020304" pitchFamily="18" charset="0"/>
              </a:rPr>
              <a:t> – corporate image</a:t>
            </a:r>
            <a:r>
              <a:rPr lang="en-US" altLang="cs-CZ" sz="2200" dirty="0">
                <a:solidFill>
                  <a:srgbClr val="307871"/>
                </a:solidFill>
                <a:latin typeface="Times New Roman" panose="02020603050405020304" pitchFamily="18" charset="0"/>
                <a:cs typeface="Times New Roman" panose="02020603050405020304" pitchFamily="18" charset="0"/>
              </a:rPr>
              <a:t>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The immediate set of associations of an individual in response to one or more signals or messages from or about a particular organization at a single point in time.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Example: </a:t>
            </a:r>
            <a:r>
              <a:rPr lang="en-US" altLang="cs-CZ" sz="2200" i="1" dirty="0">
                <a:solidFill>
                  <a:srgbClr val="307871"/>
                </a:solidFill>
                <a:latin typeface="Times New Roman" panose="02020603050405020304" pitchFamily="18" charset="0"/>
                <a:cs typeface="Times New Roman" panose="02020603050405020304" pitchFamily="18" charset="0"/>
              </a:rPr>
              <a:t>‘Very recently I got a ticket booked to London, and when reporting at the airport I was shown the door by BA staff.</a:t>
            </a:r>
            <a:r>
              <a:rPr lang="cs-CZ" altLang="cs-CZ" sz="2200" i="1" dirty="0">
                <a:solidFill>
                  <a:srgbClr val="307871"/>
                </a:solidFill>
                <a:latin typeface="Times New Roman" panose="02020603050405020304" pitchFamily="18" charset="0"/>
                <a:cs typeface="Times New Roman" panose="02020603050405020304" pitchFamily="18" charset="0"/>
              </a:rPr>
              <a:t> </a:t>
            </a:r>
            <a:r>
              <a:rPr lang="en-US" altLang="cs-CZ" sz="2200" i="1" dirty="0">
                <a:solidFill>
                  <a:srgbClr val="307871"/>
                </a:solidFill>
                <a:latin typeface="Times New Roman" panose="02020603050405020304" pitchFamily="18" charset="0"/>
                <a:cs typeface="Times New Roman" panose="02020603050405020304" pitchFamily="18" charset="0"/>
              </a:rPr>
              <a:t>I was flatly told that the said flight in which I was to travel was already full so my ticket was not valid any further and the airline would try to arrange for a seat on some other flight. You can just imagine how embarrassed I felt at that moment of time. To make matters worse, the concerned official of BA had not even a single word of apology to say’</a:t>
            </a:r>
            <a:r>
              <a:rPr lang="en-US" altLang="cs-CZ" sz="2200" dirty="0">
                <a:solidFill>
                  <a:srgbClr val="307871"/>
                </a:solidFill>
                <a:latin typeface="Times New Roman" panose="02020603050405020304" pitchFamily="18" charset="0"/>
                <a:cs typeface="Times New Roman" panose="02020603050405020304" pitchFamily="18" charset="0"/>
              </a:rPr>
              <a:t> (customer of BA).</a:t>
            </a:r>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cs-CZ" altLang="cs-CZ" sz="2200" i="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3339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676828" cy="523220"/>
          </a:xfrm>
          <a:prstGeom prst="rect">
            <a:avLst/>
          </a:prstGeom>
        </p:spPr>
        <p:txBody>
          <a:bodyPr wrap="none">
            <a:spAutoFit/>
          </a:bodyPr>
          <a:lstStyle/>
          <a:p>
            <a:pPr>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410546" y="1371688"/>
            <a:ext cx="9462052" cy="3816429"/>
          </a:xfrm>
          <a:prstGeom prst="rect">
            <a:avLst/>
          </a:prstGeom>
        </p:spPr>
        <p:txBody>
          <a:bodyPr wrap="square">
            <a:spAutoFit/>
          </a:bodyPr>
          <a:lstStyle/>
          <a:p>
            <a:pPr marL="342900" indent="-342900">
              <a:buFont typeface="Arial" panose="020B0604020202020204" pitchFamily="34" charset="0"/>
              <a:buChar char="•"/>
            </a:pPr>
            <a:endParaRPr lang="cs-CZ" alt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b="1" dirty="0">
                <a:solidFill>
                  <a:srgbClr val="307871"/>
                </a:solidFill>
                <a:latin typeface="Times New Roman" panose="02020603050405020304" pitchFamily="18" charset="0"/>
                <a:cs typeface="Times New Roman" panose="02020603050405020304" pitchFamily="18" charset="0"/>
              </a:rPr>
              <a:t>Concept </a:t>
            </a:r>
            <a:r>
              <a:rPr lang="cs-CZ" altLang="cs-CZ" sz="2200" b="1" dirty="0">
                <a:solidFill>
                  <a:srgbClr val="307871"/>
                </a:solidFill>
                <a:latin typeface="Times New Roman" panose="02020603050405020304" pitchFamily="18" charset="0"/>
                <a:cs typeface="Times New Roman" panose="02020603050405020304" pitchFamily="18" charset="0"/>
              </a:rPr>
              <a:t>7</a:t>
            </a:r>
            <a:r>
              <a:rPr lang="en-US" altLang="cs-CZ" sz="2200" b="1" dirty="0">
                <a:solidFill>
                  <a:srgbClr val="307871"/>
                </a:solidFill>
                <a:latin typeface="Times New Roman" panose="02020603050405020304" pitchFamily="18" charset="0"/>
                <a:cs typeface="Times New Roman" panose="02020603050405020304" pitchFamily="18" charset="0"/>
              </a:rPr>
              <a:t> – corporate reputation</a:t>
            </a:r>
            <a:r>
              <a:rPr lang="en-US" altLang="cs-CZ" sz="2200" dirty="0">
                <a:solidFill>
                  <a:srgbClr val="307871"/>
                </a:solidFill>
                <a:latin typeface="Times New Roman" panose="02020603050405020304" pitchFamily="18" charset="0"/>
                <a:cs typeface="Times New Roman" panose="02020603050405020304" pitchFamily="18" charset="0"/>
              </a:rPr>
              <a:t>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An individual’s collective representation of past images of an organization (induced through either communication or past experiences) established over time.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Example: </a:t>
            </a:r>
            <a:r>
              <a:rPr lang="en-US" altLang="cs-CZ" sz="2200" i="1" dirty="0">
                <a:solidFill>
                  <a:srgbClr val="307871"/>
                </a:solidFill>
                <a:latin typeface="Times New Roman" panose="02020603050405020304" pitchFamily="18" charset="0"/>
                <a:cs typeface="Times New Roman" panose="02020603050405020304" pitchFamily="18" charset="0"/>
              </a:rPr>
              <a:t>‘Through the Executive Club </a:t>
            </a:r>
            <a:r>
              <a:rPr lang="en-US" altLang="cs-CZ" sz="2200" i="1" dirty="0" err="1">
                <a:solidFill>
                  <a:srgbClr val="307871"/>
                </a:solidFill>
                <a:latin typeface="Times New Roman" panose="02020603050405020304" pitchFamily="18" charset="0"/>
                <a:cs typeface="Times New Roman" panose="02020603050405020304" pitchFamily="18" charset="0"/>
              </a:rPr>
              <a:t>programme</a:t>
            </a:r>
            <a:r>
              <a:rPr lang="en-US" altLang="cs-CZ" sz="2200" i="1" dirty="0">
                <a:solidFill>
                  <a:srgbClr val="307871"/>
                </a:solidFill>
                <a:latin typeface="Times New Roman" panose="02020603050405020304" pitchFamily="18" charset="0"/>
                <a:cs typeface="Times New Roman" panose="02020603050405020304" pitchFamily="18" charset="0"/>
              </a:rPr>
              <a:t>, British Airways has developed a reputation as an innovator in developing direct relationships with its customers and in tailoring its services to enhance these relationships’</a:t>
            </a:r>
            <a:r>
              <a:rPr lang="en-US" altLang="cs-CZ" sz="2200" dirty="0">
                <a:solidFill>
                  <a:srgbClr val="307871"/>
                </a:solidFill>
                <a:latin typeface="Times New Roman" panose="02020603050405020304" pitchFamily="18" charset="0"/>
                <a:cs typeface="Times New Roman" panose="02020603050405020304" pitchFamily="18" charset="0"/>
              </a:rPr>
              <a:t> (long-standing supplier of BA). </a:t>
            </a:r>
            <a:endParaRPr lang="en-GB"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1180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676828" cy="523220"/>
          </a:xfrm>
          <a:prstGeom prst="rect">
            <a:avLst/>
          </a:prstGeom>
        </p:spPr>
        <p:txBody>
          <a:bodyPr wrap="none">
            <a:spAutoFit/>
          </a:bodyPr>
          <a:lstStyle/>
          <a:p>
            <a:pPr>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410546" y="1341120"/>
            <a:ext cx="8733454" cy="3139321"/>
          </a:xfrm>
          <a:prstGeom prst="rect">
            <a:avLst/>
          </a:prstGeom>
        </p:spPr>
        <p:txBody>
          <a:bodyPr wrap="square">
            <a:spAutoFit/>
          </a:bodyPr>
          <a:lstStyle/>
          <a:p>
            <a:pPr marL="342900" indent="-342900">
              <a:buFont typeface="Arial" panose="020B0604020202020204" pitchFamily="34" charset="0"/>
              <a:buChar char="•"/>
            </a:pPr>
            <a:endParaRPr lang="cs-CZ" alt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b="1" dirty="0">
                <a:solidFill>
                  <a:srgbClr val="307871"/>
                </a:solidFill>
                <a:latin typeface="Times New Roman" panose="02020603050405020304" pitchFamily="18" charset="0"/>
                <a:cs typeface="Times New Roman" panose="02020603050405020304" pitchFamily="18" charset="0"/>
              </a:rPr>
              <a:t>Concept </a:t>
            </a:r>
            <a:r>
              <a:rPr lang="cs-CZ" altLang="cs-CZ" sz="2200" b="1" dirty="0">
                <a:solidFill>
                  <a:srgbClr val="307871"/>
                </a:solidFill>
                <a:latin typeface="Times New Roman" panose="02020603050405020304" pitchFamily="18" charset="0"/>
                <a:cs typeface="Times New Roman" panose="02020603050405020304" pitchFamily="18" charset="0"/>
              </a:rPr>
              <a:t>8</a:t>
            </a:r>
            <a:r>
              <a:rPr lang="en-US" altLang="cs-CZ" sz="2200" b="1" dirty="0">
                <a:solidFill>
                  <a:srgbClr val="307871"/>
                </a:solidFill>
                <a:latin typeface="Times New Roman" panose="02020603050405020304" pitchFamily="18" charset="0"/>
                <a:cs typeface="Times New Roman" panose="02020603050405020304" pitchFamily="18" charset="0"/>
              </a:rPr>
              <a:t> – stakeholder</a:t>
            </a:r>
            <a:r>
              <a:rPr lang="en-US" altLang="cs-CZ" sz="2200" dirty="0">
                <a:solidFill>
                  <a:srgbClr val="307871"/>
                </a:solidFill>
                <a:latin typeface="Times New Roman" panose="02020603050405020304" pitchFamily="18" charset="0"/>
                <a:cs typeface="Times New Roman" panose="02020603050405020304" pitchFamily="18" charset="0"/>
              </a:rPr>
              <a:t>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Any group or individual who can affect or is affected by the achievement of the organization’s objectives.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Example: </a:t>
            </a:r>
            <a:r>
              <a:rPr lang="en-US" altLang="cs-CZ" sz="2200" i="1" dirty="0">
                <a:solidFill>
                  <a:srgbClr val="307871"/>
                </a:solidFill>
                <a:latin typeface="Times New Roman" panose="02020603050405020304" pitchFamily="18" charset="0"/>
                <a:cs typeface="Times New Roman" panose="02020603050405020304" pitchFamily="18" charset="0"/>
              </a:rPr>
              <a:t>‘Employees, consumers, investors and shareholders, community, aviation business and suppliers, government, trade unions, NGOs, and society at large’.</a:t>
            </a:r>
            <a:r>
              <a:rPr lang="en-US" altLang="cs-CZ" sz="2200" dirty="0">
                <a:solidFill>
                  <a:srgbClr val="307871"/>
                </a:solidFill>
                <a:latin typeface="Times New Roman" panose="02020603050405020304" pitchFamily="18" charset="0"/>
                <a:cs typeface="Times New Roman" panose="02020603050405020304" pitchFamily="18" charset="0"/>
              </a:rPr>
              <a:t> </a:t>
            </a:r>
            <a:endParaRPr lang="cs-CZ"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1692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0614" y="1226408"/>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200" dirty="0">
                <a:solidFill>
                  <a:srgbClr val="307871"/>
                </a:solidFill>
                <a:latin typeface="Times New Roman" panose="02020603050405020304" pitchFamily="18" charset="0"/>
                <a:cs typeface="Times New Roman" panose="02020603050405020304" pitchFamily="18" charset="0"/>
              </a:rPr>
              <a:t>The </a:t>
            </a:r>
            <a:r>
              <a:rPr lang="cs-CZ" sz="2200" dirty="0">
                <a:solidFill>
                  <a:srgbClr val="307871"/>
                </a:solidFill>
                <a:latin typeface="Times New Roman" panose="02020603050405020304" pitchFamily="18" charset="0"/>
                <a:cs typeface="Times New Roman" panose="02020603050405020304" pitchFamily="18" charset="0"/>
              </a:rPr>
              <a:t>second</a:t>
            </a:r>
            <a:r>
              <a:rPr lang="en-GB" sz="2200" dirty="0">
                <a:solidFill>
                  <a:srgbClr val="307871"/>
                </a:solidFill>
                <a:latin typeface="Times New Roman" panose="02020603050405020304" pitchFamily="18" charset="0"/>
                <a:cs typeface="Times New Roman" panose="02020603050405020304" pitchFamily="18" charset="0"/>
              </a:rPr>
              <a:t> lecture will introduce you to the following aspects of corporate communication:</a:t>
            </a:r>
          </a:p>
          <a:p>
            <a:pPr marL="0" indent="0">
              <a:buNone/>
            </a:pP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r>
              <a:rPr lang="en-GB" sz="2200" dirty="0">
                <a:solidFill>
                  <a:srgbClr val="307871"/>
                </a:solidFill>
                <a:latin typeface="Times New Roman" panose="02020603050405020304" pitchFamily="18" charset="0"/>
                <a:cs typeface="Times New Roman" panose="02020603050405020304" pitchFamily="18" charset="0"/>
              </a:rPr>
              <a:t>Definition of corporate communication</a:t>
            </a:r>
          </a:p>
          <a:p>
            <a:r>
              <a:rPr lang="en-GB" sz="2200" dirty="0">
                <a:solidFill>
                  <a:srgbClr val="307871"/>
                </a:solidFill>
                <a:latin typeface="Times New Roman" panose="02020603050405020304" pitchFamily="18" charset="0"/>
                <a:cs typeface="Times New Roman" panose="02020603050405020304" pitchFamily="18" charset="0"/>
              </a:rPr>
              <a:t>Presenting different approaches to describing corporate communication</a:t>
            </a:r>
          </a:p>
          <a:p>
            <a:r>
              <a:rPr lang="en-GB" sz="2200" dirty="0">
                <a:solidFill>
                  <a:srgbClr val="307871"/>
                </a:solidFill>
                <a:latin typeface="Times New Roman" panose="02020603050405020304" pitchFamily="18" charset="0"/>
                <a:cs typeface="Times New Roman" panose="02020603050405020304" pitchFamily="18" charset="0"/>
              </a:rPr>
              <a:t>Defining corporate communication according to the concepts by Cornelissen.</a:t>
            </a:r>
            <a:endParaRPr lang="en-GB"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676828" cy="523220"/>
          </a:xfrm>
          <a:prstGeom prst="rect">
            <a:avLst/>
          </a:prstGeom>
        </p:spPr>
        <p:txBody>
          <a:bodyPr wrap="none">
            <a:spAutoFit/>
          </a:bodyPr>
          <a:lstStyle/>
          <a:p>
            <a:pPr>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658368" y="1371600"/>
            <a:ext cx="8485632" cy="4154984"/>
          </a:xfrm>
          <a:prstGeom prst="rect">
            <a:avLst/>
          </a:prstGeom>
        </p:spPr>
        <p:txBody>
          <a:bodyPr wrap="square">
            <a:spAutoFit/>
          </a:bodyPr>
          <a:lstStyle/>
          <a:p>
            <a:pPr marL="342900" indent="-342900">
              <a:buFont typeface="Arial" panose="020B0604020202020204" pitchFamily="34" charset="0"/>
              <a:buChar char="•"/>
            </a:pPr>
            <a:r>
              <a:rPr lang="en-US" altLang="cs-CZ" sz="2200" b="1" dirty="0">
                <a:solidFill>
                  <a:srgbClr val="307871"/>
                </a:solidFill>
                <a:latin typeface="Times New Roman" panose="02020603050405020304" pitchFamily="18" charset="0"/>
                <a:cs typeface="Times New Roman" panose="02020603050405020304" pitchFamily="18" charset="0"/>
              </a:rPr>
              <a:t>Concept </a:t>
            </a:r>
            <a:r>
              <a:rPr lang="cs-CZ" altLang="cs-CZ" sz="2200" b="1" dirty="0">
                <a:solidFill>
                  <a:srgbClr val="307871"/>
                </a:solidFill>
                <a:latin typeface="Times New Roman" panose="02020603050405020304" pitchFamily="18" charset="0"/>
                <a:cs typeface="Times New Roman" panose="02020603050405020304" pitchFamily="18" charset="0"/>
              </a:rPr>
              <a:t>9</a:t>
            </a:r>
            <a:r>
              <a:rPr lang="en-US" altLang="cs-CZ" sz="2200" b="1" dirty="0">
                <a:solidFill>
                  <a:srgbClr val="307871"/>
                </a:solidFill>
                <a:latin typeface="Times New Roman" panose="02020603050405020304" pitchFamily="18" charset="0"/>
                <a:cs typeface="Times New Roman" panose="02020603050405020304" pitchFamily="18" charset="0"/>
              </a:rPr>
              <a:t> – public</a:t>
            </a:r>
            <a:r>
              <a:rPr lang="en-US" altLang="cs-CZ" sz="2200" dirty="0">
                <a:solidFill>
                  <a:srgbClr val="307871"/>
                </a:solidFill>
                <a:latin typeface="Times New Roman" panose="02020603050405020304" pitchFamily="18" charset="0"/>
                <a:cs typeface="Times New Roman" panose="02020603050405020304" pitchFamily="18" charset="0"/>
              </a:rPr>
              <a:t>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People who mobilize themselves against the organization on the basis of some common issue or concern to them. </a:t>
            </a:r>
            <a:endParaRPr lang="cs-CZ" altLang="cs-CZ" sz="2200" dirty="0">
              <a:solidFill>
                <a:srgbClr val="307871"/>
              </a:solidFill>
              <a:latin typeface="Times New Roman" panose="02020603050405020304" pitchFamily="18" charset="0"/>
              <a:cs typeface="Times New Roman" panose="02020603050405020304" pitchFamily="18" charset="0"/>
            </a:endParaRP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Example: </a:t>
            </a:r>
            <a:r>
              <a:rPr lang="en-US" altLang="cs-CZ" sz="2200" i="1" dirty="0">
                <a:solidFill>
                  <a:srgbClr val="307871"/>
                </a:solidFill>
                <a:latin typeface="Times New Roman" panose="02020603050405020304" pitchFamily="18" charset="0"/>
                <a:cs typeface="Times New Roman" panose="02020603050405020304" pitchFamily="18" charset="0"/>
              </a:rPr>
              <a:t>‘Local residents of Heathrow Airport appealed in November 2002 against the Government and British Airways concerning the issue of night flights at Heathrow airport.</a:t>
            </a:r>
            <a:r>
              <a:rPr lang="en-US" altLang="cs-CZ" sz="2200" dirty="0">
                <a:solidFill>
                  <a:srgbClr val="307871"/>
                </a:solidFill>
                <a:latin typeface="Times New Roman" panose="02020603050405020304" pitchFamily="18" charset="0"/>
                <a:cs typeface="Times New Roman" panose="02020603050405020304" pitchFamily="18" charset="0"/>
              </a:rPr>
              <a:t> </a:t>
            </a:r>
            <a:r>
              <a:rPr lang="en-US" altLang="cs-CZ" sz="2200" i="1" dirty="0">
                <a:solidFill>
                  <a:srgbClr val="307871"/>
                </a:solidFill>
                <a:latin typeface="Times New Roman" panose="02020603050405020304" pitchFamily="18" charset="0"/>
                <a:cs typeface="Times New Roman" panose="02020603050405020304" pitchFamily="18" charset="0"/>
              </a:rPr>
              <a:t>The UK Government denied that night flights violated local residents’ human rights. British Airways intervened in support of the UK Government claiming that there is a need to continue the present night flights regime’. </a:t>
            </a:r>
            <a:endParaRPr lang="en-GB" altLang="cs-CZ" sz="2200" i="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GB"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5430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676828" cy="523220"/>
          </a:xfrm>
          <a:prstGeom prst="rect">
            <a:avLst/>
          </a:prstGeom>
        </p:spPr>
        <p:txBody>
          <a:bodyPr wrap="none">
            <a:spAutoFit/>
          </a:bodyPr>
          <a:lstStyle/>
          <a:p>
            <a:pPr>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731520" y="1463040"/>
            <a:ext cx="8412480" cy="2800767"/>
          </a:xfrm>
          <a:prstGeom prst="rect">
            <a:avLst/>
          </a:prstGeom>
        </p:spPr>
        <p:txBody>
          <a:bodyPr wrap="square">
            <a:spAutoFit/>
          </a:bodyPr>
          <a:lstStyle/>
          <a:p>
            <a:pPr marL="342900" indent="-342900">
              <a:buFont typeface="Arial" panose="020B0604020202020204" pitchFamily="34" charset="0"/>
              <a:buChar char="•"/>
            </a:pPr>
            <a:r>
              <a:rPr lang="en-US" sz="2200" b="1" dirty="0">
                <a:solidFill>
                  <a:srgbClr val="307871"/>
                </a:solidFill>
                <a:latin typeface="Times New Roman" panose="02020603050405020304" pitchFamily="18" charset="0"/>
                <a:cs typeface="Times New Roman" panose="02020603050405020304" pitchFamily="18" charset="0"/>
              </a:rPr>
              <a:t>Concept </a:t>
            </a:r>
            <a:r>
              <a:rPr lang="cs-CZ" sz="2200" b="1" dirty="0">
                <a:solidFill>
                  <a:srgbClr val="307871"/>
                </a:solidFill>
                <a:latin typeface="Times New Roman" panose="02020603050405020304" pitchFamily="18" charset="0"/>
                <a:cs typeface="Times New Roman" panose="02020603050405020304" pitchFamily="18" charset="0"/>
              </a:rPr>
              <a:t>10</a:t>
            </a:r>
            <a:r>
              <a:rPr lang="en-US" sz="2200" b="1" dirty="0">
                <a:solidFill>
                  <a:srgbClr val="307871"/>
                </a:solidFill>
                <a:latin typeface="Times New Roman" panose="02020603050405020304" pitchFamily="18" charset="0"/>
                <a:cs typeface="Times New Roman" panose="02020603050405020304" pitchFamily="18" charset="0"/>
              </a:rPr>
              <a:t> – market</a:t>
            </a:r>
            <a:r>
              <a:rPr lang="en-US" sz="2200" dirty="0">
                <a:solidFill>
                  <a:srgbClr val="307871"/>
                </a:solidFill>
                <a:latin typeface="Times New Roman" panose="02020603050405020304" pitchFamily="18" charset="0"/>
                <a:cs typeface="Times New Roman" panose="02020603050405020304" pitchFamily="18" charset="0"/>
              </a:rPr>
              <a:t> </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 defined group for whom a product is or may be in demand (and for whom an organization creates and maintains products and services). </a:t>
            </a:r>
            <a:endParaRPr lang="cs-CZ" sz="2200" dirty="0">
              <a:solidFill>
                <a:srgbClr val="307871"/>
              </a:solidFill>
              <a:latin typeface="Times New Roman" panose="02020603050405020304" pitchFamily="18" charset="0"/>
              <a:cs typeface="Times New Roman" panose="02020603050405020304" pitchFamily="18" charset="0"/>
            </a:endParaRPr>
          </a:p>
          <a:p>
            <a:endParaRPr lang="en-US"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Example: </a:t>
            </a:r>
            <a:r>
              <a:rPr lang="en-US" sz="2200" i="1" dirty="0">
                <a:solidFill>
                  <a:srgbClr val="307871"/>
                </a:solidFill>
                <a:latin typeface="Times New Roman" panose="02020603050405020304" pitchFamily="18" charset="0"/>
                <a:cs typeface="Times New Roman" panose="02020603050405020304" pitchFamily="18" charset="0"/>
              </a:rPr>
              <a:t>‘The market for British Airways flights consists of passengers who search for a superior service over and beyond the basic transportation involved’. </a:t>
            </a:r>
            <a:endParaRPr lang="en-GB" sz="2200" i="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2223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676828" cy="523220"/>
          </a:xfrm>
          <a:prstGeom prst="rect">
            <a:avLst/>
          </a:prstGeom>
        </p:spPr>
        <p:txBody>
          <a:bodyPr wrap="none">
            <a:spAutoFit/>
          </a:bodyPr>
          <a:lstStyle/>
          <a:p>
            <a:pPr>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51520" y="1091544"/>
            <a:ext cx="9462052" cy="2800767"/>
          </a:xfrm>
          <a:prstGeom prst="rect">
            <a:avLst/>
          </a:prstGeom>
        </p:spPr>
        <p:txBody>
          <a:bodyPr wrap="square">
            <a:spAutoFit/>
          </a:bodyPr>
          <a:lstStyle/>
          <a:p>
            <a:pPr marL="342900" indent="-342900">
              <a:buFont typeface="Arial" panose="020B0604020202020204" pitchFamily="34" charset="0"/>
              <a:buChar char="•"/>
            </a:pPr>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b="1" dirty="0">
                <a:solidFill>
                  <a:srgbClr val="307871"/>
                </a:solidFill>
                <a:latin typeface="Times New Roman" panose="02020603050405020304" pitchFamily="18" charset="0"/>
                <a:cs typeface="Times New Roman" panose="02020603050405020304" pitchFamily="18" charset="0"/>
              </a:rPr>
              <a:t>Concept 1</a:t>
            </a:r>
            <a:r>
              <a:rPr lang="cs-CZ" sz="2200" b="1" dirty="0">
                <a:solidFill>
                  <a:srgbClr val="307871"/>
                </a:solidFill>
                <a:latin typeface="Times New Roman" panose="02020603050405020304" pitchFamily="18" charset="0"/>
                <a:cs typeface="Times New Roman" panose="02020603050405020304" pitchFamily="18" charset="0"/>
              </a:rPr>
              <a:t>1</a:t>
            </a:r>
            <a:r>
              <a:rPr lang="en-US" sz="2200" b="1" dirty="0">
                <a:solidFill>
                  <a:srgbClr val="307871"/>
                </a:solidFill>
                <a:latin typeface="Times New Roman" panose="02020603050405020304" pitchFamily="18" charset="0"/>
                <a:cs typeface="Times New Roman" panose="02020603050405020304" pitchFamily="18" charset="0"/>
              </a:rPr>
              <a:t> – issue</a:t>
            </a:r>
            <a:r>
              <a:rPr lang="en-US" sz="2200" dirty="0">
                <a:solidFill>
                  <a:srgbClr val="307871"/>
                </a:solidFill>
                <a:latin typeface="Times New Roman" panose="02020603050405020304" pitchFamily="18" charset="0"/>
                <a:cs typeface="Times New Roman" panose="02020603050405020304" pitchFamily="18" charset="0"/>
              </a:rPr>
              <a:t> </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An unsettled matter (which is ready for a decision) or a point of conflict between an organization and one or more publics. </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Example: </a:t>
            </a:r>
            <a:r>
              <a:rPr lang="en-US" sz="2200" i="1" dirty="0">
                <a:solidFill>
                  <a:srgbClr val="307871"/>
                </a:solidFill>
                <a:latin typeface="Times New Roman" panose="02020603050405020304" pitchFamily="18" charset="0"/>
                <a:cs typeface="Times New Roman" panose="02020603050405020304" pitchFamily="18" charset="0"/>
              </a:rPr>
              <a:t>‘Night flights at Heathrow Airport: noise and inconvenience for local residents and community.’</a:t>
            </a:r>
            <a:endParaRPr lang="en-GB" sz="2200" i="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2874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676828" cy="523220"/>
          </a:xfrm>
          <a:prstGeom prst="rect">
            <a:avLst/>
          </a:prstGeom>
        </p:spPr>
        <p:txBody>
          <a:bodyPr wrap="none">
            <a:spAutoFit/>
          </a:bodyPr>
          <a:lstStyle/>
          <a:p>
            <a:pPr>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650240" y="1544320"/>
            <a:ext cx="8493760" cy="2800767"/>
          </a:xfrm>
          <a:prstGeom prst="rect">
            <a:avLst/>
          </a:prstGeom>
        </p:spPr>
        <p:txBody>
          <a:bodyPr wrap="square">
            <a:spAutoFit/>
          </a:bodyPr>
          <a:lstStyle/>
          <a:p>
            <a:pPr marL="342900" indent="-342900">
              <a:buFont typeface="Arial" panose="020B0604020202020204" pitchFamily="34" charset="0"/>
              <a:buChar char="•"/>
            </a:pPr>
            <a:r>
              <a:rPr lang="en-US" sz="2200" b="1" dirty="0">
                <a:solidFill>
                  <a:srgbClr val="307871"/>
                </a:solidFill>
                <a:latin typeface="Times New Roman" panose="02020603050405020304" pitchFamily="18" charset="0"/>
                <a:cs typeface="Times New Roman" panose="02020603050405020304" pitchFamily="18" charset="0"/>
              </a:rPr>
              <a:t>Concept 1</a:t>
            </a:r>
            <a:r>
              <a:rPr lang="cs-CZ" sz="2200" b="1" dirty="0">
                <a:solidFill>
                  <a:srgbClr val="307871"/>
                </a:solidFill>
                <a:latin typeface="Times New Roman" panose="02020603050405020304" pitchFamily="18" charset="0"/>
                <a:cs typeface="Times New Roman" panose="02020603050405020304" pitchFamily="18" charset="0"/>
              </a:rPr>
              <a:t>2</a:t>
            </a:r>
            <a:r>
              <a:rPr lang="en-US" sz="2200" b="1" dirty="0">
                <a:solidFill>
                  <a:srgbClr val="307871"/>
                </a:solidFill>
                <a:latin typeface="Times New Roman" panose="02020603050405020304" pitchFamily="18" charset="0"/>
                <a:cs typeface="Times New Roman" panose="02020603050405020304" pitchFamily="18" charset="0"/>
              </a:rPr>
              <a:t> – communication</a:t>
            </a:r>
            <a:r>
              <a:rPr lang="en-US" sz="2200" dirty="0">
                <a:solidFill>
                  <a:srgbClr val="307871"/>
                </a:solidFill>
                <a:latin typeface="Times New Roman" panose="02020603050405020304" pitchFamily="18" charset="0"/>
                <a:cs typeface="Times New Roman" panose="02020603050405020304" pitchFamily="18" charset="0"/>
              </a:rPr>
              <a:t> </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tactics and media that are used to communicate with internal and external groups. </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Example: </a:t>
            </a:r>
            <a:r>
              <a:rPr lang="en-US" sz="2200" i="1" dirty="0">
                <a:solidFill>
                  <a:srgbClr val="307871"/>
                </a:solidFill>
                <a:latin typeface="Times New Roman" panose="02020603050405020304" pitchFamily="18" charset="0"/>
                <a:cs typeface="Times New Roman" panose="02020603050405020304" pitchFamily="18" charset="0"/>
              </a:rPr>
              <a:t>‘Newsletters, promotion packages, consultation forums, advertising campaigns, corporate design and code of conduct, free publicity’. </a:t>
            </a:r>
            <a:endParaRPr lang="en-GB" altLang="cs-CZ" sz="2200" i="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4965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676828" cy="523220"/>
          </a:xfrm>
          <a:prstGeom prst="rect">
            <a:avLst/>
          </a:prstGeom>
        </p:spPr>
        <p:txBody>
          <a:bodyPr wrap="none">
            <a:spAutoFit/>
          </a:bodyPr>
          <a:lstStyle/>
          <a:p>
            <a:pPr>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r>
              <a:rPr lang="cs-CZ" altLang="cs-CZ" sz="2800" b="1" kern="0" dirty="0">
                <a:solidFill>
                  <a:srgbClr val="307871"/>
                </a:solidFill>
                <a:latin typeface="Times New Roman" panose="02020603050405020304" pitchFamily="18" charset="0"/>
                <a:cs typeface="Times New Roman" panose="02020603050405020304" pitchFamily="18" charset="0"/>
              </a:rPr>
              <a:t> </a:t>
            </a:r>
            <a:endParaRPr lang="en-GB" sz="2800" b="1" kern="0"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894080" y="1259841"/>
            <a:ext cx="8249920" cy="3477875"/>
          </a:xfrm>
          <a:prstGeom prst="rect">
            <a:avLst/>
          </a:prstGeom>
        </p:spPr>
        <p:txBody>
          <a:bodyPr wrap="square">
            <a:spAutoFit/>
          </a:bodyPr>
          <a:lstStyle/>
          <a:p>
            <a:pPr marL="342900" indent="-342900">
              <a:buFont typeface="Arial" panose="020B0604020202020204" pitchFamily="34" charset="0"/>
              <a:buChar char="•"/>
            </a:pPr>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b="1" dirty="0">
                <a:solidFill>
                  <a:srgbClr val="307871"/>
                </a:solidFill>
                <a:latin typeface="Times New Roman" panose="02020603050405020304" pitchFamily="18" charset="0"/>
                <a:cs typeface="Times New Roman" panose="02020603050405020304" pitchFamily="18" charset="0"/>
              </a:rPr>
              <a:t>Concept 1</a:t>
            </a:r>
            <a:r>
              <a:rPr lang="cs-CZ" sz="2200" b="1" dirty="0">
                <a:solidFill>
                  <a:srgbClr val="307871"/>
                </a:solidFill>
                <a:latin typeface="Times New Roman" panose="02020603050405020304" pitchFamily="18" charset="0"/>
                <a:cs typeface="Times New Roman" panose="02020603050405020304" pitchFamily="18" charset="0"/>
              </a:rPr>
              <a:t>3</a:t>
            </a:r>
            <a:r>
              <a:rPr lang="en-US" sz="2200" b="1" dirty="0">
                <a:solidFill>
                  <a:srgbClr val="307871"/>
                </a:solidFill>
                <a:latin typeface="Times New Roman" panose="02020603050405020304" pitchFamily="18" charset="0"/>
                <a:cs typeface="Times New Roman" panose="02020603050405020304" pitchFamily="18" charset="0"/>
              </a:rPr>
              <a:t> – integration </a:t>
            </a:r>
            <a:endParaRPr lang="cs-CZ" sz="2200" b="1" dirty="0">
              <a:solidFill>
                <a:srgbClr val="307871"/>
              </a:solidFill>
              <a:latin typeface="Times New Roman" panose="02020603050405020304" pitchFamily="18" charset="0"/>
              <a:cs typeface="Times New Roman" panose="02020603050405020304" pitchFamily="18" charset="0"/>
            </a:endParaRPr>
          </a:p>
          <a:p>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act of coordinating all communication so that the corporate identity is effectively and consistently communicated to internal and external groups. </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Example: </a:t>
            </a:r>
            <a:r>
              <a:rPr lang="en-US" sz="2200" i="1" dirty="0">
                <a:solidFill>
                  <a:srgbClr val="307871"/>
                </a:solidFill>
                <a:latin typeface="Times New Roman" panose="02020603050405020304" pitchFamily="18" charset="0"/>
                <a:cs typeface="Times New Roman" panose="02020603050405020304" pitchFamily="18" charset="0"/>
              </a:rPr>
              <a:t>‘British Airways aims to communicate its brand values of service, quality, innovation, cosmopolitanism and Britishness through all its communications in a consistent and effective manner.’</a:t>
            </a:r>
            <a:endParaRPr lang="en-GB" altLang="cs-CZ" sz="2200" i="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6915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a:extLst>
              <a:ext uri="{FF2B5EF4-FFF2-40B4-BE49-F238E27FC236}">
                <a16:creationId xmlns:a16="http://schemas.microsoft.com/office/drawing/2014/main" id="{6690AAEE-3EC5-48A6-A473-43A57F47D13F}"/>
              </a:ext>
            </a:extLst>
          </p:cNvPr>
          <p:cNvSpPr/>
          <p:nvPr/>
        </p:nvSpPr>
        <p:spPr>
          <a:xfrm>
            <a:off x="516963" y="319244"/>
            <a:ext cx="3895618" cy="523220"/>
          </a:xfrm>
          <a:prstGeom prst="rect">
            <a:avLst/>
          </a:prstGeom>
        </p:spPr>
        <p:txBody>
          <a:bodyPr wrap="none">
            <a:spAutoFit/>
          </a:bodyPr>
          <a:lstStyle/>
          <a:p>
            <a:pPr lvl="0">
              <a:defRPr/>
            </a:pPr>
            <a:r>
              <a:rPr lang="cs-CZ" altLang="cs-CZ" sz="2800" b="1" kern="0" dirty="0" err="1">
                <a:solidFill>
                  <a:srgbClr val="307871"/>
                </a:solidFill>
                <a:latin typeface="Times New Roman"/>
              </a:rPr>
              <a:t>Summary</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the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lecture</a:t>
            </a:r>
            <a:r>
              <a:rPr lang="cs-CZ" altLang="cs-CZ" sz="2800" b="1" kern="0" dirty="0">
                <a:solidFill>
                  <a:srgbClr val="307871"/>
                </a:solidFill>
                <a:latin typeface="Times New Roman"/>
              </a:rPr>
              <a:t> </a:t>
            </a:r>
            <a:endParaRPr lang="en-GB" sz="2800" b="1" kern="0" dirty="0">
              <a:solidFill>
                <a:srgbClr val="307871"/>
              </a:solidFill>
              <a:latin typeface="Times New Roman"/>
            </a:endParaRPr>
          </a:p>
        </p:txBody>
      </p:sp>
      <p:sp>
        <p:nvSpPr>
          <p:cNvPr id="3" name="Obdélník 2"/>
          <p:cNvSpPr/>
          <p:nvPr/>
        </p:nvSpPr>
        <p:spPr>
          <a:xfrm>
            <a:off x="516963" y="1239520"/>
            <a:ext cx="8627037" cy="3262432"/>
          </a:xfrm>
          <a:prstGeom prst="rect">
            <a:avLst/>
          </a:prstGeom>
        </p:spPr>
        <p:txBody>
          <a:bodyPr wrap="square">
            <a:spAutoFit/>
          </a:bodyPr>
          <a:lstStyle/>
          <a:p>
            <a:r>
              <a:rPr lang="en-GB" sz="2200" dirty="0">
                <a:solidFill>
                  <a:srgbClr val="307871"/>
                </a:solidFill>
                <a:latin typeface="Times New Roman" panose="02020603050405020304" pitchFamily="18" charset="0"/>
                <a:cs typeface="Times New Roman" panose="02020603050405020304" pitchFamily="18" charset="0"/>
              </a:rPr>
              <a:t>The </a:t>
            </a:r>
            <a:r>
              <a:rPr lang="cs-CZ" sz="2200" dirty="0">
                <a:solidFill>
                  <a:srgbClr val="307871"/>
                </a:solidFill>
                <a:latin typeface="Times New Roman" panose="02020603050405020304" pitchFamily="18" charset="0"/>
                <a:cs typeface="Times New Roman" panose="02020603050405020304" pitchFamily="18" charset="0"/>
              </a:rPr>
              <a:t>second</a:t>
            </a:r>
            <a:r>
              <a:rPr lang="en-GB" sz="2200" dirty="0">
                <a:solidFill>
                  <a:srgbClr val="307871"/>
                </a:solidFill>
                <a:latin typeface="Times New Roman" panose="02020603050405020304" pitchFamily="18" charset="0"/>
                <a:cs typeface="Times New Roman" panose="02020603050405020304" pitchFamily="18" charset="0"/>
              </a:rPr>
              <a:t> lecture has updated you on the following aspects of communication:</a:t>
            </a:r>
          </a:p>
          <a:p>
            <a:endParaRPr lang="en-GB" alt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r>
              <a:rPr lang="en-GB" sz="2200" dirty="0">
                <a:solidFill>
                  <a:srgbClr val="307871"/>
                </a:solidFill>
                <a:latin typeface="Times New Roman" panose="02020603050405020304" pitchFamily="18" charset="0"/>
                <a:cs typeface="Times New Roman" panose="02020603050405020304" pitchFamily="18" charset="0"/>
              </a:rPr>
              <a:t>Definition of corporate communication</a:t>
            </a:r>
          </a:p>
          <a:p>
            <a:r>
              <a:rPr lang="en-GB" sz="2200" dirty="0">
                <a:solidFill>
                  <a:srgbClr val="307871"/>
                </a:solidFill>
                <a:latin typeface="Times New Roman" panose="02020603050405020304" pitchFamily="18" charset="0"/>
                <a:cs typeface="Times New Roman" panose="02020603050405020304" pitchFamily="18" charset="0"/>
              </a:rPr>
              <a:t>Different approaches to describing corporate communication</a:t>
            </a:r>
          </a:p>
          <a:p>
            <a:r>
              <a:rPr lang="en-GB" sz="2200" dirty="0">
                <a:solidFill>
                  <a:srgbClr val="307871"/>
                </a:solidFill>
                <a:latin typeface="Times New Roman" panose="02020603050405020304" pitchFamily="18" charset="0"/>
                <a:cs typeface="Times New Roman" panose="02020603050405020304" pitchFamily="18" charset="0"/>
              </a:rPr>
              <a:t>Defining corporate communication according to the concepts by Cornelissen.</a:t>
            </a:r>
            <a:endParaRPr lang="en-GB"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420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Obdélník 1">
            <a:extLst>
              <a:ext uri="{FF2B5EF4-FFF2-40B4-BE49-F238E27FC236}">
                <a16:creationId xmlns:a16="http://schemas.microsoft.com/office/drawing/2014/main" id="{6690AAEE-3EC5-48A6-A473-43A57F47D13F}"/>
              </a:ext>
            </a:extLst>
          </p:cNvPr>
          <p:cNvSpPr/>
          <p:nvPr/>
        </p:nvSpPr>
        <p:spPr>
          <a:xfrm>
            <a:off x="516963" y="319244"/>
            <a:ext cx="5835252" cy="954107"/>
          </a:xfrm>
          <a:prstGeom prst="rect">
            <a:avLst/>
          </a:prstGeom>
        </p:spPr>
        <p:txBody>
          <a:bodyPr wrap="none">
            <a:spAutoFit/>
          </a:bodyPr>
          <a:lstStyle/>
          <a:p>
            <a:pPr lvl="0">
              <a:defRPr/>
            </a:pPr>
            <a:r>
              <a:rPr lang="en-GB" sz="2800" b="1" kern="0" dirty="0">
                <a:solidFill>
                  <a:srgbClr val="307871"/>
                </a:solidFill>
                <a:latin typeface="Times New Roman"/>
              </a:rPr>
              <a:t>List of references and literature used</a:t>
            </a:r>
            <a:endParaRPr lang="en-GB" sz="2800" b="1" kern="0" dirty="0">
              <a:solidFill>
                <a:sysClr val="windowText" lastClr="000000"/>
              </a:solidFill>
            </a:endParaRPr>
          </a:p>
          <a:p>
            <a:pPr lvl="0">
              <a:defRPr/>
            </a:pPr>
            <a:endParaRPr lang="en-GB" sz="2800" b="1" kern="0" dirty="0">
              <a:solidFill>
                <a:sysClr val="windowText" lastClr="000000"/>
              </a:solidFill>
            </a:endParaRPr>
          </a:p>
        </p:txBody>
      </p:sp>
      <p:sp>
        <p:nvSpPr>
          <p:cNvPr id="3" name="Obdélník 2"/>
          <p:cNvSpPr/>
          <p:nvPr/>
        </p:nvSpPr>
        <p:spPr>
          <a:xfrm>
            <a:off x="620110" y="612845"/>
            <a:ext cx="8523890" cy="7540526"/>
          </a:xfrm>
          <a:prstGeom prst="rect">
            <a:avLst/>
          </a:prstGeom>
        </p:spPr>
        <p:txBody>
          <a:bodyPr wrap="square">
            <a:spAutoFit/>
          </a:bodyPr>
          <a:lstStyle/>
          <a:p>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r>
              <a:rPr lang="en-US" sz="2200" dirty="0">
                <a:solidFill>
                  <a:srgbClr val="307871"/>
                </a:solidFill>
                <a:latin typeface="Times New Roman" panose="02020603050405020304" pitchFamily="18" charset="0"/>
                <a:cs typeface="Times New Roman" panose="02020603050405020304" pitchFamily="18" charset="0"/>
              </a:rPr>
              <a:t>Cornelissen, J., (2017). </a:t>
            </a:r>
            <a:r>
              <a:rPr lang="en-US" sz="2200" i="1" dirty="0">
                <a:solidFill>
                  <a:srgbClr val="307871"/>
                </a:solidFill>
                <a:latin typeface="Times New Roman" panose="02020603050405020304" pitchFamily="18" charset="0"/>
                <a:cs typeface="Times New Roman" panose="02020603050405020304" pitchFamily="18" charset="0"/>
              </a:rPr>
              <a:t>Corporate Communication: A Guide to Theory and Practice. </a:t>
            </a:r>
            <a:r>
              <a:rPr lang="en-US" sz="2200" dirty="0">
                <a:solidFill>
                  <a:srgbClr val="307871"/>
                </a:solidFill>
                <a:latin typeface="Times New Roman" panose="02020603050405020304" pitchFamily="18" charset="0"/>
                <a:cs typeface="Times New Roman" panose="02020603050405020304" pitchFamily="18" charset="0"/>
              </a:rPr>
              <a:t>London. SAGE Publications Ltd., pp.5-28</a:t>
            </a:r>
            <a:endParaRPr lang="en-GB" sz="2200" dirty="0">
              <a:solidFill>
                <a:srgbClr val="307871"/>
              </a:solidFill>
              <a:latin typeface="Times New Roman" panose="02020603050405020304" pitchFamily="18" charset="0"/>
              <a:cs typeface="Times New Roman" panose="02020603050405020304" pitchFamily="18" charset="0"/>
            </a:endParaRPr>
          </a:p>
          <a:p>
            <a:endParaRPr lang="en-GB" sz="2200" dirty="0">
              <a:solidFill>
                <a:srgbClr val="307871"/>
              </a:solidFill>
              <a:latin typeface="Times New Roman" panose="02020603050405020304" pitchFamily="18" charset="0"/>
              <a:cs typeface="Times New Roman" panose="02020603050405020304" pitchFamily="18" charset="0"/>
            </a:endParaRPr>
          </a:p>
          <a:p>
            <a:r>
              <a:rPr lang="en-US" sz="2200" dirty="0">
                <a:solidFill>
                  <a:srgbClr val="307871"/>
                </a:solidFill>
                <a:latin typeface="Times New Roman" panose="02020603050405020304" pitchFamily="18" charset="0"/>
                <a:cs typeface="Times New Roman" panose="02020603050405020304" pitchFamily="18" charset="0"/>
              </a:rPr>
              <a:t>Jackson, P., (1987). </a:t>
            </a:r>
            <a:r>
              <a:rPr lang="en-US" sz="2200" i="1" dirty="0">
                <a:solidFill>
                  <a:srgbClr val="307871"/>
                </a:solidFill>
                <a:latin typeface="Times New Roman" panose="02020603050405020304" pitchFamily="18" charset="0"/>
                <a:cs typeface="Times New Roman" panose="02020603050405020304" pitchFamily="18" charset="0"/>
              </a:rPr>
              <a:t>Corporate Communication for Managers</a:t>
            </a:r>
            <a:r>
              <a:rPr lang="en-US" sz="2200" dirty="0">
                <a:solidFill>
                  <a:srgbClr val="307871"/>
                </a:solidFill>
                <a:latin typeface="Times New Roman" panose="02020603050405020304" pitchFamily="18" charset="0"/>
                <a:cs typeface="Times New Roman" panose="02020603050405020304" pitchFamily="18" charset="0"/>
              </a:rPr>
              <a:t>, Pitman. London. </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r>
              <a:rPr lang="en-US" sz="2200" dirty="0">
                <a:solidFill>
                  <a:srgbClr val="307871"/>
                </a:solidFill>
                <a:latin typeface="Times New Roman" panose="02020603050405020304" pitchFamily="18" charset="0"/>
                <a:cs typeface="Times New Roman" panose="02020603050405020304" pitchFamily="18" charset="0"/>
              </a:rPr>
              <a:t>Van Riel, C.B.M. (1995). </a:t>
            </a:r>
            <a:r>
              <a:rPr lang="en-US" sz="2200" i="1" dirty="0">
                <a:solidFill>
                  <a:srgbClr val="307871"/>
                </a:solidFill>
                <a:latin typeface="Times New Roman" panose="02020603050405020304" pitchFamily="18" charset="0"/>
                <a:cs typeface="Times New Roman" panose="02020603050405020304" pitchFamily="18" charset="0"/>
              </a:rPr>
              <a:t>Principles of Corporate Communication</a:t>
            </a:r>
            <a:r>
              <a:rPr lang="en-US" sz="2200" dirty="0">
                <a:solidFill>
                  <a:srgbClr val="307871"/>
                </a:solidFill>
                <a:latin typeface="Times New Roman" panose="02020603050405020304" pitchFamily="18" charset="0"/>
                <a:cs typeface="Times New Roman" panose="02020603050405020304" pitchFamily="18" charset="0"/>
              </a:rPr>
              <a:t>. London: Prentice Hall.</a:t>
            </a:r>
          </a:p>
          <a:p>
            <a:endParaRPr lang="en-US"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endParaRPr lang="en-US"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endParaRPr lang="en-US" sz="2200" dirty="0">
              <a:solidFill>
                <a:srgbClr val="307871"/>
              </a:solidFill>
              <a:latin typeface="Times New Roman" panose="02020603050405020304" pitchFamily="18" charset="0"/>
              <a:cs typeface="Times New Roman" panose="02020603050405020304" pitchFamily="18" charset="0"/>
            </a:endParaRPr>
          </a:p>
          <a:p>
            <a:endParaRPr lang="en-US" sz="2200" dirty="0">
              <a:solidFill>
                <a:srgbClr val="307871"/>
              </a:solidFill>
              <a:latin typeface="Times New Roman" panose="02020603050405020304" pitchFamily="18" charset="0"/>
              <a:cs typeface="Times New Roman" panose="02020603050405020304" pitchFamily="18" charset="0"/>
            </a:endParaRPr>
          </a:p>
          <a:p>
            <a:endParaRPr lang="en-US" sz="2200" dirty="0">
              <a:solidFill>
                <a:srgbClr val="307871"/>
              </a:solidFill>
              <a:latin typeface="Times New Roman" panose="02020603050405020304" pitchFamily="18" charset="0"/>
              <a:cs typeface="Times New Roman" panose="02020603050405020304" pitchFamily="18" charset="0"/>
            </a:endParaRPr>
          </a:p>
          <a:p>
            <a:endParaRPr lang="en-US" sz="2200" dirty="0">
              <a:solidFill>
                <a:srgbClr val="307871"/>
              </a:solidFill>
              <a:latin typeface="Times New Roman" panose="02020603050405020304" pitchFamily="18" charset="0"/>
              <a:cs typeface="Times New Roman" panose="02020603050405020304" pitchFamily="18" charset="0"/>
            </a:endParaRPr>
          </a:p>
          <a:p>
            <a:r>
              <a:rPr lang="en-US" sz="2200" dirty="0">
                <a:solidFill>
                  <a:srgbClr val="307871"/>
                </a:solidFill>
                <a:latin typeface="Times New Roman" panose="02020603050405020304" pitchFamily="18" charset="0"/>
                <a:cs typeface="Times New Roman" panose="02020603050405020304" pitchFamily="18" charset="0"/>
              </a:rPr>
              <a:t> </a:t>
            </a:r>
          </a:p>
          <a:p>
            <a:endParaRPr lang="en-US"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2721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587060" cy="523220"/>
          </a:xfrm>
          <a:prstGeom prst="rect">
            <a:avLst/>
          </a:prstGeom>
        </p:spPr>
        <p:txBody>
          <a:bodyPr wrap="none">
            <a:spAutoFit/>
          </a:bodyPr>
          <a:lstStyle/>
          <a:p>
            <a:pPr lvl="0">
              <a:defRPr/>
            </a:pPr>
            <a:r>
              <a:rPr lang="cs-CZ" altLang="cs-CZ" sz="2800" b="1" kern="0" dirty="0">
                <a:solidFill>
                  <a:srgbClr val="307871"/>
                </a:solidFill>
                <a:latin typeface="Times New Roman"/>
                <a:ea typeface="+mj-ea"/>
                <a:cs typeface="+mj-cs"/>
              </a:rPr>
              <a:t>2. Essentials </a:t>
            </a:r>
            <a:r>
              <a:rPr lang="cs-CZ" altLang="cs-CZ" sz="2800" b="1" kern="0" dirty="0" err="1">
                <a:solidFill>
                  <a:srgbClr val="307871"/>
                </a:solidFill>
                <a:latin typeface="Times New Roman"/>
                <a:ea typeface="+mj-ea"/>
                <a:cs typeface="+mj-cs"/>
              </a:rPr>
              <a:t>of</a:t>
            </a:r>
            <a:r>
              <a:rPr lang="cs-CZ" altLang="cs-CZ" sz="2800" b="1" kern="0" dirty="0">
                <a:solidFill>
                  <a:srgbClr val="307871"/>
                </a:solidFill>
                <a:latin typeface="Times New Roman"/>
                <a:ea typeface="+mj-ea"/>
                <a:cs typeface="+mj-cs"/>
              </a:rPr>
              <a:t> </a:t>
            </a:r>
            <a:r>
              <a:rPr lang="cs-CZ" altLang="cs-CZ" sz="2800" b="1" kern="0" dirty="0" err="1">
                <a:solidFill>
                  <a:srgbClr val="307871"/>
                </a:solidFill>
                <a:latin typeface="Times New Roman"/>
                <a:ea typeface="+mj-ea"/>
                <a:cs typeface="+mj-cs"/>
              </a:rPr>
              <a:t>corporate</a:t>
            </a:r>
            <a:r>
              <a:rPr lang="cs-CZ" altLang="cs-CZ" sz="2800" b="1" kern="0" dirty="0">
                <a:solidFill>
                  <a:srgbClr val="307871"/>
                </a:solidFill>
                <a:latin typeface="Times New Roman"/>
                <a:ea typeface="+mj-ea"/>
                <a:cs typeface="+mj-cs"/>
              </a:rPr>
              <a:t> </a:t>
            </a:r>
            <a:r>
              <a:rPr lang="cs-CZ" altLang="cs-CZ" sz="2800" b="1" kern="0" dirty="0" err="1">
                <a:solidFill>
                  <a:srgbClr val="307871"/>
                </a:solidFill>
                <a:latin typeface="Times New Roman"/>
                <a:ea typeface="+mj-ea"/>
                <a:cs typeface="+mj-cs"/>
              </a:rPr>
              <a:t>communication</a:t>
            </a:r>
            <a:r>
              <a:rPr lang="cs-CZ" altLang="cs-CZ" sz="2800" b="1" kern="0" dirty="0">
                <a:solidFill>
                  <a:srgbClr val="307871"/>
                </a:solidFill>
                <a:latin typeface="Times New Roman"/>
                <a:ea typeface="+mj-ea"/>
                <a:cs typeface="+mj-cs"/>
              </a:rPr>
              <a:t> </a:t>
            </a:r>
            <a:endParaRPr lang="en-GB" sz="2800" b="1" kern="0" dirty="0">
              <a:solidFill>
                <a:srgbClr val="307871"/>
              </a:solidFill>
              <a:latin typeface="Times New Roman"/>
              <a:ea typeface="+mj-ea"/>
              <a:cs typeface="+mj-cs"/>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410546" y="1646008"/>
            <a:ext cx="9462052" cy="3139321"/>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Having introduced briefly the basic components of communication in the first unit, let us now pay attention to the scope and some definitions of corporate communication provided by international corporate experts.</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As Van Riel </a:t>
            </a:r>
            <a:r>
              <a:rPr lang="cs-CZ" sz="2200" dirty="0">
                <a:solidFill>
                  <a:srgbClr val="307871"/>
                </a:solidFill>
                <a:latin typeface="Times New Roman" panose="02020603050405020304" pitchFamily="18" charset="0"/>
                <a:cs typeface="Times New Roman" panose="02020603050405020304" pitchFamily="18" charset="0"/>
              </a:rPr>
              <a:t>(1995) </a:t>
            </a:r>
            <a:r>
              <a:rPr lang="en-US" sz="2200" dirty="0">
                <a:solidFill>
                  <a:srgbClr val="307871"/>
                </a:solidFill>
                <a:latin typeface="Times New Roman" panose="02020603050405020304" pitchFamily="18" charset="0"/>
                <a:cs typeface="Times New Roman" panose="02020603050405020304" pitchFamily="18" charset="0"/>
              </a:rPr>
              <a:t>notices</a:t>
            </a:r>
            <a:r>
              <a:rPr lang="cs-CZ" sz="2200" dirty="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t>
            </a:r>
            <a:r>
              <a:rPr lang="cs-CZ" sz="2200" dirty="0">
                <a:solidFill>
                  <a:srgbClr val="307871"/>
                </a:solidFill>
                <a:latin typeface="Times New Roman" panose="02020603050405020304" pitchFamily="18" charset="0"/>
                <a:cs typeface="Times New Roman" panose="02020603050405020304" pitchFamily="18" charset="0"/>
              </a:rPr>
              <a:t>F</a:t>
            </a:r>
            <a:r>
              <a:rPr lang="en-US" sz="2200" dirty="0" err="1">
                <a:solidFill>
                  <a:srgbClr val="307871"/>
                </a:solidFill>
                <a:latin typeface="Times New Roman" panose="02020603050405020304" pitchFamily="18" charset="0"/>
                <a:cs typeface="Times New Roman" panose="02020603050405020304" pitchFamily="18" charset="0"/>
              </a:rPr>
              <a:t>ew</a:t>
            </a:r>
            <a:r>
              <a:rPr lang="en-US" sz="2200" dirty="0">
                <a:solidFill>
                  <a:srgbClr val="307871"/>
                </a:solidFill>
                <a:latin typeface="Times New Roman" panose="02020603050405020304" pitchFamily="18" charset="0"/>
                <a:cs typeface="Times New Roman" panose="02020603050405020304" pitchFamily="18" charset="0"/>
              </a:rPr>
              <a:t> writers have had the courage to try to define corporate communication. Welcome exceptions are the Dutch publications of </a:t>
            </a:r>
            <a:r>
              <a:rPr lang="en-US" sz="2200" dirty="0" err="1">
                <a:solidFill>
                  <a:srgbClr val="307871"/>
                </a:solidFill>
                <a:latin typeface="Times New Roman" panose="02020603050405020304" pitchFamily="18" charset="0"/>
                <a:cs typeface="Times New Roman" panose="02020603050405020304" pitchFamily="18" charset="0"/>
              </a:rPr>
              <a:t>Blauw</a:t>
            </a:r>
            <a:r>
              <a:rPr lang="en-US" sz="2200" dirty="0">
                <a:solidFill>
                  <a:srgbClr val="307871"/>
                </a:solidFill>
                <a:latin typeface="Times New Roman" panose="02020603050405020304" pitchFamily="18" charset="0"/>
                <a:cs typeface="Times New Roman" panose="02020603050405020304" pitchFamily="18" charset="0"/>
              </a:rPr>
              <a:t>, and Thomas and </a:t>
            </a:r>
            <a:r>
              <a:rPr lang="en-US" sz="2200" dirty="0" err="1">
                <a:solidFill>
                  <a:srgbClr val="307871"/>
                </a:solidFill>
                <a:latin typeface="Times New Roman" panose="02020603050405020304" pitchFamily="18" charset="0"/>
                <a:cs typeface="Times New Roman" panose="02020603050405020304" pitchFamily="18" charset="0"/>
              </a:rPr>
              <a:t>Kleyn</a:t>
            </a:r>
            <a:r>
              <a:rPr lang="en-US" sz="2200" dirty="0">
                <a:solidFill>
                  <a:srgbClr val="307871"/>
                </a:solidFill>
                <a:latin typeface="Times New Roman" panose="02020603050405020304" pitchFamily="18" charset="0"/>
                <a:cs typeface="Times New Roman" panose="02020603050405020304" pitchFamily="18" charset="0"/>
              </a:rPr>
              <a:t> (1989)…’</a:t>
            </a: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6905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587060" cy="523220"/>
          </a:xfrm>
          <a:prstGeom prst="rect">
            <a:avLst/>
          </a:prstGeom>
        </p:spPr>
        <p:txBody>
          <a:bodyPr wrap="none">
            <a:spAutoFit/>
          </a:bodyPr>
          <a:lstStyle/>
          <a:p>
            <a:pPr lvl="0">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51520" y="1091544"/>
            <a:ext cx="9462052" cy="4493538"/>
          </a:xfrm>
          <a:prstGeom prst="rect">
            <a:avLst/>
          </a:prstGeom>
        </p:spPr>
        <p:txBody>
          <a:bodyPr wrap="square">
            <a:spAutoFit/>
          </a:bodyPr>
          <a:lstStyle/>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As V</a:t>
            </a:r>
            <a:r>
              <a:rPr lang="cs-CZ" sz="2200" dirty="0" err="1">
                <a:solidFill>
                  <a:srgbClr val="307871"/>
                </a:solidFill>
                <a:latin typeface="Times New Roman" panose="02020603050405020304" pitchFamily="18" charset="0"/>
                <a:cs typeface="Times New Roman" panose="02020603050405020304" pitchFamily="18" charset="0"/>
              </a:rPr>
              <a:t>an</a:t>
            </a:r>
            <a:r>
              <a:rPr lang="cs-CZ" sz="2200" dirty="0">
                <a:solidFill>
                  <a:srgbClr val="307871"/>
                </a:solidFill>
                <a:latin typeface="Times New Roman" panose="02020603050405020304" pitchFamily="18" charset="0"/>
                <a:cs typeface="Times New Roman" panose="02020603050405020304" pitchFamily="18" charset="0"/>
              </a:rPr>
              <a:t> Riel (1995) </a:t>
            </a:r>
            <a:r>
              <a:rPr lang="en-US" sz="2200" dirty="0">
                <a:solidFill>
                  <a:srgbClr val="307871"/>
                </a:solidFill>
                <a:latin typeface="Times New Roman" panose="02020603050405020304" pitchFamily="18" charset="0"/>
                <a:cs typeface="Times New Roman" panose="02020603050405020304" pitchFamily="18" charset="0"/>
              </a:rPr>
              <a:t>observes further</a:t>
            </a:r>
            <a:r>
              <a:rPr lang="cs-CZ" sz="2200" dirty="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t>
            </a:r>
            <a:r>
              <a:rPr lang="en-US" sz="2200" dirty="0" err="1">
                <a:solidFill>
                  <a:srgbClr val="307871"/>
                </a:solidFill>
                <a:latin typeface="Times New Roman" panose="02020603050405020304" pitchFamily="18" charset="0"/>
                <a:cs typeface="Times New Roman" panose="02020603050405020304" pitchFamily="18" charset="0"/>
              </a:rPr>
              <a:t>Blauw</a:t>
            </a:r>
            <a:r>
              <a:rPr lang="en-US" sz="2200" dirty="0">
                <a:solidFill>
                  <a:srgbClr val="307871"/>
                </a:solidFill>
                <a:latin typeface="Times New Roman" panose="02020603050405020304" pitchFamily="18" charset="0"/>
                <a:cs typeface="Times New Roman" panose="02020603050405020304" pitchFamily="18" charset="0"/>
              </a:rPr>
              <a:t> describes corporate communication as the </a:t>
            </a:r>
            <a:r>
              <a:rPr lang="en-US" sz="2200" b="1" dirty="0">
                <a:solidFill>
                  <a:srgbClr val="307871"/>
                </a:solidFill>
                <a:latin typeface="Times New Roman" panose="02020603050405020304" pitchFamily="18" charset="0"/>
                <a:cs typeface="Times New Roman" panose="02020603050405020304" pitchFamily="18" charset="0"/>
              </a:rPr>
              <a:t>integrated approach to all communication produced by an organization, directed at all relevant target groups. Each item of communication must convey and emphasize the corporate identity</a:t>
            </a:r>
            <a:r>
              <a:rPr lang="cs-CZ" sz="2200" dirty="0">
                <a:solidFill>
                  <a:srgbClr val="307871"/>
                </a:solidFill>
                <a:latin typeface="Times New Roman" panose="02020603050405020304" pitchFamily="18" charset="0"/>
                <a:cs typeface="Times New Roman" panose="02020603050405020304" pitchFamily="18" charset="0"/>
              </a:rPr>
              <a:t>.</a:t>
            </a:r>
            <a:r>
              <a:rPr lang="en-GB" sz="2200" dirty="0">
                <a:solidFill>
                  <a:srgbClr val="307871"/>
                </a:solidFill>
                <a:latin typeface="Times New Roman" panose="02020603050405020304" pitchFamily="18" charset="0"/>
                <a:cs typeface="Times New Roman" panose="02020603050405020304" pitchFamily="18" charset="0"/>
              </a:rPr>
              <a:t>’</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Jackson’s definition is one of the first to appear in the international literature and he says that </a:t>
            </a:r>
            <a:r>
              <a:rPr lang="cs-CZ" sz="2200" dirty="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t>
            </a:r>
            <a:r>
              <a:rPr lang="en-US" sz="2200" b="1" dirty="0">
                <a:solidFill>
                  <a:srgbClr val="307871"/>
                </a:solidFill>
                <a:latin typeface="Times New Roman" panose="02020603050405020304" pitchFamily="18" charset="0"/>
                <a:cs typeface="Times New Roman" panose="02020603050405020304" pitchFamily="18" charset="0"/>
              </a:rPr>
              <a:t>…</a:t>
            </a:r>
            <a:r>
              <a:rPr lang="cs-CZ" sz="2200" b="1" dirty="0">
                <a:solidFill>
                  <a:srgbClr val="307871"/>
                </a:solidFill>
                <a:latin typeface="Times New Roman" panose="02020603050405020304" pitchFamily="18" charset="0"/>
                <a:cs typeface="Times New Roman" panose="02020603050405020304" pitchFamily="18" charset="0"/>
              </a:rPr>
              <a:t>C</a:t>
            </a:r>
            <a:r>
              <a:rPr lang="en-US" sz="2200" b="1" dirty="0" err="1">
                <a:solidFill>
                  <a:srgbClr val="307871"/>
                </a:solidFill>
                <a:latin typeface="Times New Roman" panose="02020603050405020304" pitchFamily="18" charset="0"/>
                <a:cs typeface="Times New Roman" panose="02020603050405020304" pitchFamily="18" charset="0"/>
              </a:rPr>
              <a:t>orporate</a:t>
            </a:r>
            <a:r>
              <a:rPr lang="en-US" sz="2200" b="1" dirty="0">
                <a:solidFill>
                  <a:srgbClr val="307871"/>
                </a:solidFill>
                <a:latin typeface="Times New Roman" panose="02020603050405020304" pitchFamily="18" charset="0"/>
                <a:cs typeface="Times New Roman" panose="02020603050405020304" pitchFamily="18" charset="0"/>
              </a:rPr>
              <a:t> communication is the total communication activity generated by a company to achieve its planned objectives.’ </a:t>
            </a:r>
            <a:r>
              <a:rPr lang="en-US" sz="2200" dirty="0">
                <a:solidFill>
                  <a:srgbClr val="307871"/>
                </a:solidFill>
                <a:latin typeface="Times New Roman" panose="02020603050405020304" pitchFamily="18" charset="0"/>
                <a:cs typeface="Times New Roman" panose="02020603050405020304" pitchFamily="18" charset="0"/>
              </a:rPr>
              <a:t>Jackson</a:t>
            </a:r>
            <a:r>
              <a:rPr lang="cs-CZ" sz="2200" dirty="0">
                <a:solidFill>
                  <a:srgbClr val="307871"/>
                </a:solidFill>
                <a:latin typeface="Times New Roman" panose="02020603050405020304" pitchFamily="18" charset="0"/>
                <a:cs typeface="Times New Roman" panose="02020603050405020304" pitchFamily="18" charset="0"/>
              </a:rPr>
              <a:t> (1</a:t>
            </a:r>
            <a:r>
              <a:rPr lang="en-US" sz="2200" dirty="0">
                <a:solidFill>
                  <a:srgbClr val="307871"/>
                </a:solidFill>
                <a:latin typeface="Times New Roman" panose="02020603050405020304" pitchFamily="18" charset="0"/>
                <a:cs typeface="Times New Roman" panose="02020603050405020304" pitchFamily="18" charset="0"/>
              </a:rPr>
              <a:t>987)</a:t>
            </a: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147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587060" cy="523220"/>
          </a:xfrm>
          <a:prstGeom prst="rect">
            <a:avLst/>
          </a:prstGeom>
        </p:spPr>
        <p:txBody>
          <a:bodyPr wrap="none">
            <a:spAutoFit/>
          </a:bodyPr>
          <a:lstStyle/>
          <a:p>
            <a:pPr lvl="0">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corpoarte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endParaRPr lang="en-GB" sz="2800" b="1" kern="0" dirty="0">
              <a:solidFill>
                <a:srgbClr val="307871"/>
              </a:solidFill>
              <a:latin typeface="Times New Roman"/>
            </a:endParaRPr>
          </a:p>
        </p:txBody>
      </p:sp>
      <p:sp>
        <p:nvSpPr>
          <p:cNvPr id="6" name="Obdélník 5"/>
          <p:cNvSpPr/>
          <p:nvPr/>
        </p:nvSpPr>
        <p:spPr>
          <a:xfrm>
            <a:off x="589280" y="1381760"/>
            <a:ext cx="8554720" cy="3139321"/>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Van Riel </a:t>
            </a:r>
            <a:r>
              <a:rPr lang="cs-CZ" sz="2200" dirty="0">
                <a:solidFill>
                  <a:srgbClr val="307871"/>
                </a:solidFill>
                <a:latin typeface="Times New Roman" panose="02020603050405020304" pitchFamily="18" charset="0"/>
                <a:cs typeface="Times New Roman" panose="02020603050405020304" pitchFamily="18" charset="0"/>
              </a:rPr>
              <a:t>(1995) </a:t>
            </a:r>
            <a:r>
              <a:rPr lang="cs-CZ" sz="2200" dirty="0" err="1">
                <a:solidFill>
                  <a:srgbClr val="307871"/>
                </a:solidFill>
                <a:latin typeface="Times New Roman" panose="02020603050405020304" pitchFamily="18" charset="0"/>
                <a:cs typeface="Times New Roman" panose="02020603050405020304" pitchFamily="18" charset="0"/>
              </a:rPr>
              <a:t>adds</a:t>
            </a:r>
            <a:r>
              <a:rPr lang="cs-CZ" sz="2200" dirty="0">
                <a:solidFill>
                  <a:srgbClr val="307871"/>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t>
            </a:r>
            <a:r>
              <a:rPr lang="cs-CZ" sz="2200" dirty="0">
                <a:solidFill>
                  <a:srgbClr val="307871"/>
                </a:solidFill>
                <a:latin typeface="Times New Roman" panose="02020603050405020304" pitchFamily="18" charset="0"/>
                <a:cs typeface="Times New Roman" panose="02020603050405020304" pitchFamily="18" charset="0"/>
              </a:rPr>
              <a:t>T</a:t>
            </a:r>
            <a:r>
              <a:rPr lang="en-US" sz="2200" dirty="0">
                <a:solidFill>
                  <a:srgbClr val="307871"/>
                </a:solidFill>
                <a:latin typeface="Times New Roman" panose="02020603050405020304" pitchFamily="18" charset="0"/>
                <a:cs typeface="Times New Roman" panose="02020603050405020304" pitchFamily="18" charset="0"/>
              </a:rPr>
              <a:t>he ultimate goal of corporate communication is the </a:t>
            </a:r>
            <a:r>
              <a:rPr lang="en-US" sz="2200" b="1" dirty="0">
                <a:solidFill>
                  <a:srgbClr val="307871"/>
                </a:solidFill>
                <a:latin typeface="Times New Roman" panose="02020603050405020304" pitchFamily="18" charset="0"/>
                <a:cs typeface="Times New Roman" panose="02020603050405020304" pitchFamily="18" charset="0"/>
              </a:rPr>
              <a:t>creation of a positive basis for relationships with the groups upon which the company depends… corporate communication is an instrument of management by means of which all consciously used forms of internal and external communication are harmonized as effectively and efficiently as possible, so as to create a favorable basis for relationships with groups upon which the company is dependent.’</a:t>
            </a: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2575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587060" cy="523220"/>
          </a:xfrm>
          <a:prstGeom prst="rect">
            <a:avLst/>
          </a:prstGeom>
        </p:spPr>
        <p:txBody>
          <a:bodyPr wrap="none">
            <a:spAutoFit/>
          </a:bodyPr>
          <a:lstStyle/>
          <a:p>
            <a:pPr lvl="0">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410546" y="1091544"/>
            <a:ext cx="9462052" cy="3139321"/>
          </a:xfrm>
          <a:prstGeom prst="rect">
            <a:avLst/>
          </a:prstGeom>
        </p:spPr>
        <p:txBody>
          <a:bodyPr wrap="square">
            <a:spAutoFit/>
          </a:bodyPr>
          <a:lstStyle/>
          <a:p>
            <a:pPr marL="342900" indent="-342900">
              <a:buFont typeface="Arial" panose="020B0604020202020204" pitchFamily="34" charset="0"/>
              <a:buChar char="•"/>
            </a:pPr>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Furthermore, as it has been demonstrated by Cornelissen</a:t>
            </a:r>
            <a:r>
              <a:rPr lang="cs-CZ" altLang="cs-CZ" sz="2200" dirty="0">
                <a:solidFill>
                  <a:srgbClr val="307871"/>
                </a:solidFill>
                <a:latin typeface="Times New Roman" panose="02020603050405020304" pitchFamily="18" charset="0"/>
                <a:cs typeface="Times New Roman" panose="02020603050405020304" pitchFamily="18" charset="0"/>
              </a:rPr>
              <a:t> (2017):</a:t>
            </a:r>
          </a:p>
          <a:p>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a:t>
            </a:r>
            <a:r>
              <a:rPr lang="cs-CZ" altLang="cs-CZ" sz="2200" dirty="0">
                <a:solidFill>
                  <a:srgbClr val="307871"/>
                </a:solidFill>
                <a:latin typeface="Times New Roman" panose="02020603050405020304" pitchFamily="18" charset="0"/>
                <a:cs typeface="Times New Roman" panose="02020603050405020304" pitchFamily="18" charset="0"/>
              </a:rPr>
              <a:t>C</a:t>
            </a:r>
            <a:r>
              <a:rPr lang="en-US" altLang="cs-CZ" sz="2200" dirty="0" err="1">
                <a:solidFill>
                  <a:srgbClr val="307871"/>
                </a:solidFill>
                <a:latin typeface="Times New Roman" panose="02020603050405020304" pitchFamily="18" charset="0"/>
                <a:cs typeface="Times New Roman" panose="02020603050405020304" pitchFamily="18" charset="0"/>
              </a:rPr>
              <a:t>orporate</a:t>
            </a:r>
            <a:r>
              <a:rPr lang="en-US" altLang="cs-CZ" sz="2200" dirty="0">
                <a:solidFill>
                  <a:srgbClr val="307871"/>
                </a:solidFill>
                <a:latin typeface="Times New Roman" panose="02020603050405020304" pitchFamily="18" charset="0"/>
                <a:cs typeface="Times New Roman" panose="02020603050405020304" pitchFamily="18" charset="0"/>
              </a:rPr>
              <a:t> communication, in other words, can be characterized as </a:t>
            </a:r>
            <a:r>
              <a:rPr lang="en-US" altLang="cs-CZ" sz="2200" b="1" dirty="0">
                <a:solidFill>
                  <a:srgbClr val="307871"/>
                </a:solidFill>
                <a:latin typeface="Times New Roman" panose="02020603050405020304" pitchFamily="18" charset="0"/>
                <a:cs typeface="Times New Roman" panose="02020603050405020304" pitchFamily="18" charset="0"/>
              </a:rPr>
              <a:t>a management function that is responsible for</a:t>
            </a:r>
            <a:r>
              <a:rPr lang="cs-CZ" altLang="cs-CZ" sz="2200" b="1" dirty="0">
                <a:solidFill>
                  <a:srgbClr val="307871"/>
                </a:solidFill>
                <a:latin typeface="Times New Roman" panose="02020603050405020304" pitchFamily="18" charset="0"/>
                <a:cs typeface="Times New Roman" panose="02020603050405020304" pitchFamily="18" charset="0"/>
              </a:rPr>
              <a:t>:</a:t>
            </a:r>
          </a:p>
          <a:p>
            <a:endParaRPr lang="cs-CZ" alt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altLang="cs-CZ" sz="2200" b="1" dirty="0">
                <a:solidFill>
                  <a:srgbClr val="307871"/>
                </a:solidFill>
                <a:latin typeface="Times New Roman" panose="02020603050405020304" pitchFamily="18" charset="0"/>
                <a:cs typeface="Times New Roman" panose="02020603050405020304" pitchFamily="18" charset="0"/>
              </a:rPr>
              <a:t>O</a:t>
            </a:r>
            <a:r>
              <a:rPr lang="en-US" altLang="cs-CZ" sz="2200" b="1" dirty="0" err="1">
                <a:solidFill>
                  <a:srgbClr val="307871"/>
                </a:solidFill>
                <a:latin typeface="Times New Roman" panose="02020603050405020304" pitchFamily="18" charset="0"/>
                <a:cs typeface="Times New Roman" panose="02020603050405020304" pitchFamily="18" charset="0"/>
              </a:rPr>
              <a:t>verseeing</a:t>
            </a:r>
            <a:r>
              <a:rPr lang="en-US" altLang="cs-CZ" sz="2200" b="1" dirty="0">
                <a:solidFill>
                  <a:srgbClr val="307871"/>
                </a:solidFill>
                <a:latin typeface="Times New Roman" panose="02020603050405020304" pitchFamily="18" charset="0"/>
                <a:cs typeface="Times New Roman" panose="02020603050405020304" pitchFamily="18" charset="0"/>
              </a:rPr>
              <a:t> and coordinating the work done by communication practitioners in different specialist disciplines, such as media relations, public affairs and internal communication’</a:t>
            </a:r>
            <a:r>
              <a:rPr lang="en-US" altLang="cs-CZ" sz="2200" dirty="0">
                <a:solidFill>
                  <a:srgbClr val="307871"/>
                </a:solidFill>
                <a:latin typeface="Times New Roman" panose="02020603050405020304" pitchFamily="18" charset="0"/>
                <a:cs typeface="Times New Roman" panose="02020603050405020304" pitchFamily="18" charset="0"/>
              </a:rPr>
              <a:t>. </a:t>
            </a:r>
            <a:endParaRPr lang="en-GB"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3259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587060" cy="523220"/>
          </a:xfrm>
          <a:prstGeom prst="rect">
            <a:avLst/>
          </a:prstGeom>
        </p:spPr>
        <p:txBody>
          <a:bodyPr wrap="none" lIns="91440" tIns="45720" rIns="91440" bIns="45720" anchor="t">
            <a:spAutoFit/>
          </a:bodyPr>
          <a:lstStyle/>
          <a:p>
            <a:pPr>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571560" y="1238312"/>
            <a:ext cx="9462052" cy="3816429"/>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Having defined it that way, we can agree that corporate communication must include</a:t>
            </a:r>
            <a:r>
              <a:rPr lang="cs-CZ" sz="2200" dirty="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200" dirty="0">
                <a:solidFill>
                  <a:srgbClr val="307871"/>
                </a:solidFill>
                <a:latin typeface="Times New Roman" panose="02020603050405020304" pitchFamily="18" charset="0"/>
                <a:cs typeface="Times New Roman" panose="02020603050405020304" pitchFamily="18" charset="0"/>
              </a:rPr>
              <a:t>A</a:t>
            </a:r>
            <a:r>
              <a:rPr lang="en-US" sz="2200" dirty="0">
                <a:solidFill>
                  <a:srgbClr val="307871"/>
                </a:solidFill>
                <a:latin typeface="Times New Roman" panose="02020603050405020304" pitchFamily="18" charset="0"/>
                <a:cs typeface="Times New Roman" panose="02020603050405020304" pitchFamily="18" charset="0"/>
              </a:rPr>
              <a:t> whole set of ‘managerial’ activities, such as planning, coordinating and counselling the CEO and senior managers in the organization as well as ‘tactical’ skills involved in producing and disseminating messages to relevant stakeholder and other target and interest groups. </a:t>
            </a: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What is, more, we can notice at this point visible traits of interdisciplinary fields, which mix knowledge and skills related to management, marketing and enterprises.</a:t>
            </a: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8215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587060" cy="523220"/>
          </a:xfrm>
          <a:prstGeom prst="rect">
            <a:avLst/>
          </a:prstGeom>
        </p:spPr>
        <p:txBody>
          <a:bodyPr wrap="none">
            <a:spAutoFit/>
          </a:bodyPr>
          <a:lstStyle/>
          <a:p>
            <a:pPr lvl="0">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corporate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endParaRPr lang="en-GB" sz="2800" b="1" kern="0" dirty="0">
              <a:solidFill>
                <a:srgbClr val="307871"/>
              </a:solidFill>
              <a:latin typeface="Times New Roman"/>
            </a:endParaRPr>
          </a:p>
        </p:txBody>
      </p:sp>
      <p:sp>
        <p:nvSpPr>
          <p:cNvPr id="2" name="Obdélník 1">
            <a:extLst>
              <a:ext uri="{FF2B5EF4-FFF2-40B4-BE49-F238E27FC236}">
                <a16:creationId xmlns:a16="http://schemas.microsoft.com/office/drawing/2014/main" id="{4F2F9B84-0484-4E2E-9ED1-D4CA0B145082}"/>
              </a:ext>
            </a:extLst>
          </p:cNvPr>
          <p:cNvSpPr/>
          <p:nvPr/>
        </p:nvSpPr>
        <p:spPr>
          <a:xfrm>
            <a:off x="251520" y="1091544"/>
            <a:ext cx="9462052" cy="3477875"/>
          </a:xfrm>
          <a:prstGeom prst="rect">
            <a:avLst/>
          </a:prstGeom>
        </p:spPr>
        <p:txBody>
          <a:bodyPr wrap="square">
            <a:spAutoFit/>
          </a:bodyPr>
          <a:lstStyle/>
          <a:p>
            <a:pPr marL="342900" indent="-342900">
              <a:buFont typeface="Arial" panose="020B0604020202020204" pitchFamily="34" charset="0"/>
              <a:buChar char="•"/>
            </a:pPr>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These words can be again evidenced by Cornelissen who claims that</a:t>
            </a:r>
            <a:r>
              <a:rPr lang="cs-CZ" altLang="cs-CZ" sz="2200" dirty="0">
                <a:solidFill>
                  <a:srgbClr val="307871"/>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a:t>
            </a:r>
            <a:r>
              <a:rPr lang="cs-CZ" altLang="cs-CZ" sz="2200" dirty="0">
                <a:solidFill>
                  <a:srgbClr val="307871"/>
                </a:solidFill>
                <a:latin typeface="Times New Roman" panose="02020603050405020304" pitchFamily="18" charset="0"/>
                <a:cs typeface="Times New Roman" panose="02020603050405020304" pitchFamily="18" charset="0"/>
              </a:rPr>
              <a:t>O</a:t>
            </a:r>
            <a:r>
              <a:rPr lang="en-US" altLang="cs-CZ" sz="2200" dirty="0">
                <a:solidFill>
                  <a:srgbClr val="307871"/>
                </a:solidFill>
                <a:latin typeface="Times New Roman" panose="02020603050405020304" pitchFamily="18" charset="0"/>
                <a:cs typeface="Times New Roman" panose="02020603050405020304" pitchFamily="18" charset="0"/>
              </a:rPr>
              <a:t>ne consequence of these characteristics of corporate communication is that it is likely to be complex in nature.’ Cornelissen</a:t>
            </a:r>
            <a:r>
              <a:rPr lang="cs-CZ" altLang="cs-CZ" sz="2200" dirty="0">
                <a:solidFill>
                  <a:srgbClr val="307871"/>
                </a:solidFill>
                <a:latin typeface="Times New Roman" panose="02020603050405020304" pitchFamily="18" charset="0"/>
                <a:cs typeface="Times New Roman" panose="02020603050405020304" pitchFamily="18" charset="0"/>
              </a:rPr>
              <a:t> (</a:t>
            </a:r>
            <a:r>
              <a:rPr lang="en-US" altLang="cs-CZ" sz="2200" dirty="0">
                <a:solidFill>
                  <a:srgbClr val="307871"/>
                </a:solidFill>
                <a:latin typeface="Times New Roman" panose="02020603050405020304" pitchFamily="18" charset="0"/>
                <a:cs typeface="Times New Roman" panose="02020603050405020304" pitchFamily="18" charset="0"/>
              </a:rPr>
              <a:t>2017). </a:t>
            </a:r>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cs-CZ" alt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cs-CZ" sz="2200" dirty="0">
                <a:solidFill>
                  <a:srgbClr val="307871"/>
                </a:solidFill>
                <a:latin typeface="Times New Roman" panose="02020603050405020304" pitchFamily="18" charset="0"/>
                <a:cs typeface="Times New Roman" panose="02020603050405020304" pitchFamily="18" charset="0"/>
              </a:rPr>
              <a:t>This is especially so in organizations with a wide geographical range, such as multinational corporations, or with a wide range of products or services, where the coordination of communication is often a balancing act between corporate headquarters and the various divisions and business units involved. </a:t>
            </a:r>
            <a:endParaRPr lang="en-GB" alt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8354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10546" y="381905"/>
            <a:ext cx="6587060" cy="523220"/>
          </a:xfrm>
          <a:prstGeom prst="rect">
            <a:avLst/>
          </a:prstGeom>
        </p:spPr>
        <p:txBody>
          <a:bodyPr wrap="none">
            <a:spAutoFit/>
          </a:bodyPr>
          <a:lstStyle/>
          <a:p>
            <a:pPr lvl="0">
              <a:defRPr/>
            </a:pPr>
            <a:r>
              <a:rPr lang="cs-CZ" altLang="cs-CZ" sz="2800" b="1" kern="0" dirty="0">
                <a:solidFill>
                  <a:srgbClr val="307871"/>
                </a:solidFill>
                <a:latin typeface="Times New Roman"/>
              </a:rPr>
              <a:t>2. Essentials </a:t>
            </a:r>
            <a:r>
              <a:rPr lang="cs-CZ" altLang="cs-CZ" sz="2800" b="1" kern="0" dirty="0" err="1">
                <a:solidFill>
                  <a:srgbClr val="307871"/>
                </a:solidFill>
                <a:latin typeface="Times New Roman"/>
              </a:rPr>
              <a:t>of</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croporate</a:t>
            </a:r>
            <a:r>
              <a:rPr lang="cs-CZ" altLang="cs-CZ" sz="2800" b="1" kern="0" dirty="0">
                <a:solidFill>
                  <a:srgbClr val="307871"/>
                </a:solidFill>
                <a:latin typeface="Times New Roman"/>
              </a:rPr>
              <a:t> </a:t>
            </a:r>
            <a:r>
              <a:rPr lang="cs-CZ" altLang="cs-CZ" sz="2800" b="1" kern="0" dirty="0" err="1">
                <a:solidFill>
                  <a:srgbClr val="307871"/>
                </a:solidFill>
                <a:latin typeface="Times New Roman"/>
              </a:rPr>
              <a:t>communication</a:t>
            </a:r>
            <a:r>
              <a:rPr lang="cs-CZ" altLang="cs-CZ" sz="2800" b="1" kern="0" dirty="0">
                <a:solidFill>
                  <a:srgbClr val="307871"/>
                </a:solidFill>
                <a:latin typeface="Times New Roman"/>
              </a:rPr>
              <a:t> </a:t>
            </a:r>
            <a:endParaRPr lang="en-GB" sz="2800" b="1" kern="0" dirty="0">
              <a:solidFill>
                <a:srgbClr val="307871"/>
              </a:solidFill>
              <a:latin typeface="Times New Roman"/>
            </a:endParaRPr>
          </a:p>
        </p:txBody>
      </p:sp>
      <p:sp>
        <p:nvSpPr>
          <p:cNvPr id="3" name="Obdélník 2"/>
          <p:cNvSpPr/>
          <p:nvPr/>
        </p:nvSpPr>
        <p:spPr>
          <a:xfrm>
            <a:off x="410546" y="1361440"/>
            <a:ext cx="8733454" cy="3816429"/>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However, there are other significant challenges in developing effective corporate communication strategies and programs. </a:t>
            </a:r>
            <a:endParaRPr lang="cs-CZ" sz="2200" dirty="0">
              <a:solidFill>
                <a:srgbClr val="307871"/>
              </a:solidFill>
              <a:latin typeface="Times New Roman" panose="02020603050405020304" pitchFamily="18" charset="0"/>
              <a:cs typeface="Times New Roman" panose="02020603050405020304" pitchFamily="18" charset="0"/>
            </a:endParaRPr>
          </a:p>
          <a:p>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b="1" dirty="0">
                <a:solidFill>
                  <a:srgbClr val="307871"/>
                </a:solidFill>
                <a:latin typeface="Times New Roman" panose="02020603050405020304" pitchFamily="18" charset="0"/>
                <a:cs typeface="Times New Roman" panose="02020603050405020304" pitchFamily="18" charset="0"/>
              </a:rPr>
              <a:t>Corporate communication demands an integrated approach to managing communication. </a:t>
            </a:r>
            <a:endParaRPr lang="cs-CZ" sz="2200" b="1" dirty="0">
              <a:solidFill>
                <a:srgbClr val="307871"/>
              </a:solidFill>
              <a:latin typeface="Times New Roman" panose="02020603050405020304" pitchFamily="18" charset="0"/>
              <a:cs typeface="Times New Roman" panose="02020603050405020304" pitchFamily="18" charset="0"/>
            </a:endParaRPr>
          </a:p>
          <a:p>
            <a:endParaRPr lang="cs-CZ" sz="2200" b="1"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Unlike a specialist frame of reference, corporate communication transcends the specialties of individual communication practitioners (e.g., branding, media relations, investor relations, public affairs, internal communication, etc.) and crosses these specialist boundaries to harness the strategic interests of the organization at large.</a:t>
            </a: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828500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FDF5B6ACD2193E4DBB54A3BBD24F0E03" ma:contentTypeVersion="2" ma:contentTypeDescription="Vytvoří nový dokument" ma:contentTypeScope="" ma:versionID="19e5b9ea9ccf403635941b1ba4bf2225">
  <xsd:schema xmlns:xsd="http://www.w3.org/2001/XMLSchema" xmlns:xs="http://www.w3.org/2001/XMLSchema" xmlns:p="http://schemas.microsoft.com/office/2006/metadata/properties" xmlns:ns2="e83e880c-5c33-4eba-a963-2a30e4e39923" targetNamespace="http://schemas.microsoft.com/office/2006/metadata/properties" ma:root="true" ma:fieldsID="b70b4ace9d35c6860d6684e71520b62f" ns2:_="">
    <xsd:import namespace="e83e880c-5c33-4eba-a963-2a30e4e3992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3e880c-5c33-4eba-a963-2a30e4e399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1671165-1077-43B8-BBDE-6025DA1BBA50}">
  <ds:schemaRefs>
    <ds:schemaRef ds:uri="http://schemas.microsoft.com/sharepoint/v3/contenttype/forms"/>
  </ds:schemaRefs>
</ds:datastoreItem>
</file>

<file path=customXml/itemProps2.xml><?xml version="1.0" encoding="utf-8"?>
<ds:datastoreItem xmlns:ds="http://schemas.openxmlformats.org/officeDocument/2006/customXml" ds:itemID="{4D65395D-39BB-4A14-A191-DEC3B361F1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3e880c-5c33-4eba-a963-2a30e4e399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3DF51D0-AC51-4919-B359-BB3816D2ADE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343</TotalTime>
  <Words>1906</Words>
  <Application>Microsoft Office PowerPoint</Application>
  <PresentationFormat>Širokoúhlá obrazovka</PresentationFormat>
  <Paragraphs>187</Paragraphs>
  <Slides>26</Slides>
  <Notes>0</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Motiv Office</vt:lpstr>
      <vt:lpstr>Essentials of corporate communication</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Janusz Karpeta</cp:lastModifiedBy>
  <cp:revision>75</cp:revision>
  <dcterms:created xsi:type="dcterms:W3CDTF">2016-11-25T20:36:16Z</dcterms:created>
  <dcterms:modified xsi:type="dcterms:W3CDTF">2021-03-14T10:16:50Z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0x010100FDF5B6ACD2193E4DBB54A3BBD24F0E03</vt:lpwstr>
  </property>
</Properties>
</file>