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554" r:id="rId2"/>
    <p:sldId id="514" r:id="rId3"/>
    <p:sldId id="515" r:id="rId4"/>
    <p:sldId id="516" r:id="rId5"/>
    <p:sldId id="517" r:id="rId6"/>
    <p:sldId id="518" r:id="rId7"/>
    <p:sldId id="519" r:id="rId8"/>
    <p:sldId id="520" r:id="rId9"/>
    <p:sldId id="521" r:id="rId10"/>
    <p:sldId id="522" r:id="rId11"/>
    <p:sldId id="523" r:id="rId12"/>
    <p:sldId id="524" r:id="rId13"/>
    <p:sldId id="525" r:id="rId14"/>
    <p:sldId id="526" r:id="rId15"/>
    <p:sldId id="527" r:id="rId16"/>
    <p:sldId id="528" r:id="rId17"/>
    <p:sldId id="529" r:id="rId18"/>
    <p:sldId id="530" r:id="rId19"/>
    <p:sldId id="531" r:id="rId20"/>
    <p:sldId id="532" r:id="rId21"/>
    <p:sldId id="533" r:id="rId22"/>
    <p:sldId id="534" r:id="rId23"/>
    <p:sldId id="535" r:id="rId24"/>
    <p:sldId id="536" r:id="rId25"/>
    <p:sldId id="537" r:id="rId26"/>
    <p:sldId id="538" r:id="rId27"/>
    <p:sldId id="539" r:id="rId28"/>
    <p:sldId id="540" r:id="rId29"/>
    <p:sldId id="541" r:id="rId30"/>
    <p:sldId id="542" r:id="rId31"/>
    <p:sldId id="543" r:id="rId32"/>
    <p:sldId id="544" r:id="rId33"/>
    <p:sldId id="545" r:id="rId34"/>
    <p:sldId id="546" r:id="rId35"/>
    <p:sldId id="547" r:id="rId36"/>
    <p:sldId id="548" r:id="rId37"/>
    <p:sldId id="549" r:id="rId38"/>
    <p:sldId id="550" r:id="rId39"/>
    <p:sldId id="551" r:id="rId40"/>
    <p:sldId id="552" r:id="rId41"/>
    <p:sldId id="553" r:id="rId42"/>
    <p:sldId id="480" r:id="rId43"/>
    <p:sldId id="293" r:id="rId4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219638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11</a:t>
            </a:fld>
            <a:endParaRPr lang="cs-CZ">
              <a:solidFill>
                <a:prstClr val="black"/>
              </a:solidFill>
            </a:endParaRPr>
          </a:p>
        </p:txBody>
      </p:sp>
    </p:spTree>
    <p:extLst>
      <p:ext uri="{BB962C8B-B14F-4D97-AF65-F5344CB8AC3E}">
        <p14:creationId xmlns:p14="http://schemas.microsoft.com/office/powerpoint/2010/main" val="3721450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12</a:t>
            </a:fld>
            <a:endParaRPr lang="cs-CZ">
              <a:solidFill>
                <a:prstClr val="black"/>
              </a:solidFill>
            </a:endParaRPr>
          </a:p>
        </p:txBody>
      </p:sp>
    </p:spTree>
    <p:extLst>
      <p:ext uri="{BB962C8B-B14F-4D97-AF65-F5344CB8AC3E}">
        <p14:creationId xmlns:p14="http://schemas.microsoft.com/office/powerpoint/2010/main" val="1903491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13</a:t>
            </a:fld>
            <a:endParaRPr lang="cs-CZ">
              <a:solidFill>
                <a:prstClr val="black"/>
              </a:solidFill>
            </a:endParaRPr>
          </a:p>
        </p:txBody>
      </p:sp>
    </p:spTree>
    <p:extLst>
      <p:ext uri="{BB962C8B-B14F-4D97-AF65-F5344CB8AC3E}">
        <p14:creationId xmlns:p14="http://schemas.microsoft.com/office/powerpoint/2010/main" val="457311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14</a:t>
            </a:fld>
            <a:endParaRPr lang="cs-CZ">
              <a:solidFill>
                <a:prstClr val="black"/>
              </a:solidFill>
            </a:endParaRPr>
          </a:p>
        </p:txBody>
      </p:sp>
    </p:spTree>
    <p:extLst>
      <p:ext uri="{BB962C8B-B14F-4D97-AF65-F5344CB8AC3E}">
        <p14:creationId xmlns:p14="http://schemas.microsoft.com/office/powerpoint/2010/main" val="2211596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15</a:t>
            </a:fld>
            <a:endParaRPr lang="cs-CZ">
              <a:solidFill>
                <a:prstClr val="black"/>
              </a:solidFill>
            </a:endParaRPr>
          </a:p>
        </p:txBody>
      </p:sp>
    </p:spTree>
    <p:extLst>
      <p:ext uri="{BB962C8B-B14F-4D97-AF65-F5344CB8AC3E}">
        <p14:creationId xmlns:p14="http://schemas.microsoft.com/office/powerpoint/2010/main" val="3248223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16</a:t>
            </a:fld>
            <a:endParaRPr lang="cs-CZ">
              <a:solidFill>
                <a:prstClr val="black"/>
              </a:solidFill>
            </a:endParaRPr>
          </a:p>
        </p:txBody>
      </p:sp>
    </p:spTree>
    <p:extLst>
      <p:ext uri="{BB962C8B-B14F-4D97-AF65-F5344CB8AC3E}">
        <p14:creationId xmlns:p14="http://schemas.microsoft.com/office/powerpoint/2010/main" val="3739086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17</a:t>
            </a:fld>
            <a:endParaRPr lang="cs-CZ">
              <a:solidFill>
                <a:prstClr val="black"/>
              </a:solidFill>
            </a:endParaRPr>
          </a:p>
        </p:txBody>
      </p:sp>
    </p:spTree>
    <p:extLst>
      <p:ext uri="{BB962C8B-B14F-4D97-AF65-F5344CB8AC3E}">
        <p14:creationId xmlns:p14="http://schemas.microsoft.com/office/powerpoint/2010/main" val="598678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18</a:t>
            </a:fld>
            <a:endParaRPr lang="cs-CZ">
              <a:solidFill>
                <a:prstClr val="black"/>
              </a:solidFill>
            </a:endParaRPr>
          </a:p>
        </p:txBody>
      </p:sp>
    </p:spTree>
    <p:extLst>
      <p:ext uri="{BB962C8B-B14F-4D97-AF65-F5344CB8AC3E}">
        <p14:creationId xmlns:p14="http://schemas.microsoft.com/office/powerpoint/2010/main" val="2075302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19</a:t>
            </a:fld>
            <a:endParaRPr lang="cs-CZ">
              <a:solidFill>
                <a:prstClr val="black"/>
              </a:solidFill>
            </a:endParaRPr>
          </a:p>
        </p:txBody>
      </p:sp>
    </p:spTree>
    <p:extLst>
      <p:ext uri="{BB962C8B-B14F-4D97-AF65-F5344CB8AC3E}">
        <p14:creationId xmlns:p14="http://schemas.microsoft.com/office/powerpoint/2010/main" val="3314669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20</a:t>
            </a:fld>
            <a:endParaRPr lang="cs-CZ">
              <a:solidFill>
                <a:prstClr val="black"/>
              </a:solidFill>
            </a:endParaRPr>
          </a:p>
        </p:txBody>
      </p:sp>
    </p:spTree>
    <p:extLst>
      <p:ext uri="{BB962C8B-B14F-4D97-AF65-F5344CB8AC3E}">
        <p14:creationId xmlns:p14="http://schemas.microsoft.com/office/powerpoint/2010/main" val="3652845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a:t>
            </a:fld>
            <a:endParaRPr lang="cs-CZ">
              <a:solidFill>
                <a:prstClr val="black"/>
              </a:solidFill>
            </a:endParaRPr>
          </a:p>
        </p:txBody>
      </p:sp>
    </p:spTree>
    <p:extLst>
      <p:ext uri="{BB962C8B-B14F-4D97-AF65-F5344CB8AC3E}">
        <p14:creationId xmlns:p14="http://schemas.microsoft.com/office/powerpoint/2010/main" val="947907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21</a:t>
            </a:fld>
            <a:endParaRPr lang="cs-CZ">
              <a:solidFill>
                <a:prstClr val="black"/>
              </a:solidFill>
            </a:endParaRPr>
          </a:p>
        </p:txBody>
      </p:sp>
    </p:spTree>
    <p:extLst>
      <p:ext uri="{BB962C8B-B14F-4D97-AF65-F5344CB8AC3E}">
        <p14:creationId xmlns:p14="http://schemas.microsoft.com/office/powerpoint/2010/main" val="680980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22</a:t>
            </a:fld>
            <a:endParaRPr lang="cs-CZ">
              <a:solidFill>
                <a:prstClr val="black"/>
              </a:solidFill>
            </a:endParaRPr>
          </a:p>
        </p:txBody>
      </p:sp>
    </p:spTree>
    <p:extLst>
      <p:ext uri="{BB962C8B-B14F-4D97-AF65-F5344CB8AC3E}">
        <p14:creationId xmlns:p14="http://schemas.microsoft.com/office/powerpoint/2010/main" val="31411053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23</a:t>
            </a:fld>
            <a:endParaRPr lang="cs-CZ">
              <a:solidFill>
                <a:prstClr val="black"/>
              </a:solidFill>
            </a:endParaRPr>
          </a:p>
        </p:txBody>
      </p:sp>
    </p:spTree>
    <p:extLst>
      <p:ext uri="{BB962C8B-B14F-4D97-AF65-F5344CB8AC3E}">
        <p14:creationId xmlns:p14="http://schemas.microsoft.com/office/powerpoint/2010/main" val="437442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24</a:t>
            </a:fld>
            <a:endParaRPr lang="cs-CZ">
              <a:solidFill>
                <a:prstClr val="black"/>
              </a:solidFill>
            </a:endParaRPr>
          </a:p>
        </p:txBody>
      </p:sp>
    </p:spTree>
    <p:extLst>
      <p:ext uri="{BB962C8B-B14F-4D97-AF65-F5344CB8AC3E}">
        <p14:creationId xmlns:p14="http://schemas.microsoft.com/office/powerpoint/2010/main" val="545852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25</a:t>
            </a:fld>
            <a:endParaRPr lang="cs-CZ">
              <a:solidFill>
                <a:prstClr val="black"/>
              </a:solidFill>
            </a:endParaRPr>
          </a:p>
        </p:txBody>
      </p:sp>
    </p:spTree>
    <p:extLst>
      <p:ext uri="{BB962C8B-B14F-4D97-AF65-F5344CB8AC3E}">
        <p14:creationId xmlns:p14="http://schemas.microsoft.com/office/powerpoint/2010/main" val="12105796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26</a:t>
            </a:fld>
            <a:endParaRPr lang="cs-CZ">
              <a:solidFill>
                <a:prstClr val="black"/>
              </a:solidFill>
            </a:endParaRPr>
          </a:p>
        </p:txBody>
      </p:sp>
    </p:spTree>
    <p:extLst>
      <p:ext uri="{BB962C8B-B14F-4D97-AF65-F5344CB8AC3E}">
        <p14:creationId xmlns:p14="http://schemas.microsoft.com/office/powerpoint/2010/main" val="4211908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27</a:t>
            </a:fld>
            <a:endParaRPr lang="cs-CZ">
              <a:solidFill>
                <a:prstClr val="black"/>
              </a:solidFill>
            </a:endParaRPr>
          </a:p>
        </p:txBody>
      </p:sp>
    </p:spTree>
    <p:extLst>
      <p:ext uri="{BB962C8B-B14F-4D97-AF65-F5344CB8AC3E}">
        <p14:creationId xmlns:p14="http://schemas.microsoft.com/office/powerpoint/2010/main" val="40453280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28</a:t>
            </a:fld>
            <a:endParaRPr lang="cs-CZ">
              <a:solidFill>
                <a:prstClr val="black"/>
              </a:solidFill>
            </a:endParaRPr>
          </a:p>
        </p:txBody>
      </p:sp>
    </p:spTree>
    <p:extLst>
      <p:ext uri="{BB962C8B-B14F-4D97-AF65-F5344CB8AC3E}">
        <p14:creationId xmlns:p14="http://schemas.microsoft.com/office/powerpoint/2010/main" val="1260726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29</a:t>
            </a:fld>
            <a:endParaRPr lang="cs-CZ">
              <a:solidFill>
                <a:prstClr val="black"/>
              </a:solidFill>
            </a:endParaRPr>
          </a:p>
        </p:txBody>
      </p:sp>
    </p:spTree>
    <p:extLst>
      <p:ext uri="{BB962C8B-B14F-4D97-AF65-F5344CB8AC3E}">
        <p14:creationId xmlns:p14="http://schemas.microsoft.com/office/powerpoint/2010/main" val="35083276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30</a:t>
            </a:fld>
            <a:endParaRPr lang="cs-CZ">
              <a:solidFill>
                <a:prstClr val="black"/>
              </a:solidFill>
            </a:endParaRPr>
          </a:p>
        </p:txBody>
      </p:sp>
    </p:spTree>
    <p:extLst>
      <p:ext uri="{BB962C8B-B14F-4D97-AF65-F5344CB8AC3E}">
        <p14:creationId xmlns:p14="http://schemas.microsoft.com/office/powerpoint/2010/main" val="2438509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4</a:t>
            </a:fld>
            <a:endParaRPr lang="cs-CZ">
              <a:solidFill>
                <a:prstClr val="black"/>
              </a:solidFill>
            </a:endParaRPr>
          </a:p>
        </p:txBody>
      </p:sp>
    </p:spTree>
    <p:extLst>
      <p:ext uri="{BB962C8B-B14F-4D97-AF65-F5344CB8AC3E}">
        <p14:creationId xmlns:p14="http://schemas.microsoft.com/office/powerpoint/2010/main" val="24912904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31</a:t>
            </a:fld>
            <a:endParaRPr lang="cs-CZ">
              <a:solidFill>
                <a:prstClr val="black"/>
              </a:solidFill>
            </a:endParaRPr>
          </a:p>
        </p:txBody>
      </p:sp>
    </p:spTree>
    <p:extLst>
      <p:ext uri="{BB962C8B-B14F-4D97-AF65-F5344CB8AC3E}">
        <p14:creationId xmlns:p14="http://schemas.microsoft.com/office/powerpoint/2010/main" val="16107091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32</a:t>
            </a:fld>
            <a:endParaRPr lang="cs-CZ">
              <a:solidFill>
                <a:prstClr val="black"/>
              </a:solidFill>
            </a:endParaRPr>
          </a:p>
        </p:txBody>
      </p:sp>
    </p:spTree>
    <p:extLst>
      <p:ext uri="{BB962C8B-B14F-4D97-AF65-F5344CB8AC3E}">
        <p14:creationId xmlns:p14="http://schemas.microsoft.com/office/powerpoint/2010/main" val="4160331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33</a:t>
            </a:fld>
            <a:endParaRPr lang="cs-CZ">
              <a:solidFill>
                <a:prstClr val="black"/>
              </a:solidFill>
            </a:endParaRPr>
          </a:p>
        </p:txBody>
      </p:sp>
    </p:spTree>
    <p:extLst>
      <p:ext uri="{BB962C8B-B14F-4D97-AF65-F5344CB8AC3E}">
        <p14:creationId xmlns:p14="http://schemas.microsoft.com/office/powerpoint/2010/main" val="5718560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34</a:t>
            </a:fld>
            <a:endParaRPr lang="cs-CZ">
              <a:solidFill>
                <a:prstClr val="black"/>
              </a:solidFill>
            </a:endParaRPr>
          </a:p>
        </p:txBody>
      </p:sp>
    </p:spTree>
    <p:extLst>
      <p:ext uri="{BB962C8B-B14F-4D97-AF65-F5344CB8AC3E}">
        <p14:creationId xmlns:p14="http://schemas.microsoft.com/office/powerpoint/2010/main" val="21581031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35</a:t>
            </a:fld>
            <a:endParaRPr lang="cs-CZ">
              <a:solidFill>
                <a:prstClr val="black"/>
              </a:solidFill>
            </a:endParaRPr>
          </a:p>
        </p:txBody>
      </p:sp>
    </p:spTree>
    <p:extLst>
      <p:ext uri="{BB962C8B-B14F-4D97-AF65-F5344CB8AC3E}">
        <p14:creationId xmlns:p14="http://schemas.microsoft.com/office/powerpoint/2010/main" val="29496414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36</a:t>
            </a:fld>
            <a:endParaRPr lang="cs-CZ">
              <a:solidFill>
                <a:prstClr val="black"/>
              </a:solidFill>
            </a:endParaRPr>
          </a:p>
        </p:txBody>
      </p:sp>
    </p:spTree>
    <p:extLst>
      <p:ext uri="{BB962C8B-B14F-4D97-AF65-F5344CB8AC3E}">
        <p14:creationId xmlns:p14="http://schemas.microsoft.com/office/powerpoint/2010/main" val="33701608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37</a:t>
            </a:fld>
            <a:endParaRPr lang="cs-CZ">
              <a:solidFill>
                <a:prstClr val="black"/>
              </a:solidFill>
            </a:endParaRPr>
          </a:p>
        </p:txBody>
      </p:sp>
    </p:spTree>
    <p:extLst>
      <p:ext uri="{BB962C8B-B14F-4D97-AF65-F5344CB8AC3E}">
        <p14:creationId xmlns:p14="http://schemas.microsoft.com/office/powerpoint/2010/main" val="27792391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38</a:t>
            </a:fld>
            <a:endParaRPr lang="cs-CZ">
              <a:solidFill>
                <a:prstClr val="black"/>
              </a:solidFill>
            </a:endParaRPr>
          </a:p>
        </p:txBody>
      </p:sp>
    </p:spTree>
    <p:extLst>
      <p:ext uri="{BB962C8B-B14F-4D97-AF65-F5344CB8AC3E}">
        <p14:creationId xmlns:p14="http://schemas.microsoft.com/office/powerpoint/2010/main" val="26191146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39</a:t>
            </a:fld>
            <a:endParaRPr lang="cs-CZ">
              <a:solidFill>
                <a:prstClr val="black"/>
              </a:solidFill>
            </a:endParaRPr>
          </a:p>
        </p:txBody>
      </p:sp>
    </p:spTree>
    <p:extLst>
      <p:ext uri="{BB962C8B-B14F-4D97-AF65-F5344CB8AC3E}">
        <p14:creationId xmlns:p14="http://schemas.microsoft.com/office/powerpoint/2010/main" val="144712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40</a:t>
            </a:fld>
            <a:endParaRPr lang="cs-CZ">
              <a:solidFill>
                <a:prstClr val="black"/>
              </a:solidFill>
            </a:endParaRPr>
          </a:p>
        </p:txBody>
      </p:sp>
    </p:spTree>
    <p:extLst>
      <p:ext uri="{BB962C8B-B14F-4D97-AF65-F5344CB8AC3E}">
        <p14:creationId xmlns:p14="http://schemas.microsoft.com/office/powerpoint/2010/main" val="3892306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5</a:t>
            </a:fld>
            <a:endParaRPr lang="cs-CZ">
              <a:solidFill>
                <a:prstClr val="black"/>
              </a:solidFill>
            </a:endParaRPr>
          </a:p>
        </p:txBody>
      </p:sp>
    </p:spTree>
    <p:extLst>
      <p:ext uri="{BB962C8B-B14F-4D97-AF65-F5344CB8AC3E}">
        <p14:creationId xmlns:p14="http://schemas.microsoft.com/office/powerpoint/2010/main" val="593115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41</a:t>
            </a:fld>
            <a:endParaRPr lang="cs-CZ">
              <a:solidFill>
                <a:prstClr val="black"/>
              </a:solidFill>
            </a:endParaRPr>
          </a:p>
        </p:txBody>
      </p:sp>
    </p:spTree>
    <p:extLst>
      <p:ext uri="{BB962C8B-B14F-4D97-AF65-F5344CB8AC3E}">
        <p14:creationId xmlns:p14="http://schemas.microsoft.com/office/powerpoint/2010/main" val="13883151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6</a:t>
            </a:fld>
            <a:endParaRPr lang="cs-CZ">
              <a:solidFill>
                <a:prstClr val="black"/>
              </a:solidFill>
            </a:endParaRPr>
          </a:p>
        </p:txBody>
      </p:sp>
    </p:spTree>
    <p:extLst>
      <p:ext uri="{BB962C8B-B14F-4D97-AF65-F5344CB8AC3E}">
        <p14:creationId xmlns:p14="http://schemas.microsoft.com/office/powerpoint/2010/main" val="3743147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7</a:t>
            </a:fld>
            <a:endParaRPr lang="cs-CZ">
              <a:solidFill>
                <a:prstClr val="black"/>
              </a:solidFill>
            </a:endParaRPr>
          </a:p>
        </p:txBody>
      </p:sp>
    </p:spTree>
    <p:extLst>
      <p:ext uri="{BB962C8B-B14F-4D97-AF65-F5344CB8AC3E}">
        <p14:creationId xmlns:p14="http://schemas.microsoft.com/office/powerpoint/2010/main" val="3820277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8</a:t>
            </a:fld>
            <a:endParaRPr lang="cs-CZ">
              <a:solidFill>
                <a:prstClr val="black"/>
              </a:solidFill>
            </a:endParaRPr>
          </a:p>
        </p:txBody>
      </p:sp>
    </p:spTree>
    <p:extLst>
      <p:ext uri="{BB962C8B-B14F-4D97-AF65-F5344CB8AC3E}">
        <p14:creationId xmlns:p14="http://schemas.microsoft.com/office/powerpoint/2010/main" val="1418396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9</a:t>
            </a:fld>
            <a:endParaRPr lang="cs-CZ">
              <a:solidFill>
                <a:prstClr val="black"/>
              </a:solidFill>
            </a:endParaRPr>
          </a:p>
        </p:txBody>
      </p:sp>
    </p:spTree>
    <p:extLst>
      <p:ext uri="{BB962C8B-B14F-4D97-AF65-F5344CB8AC3E}">
        <p14:creationId xmlns:p14="http://schemas.microsoft.com/office/powerpoint/2010/main" val="2722230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10</a:t>
            </a:fld>
            <a:endParaRPr lang="cs-CZ">
              <a:solidFill>
                <a:prstClr val="black"/>
              </a:solidFill>
            </a:endParaRPr>
          </a:p>
        </p:txBody>
      </p:sp>
    </p:spTree>
    <p:extLst>
      <p:ext uri="{BB962C8B-B14F-4D97-AF65-F5344CB8AC3E}">
        <p14:creationId xmlns:p14="http://schemas.microsoft.com/office/powerpoint/2010/main" val="239052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Geografie cestovního ruchu</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963196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324544" y="915566"/>
            <a:ext cx="9468544" cy="4093428"/>
          </a:xfrm>
          <a:prstGeom prst="rect">
            <a:avLst/>
          </a:prstGeom>
        </p:spPr>
        <p:txBody>
          <a:bodyPr wrap="square">
            <a:spAutoFit/>
          </a:bodyPr>
          <a:lstStyle/>
          <a:p>
            <a:pPr marL="800100" lvl="1" indent="-342900" algn="just">
              <a:buFont typeface="Wingdings" panose="05000000000000000000" pitchFamily="2" charset="2"/>
              <a:buChar char="q"/>
            </a:pPr>
            <a:r>
              <a:rPr lang="cs-CZ" sz="2000" b="1" dirty="0" smtClean="0">
                <a:solidFill>
                  <a:srgbClr val="307871"/>
                </a:solidFill>
              </a:rPr>
              <a:t>Únosná kapacita má několik druhů </a:t>
            </a:r>
            <a:r>
              <a:rPr lang="cs-CZ" sz="2000" dirty="0" smtClean="0">
                <a:solidFill>
                  <a:srgbClr val="307871"/>
                </a:solidFill>
              </a:rPr>
              <a:t>- </a:t>
            </a:r>
            <a:r>
              <a:rPr lang="cs-CZ" sz="2000" dirty="0">
                <a:solidFill>
                  <a:srgbClr val="307871"/>
                </a:solidFill>
              </a:rPr>
              <a:t>fyzicky únosná, ekologicky únosná, též ekonomicky či sociálně a </a:t>
            </a:r>
            <a:r>
              <a:rPr lang="cs-CZ" sz="2000" dirty="0" smtClean="0">
                <a:solidFill>
                  <a:srgbClr val="307871"/>
                </a:solidFill>
              </a:rPr>
              <a:t>psychologicky </a:t>
            </a:r>
            <a:r>
              <a:rPr lang="cs-CZ" sz="2000" dirty="0">
                <a:solidFill>
                  <a:srgbClr val="307871"/>
                </a:solidFill>
              </a:rPr>
              <a:t>únosná kapacita.</a:t>
            </a:r>
          </a:p>
          <a:p>
            <a:pPr marL="800100" lvl="1" indent="-342900" algn="just">
              <a:buFont typeface="Wingdings" panose="05000000000000000000" pitchFamily="2" charset="2"/>
              <a:buChar char="q"/>
            </a:pPr>
            <a:r>
              <a:rPr lang="cs-CZ" sz="2000" b="1" dirty="0" smtClean="0">
                <a:solidFill>
                  <a:srgbClr val="307871"/>
                </a:solidFill>
              </a:rPr>
              <a:t>A) Ekologicky </a:t>
            </a:r>
            <a:r>
              <a:rPr lang="cs-CZ" sz="2000" b="1" dirty="0">
                <a:solidFill>
                  <a:srgbClr val="307871"/>
                </a:solidFill>
              </a:rPr>
              <a:t>únosná kapacita </a:t>
            </a:r>
            <a:r>
              <a:rPr lang="cs-CZ" sz="2000" dirty="0">
                <a:solidFill>
                  <a:srgbClr val="307871"/>
                </a:solidFill>
              </a:rPr>
              <a:t>udává maximální úroveň dlouhodobě chápané turistické zátěže, se kterou se ekosystém vyrovná bez trvalých následků. Tato hodnota je přímo úměrná </a:t>
            </a:r>
            <a:r>
              <a:rPr lang="cs-CZ" sz="2000" dirty="0" err="1">
                <a:solidFill>
                  <a:srgbClr val="307871"/>
                </a:solidFill>
              </a:rPr>
              <a:t>autoregenerační</a:t>
            </a:r>
            <a:r>
              <a:rPr lang="cs-CZ" sz="2000" dirty="0">
                <a:solidFill>
                  <a:srgbClr val="307871"/>
                </a:solidFill>
              </a:rPr>
              <a:t> schopnosti daného ekosystému. Zjištěná hodnota této složky by měla být směrodatnou především při regulaci činnosti subjektů cestovního ruchu v oblastech s cennými, nebo citlivými ekosystémy.</a:t>
            </a:r>
          </a:p>
          <a:p>
            <a:pPr marL="800100" lvl="1" indent="-342900" algn="just">
              <a:buFont typeface="Wingdings" panose="05000000000000000000" pitchFamily="2" charset="2"/>
              <a:buChar char="q"/>
            </a:pPr>
            <a:r>
              <a:rPr lang="cs-CZ" sz="2000" b="1" dirty="0" smtClean="0">
                <a:solidFill>
                  <a:srgbClr val="307871"/>
                </a:solidFill>
              </a:rPr>
              <a:t>B) Socio-kulturně </a:t>
            </a:r>
            <a:r>
              <a:rPr lang="cs-CZ" sz="2000" b="1" dirty="0">
                <a:solidFill>
                  <a:srgbClr val="307871"/>
                </a:solidFill>
              </a:rPr>
              <a:t>únosná kapacita </a:t>
            </a:r>
            <a:r>
              <a:rPr lang="cs-CZ" sz="2000" dirty="0">
                <a:solidFill>
                  <a:srgbClr val="307871"/>
                </a:solidFill>
              </a:rPr>
              <a:t>území, představující hranici rozvoje cestovního ruchu, při jejímž překročení aktivity cestovního ruchu způsobují v místní komunitě nevratné negativní změny v podobě narušení lokálního životního stylu, postupné ztráty identity a změny v hodnotové hierarchii. Problém „pozitivních </a:t>
            </a:r>
            <a:r>
              <a:rPr lang="cs-CZ" sz="2000" dirty="0" err="1">
                <a:solidFill>
                  <a:srgbClr val="307871"/>
                </a:solidFill>
              </a:rPr>
              <a:t>ghet</a:t>
            </a:r>
            <a:endParaRPr lang="cs-CZ" sz="2000" dirty="0">
              <a:solidFill>
                <a:srgbClr val="307871"/>
              </a:solidFill>
            </a:endParaRPr>
          </a:p>
          <a:p>
            <a:pPr marL="285750" indent="-285750" algn="just">
              <a:buFont typeface="Wingdings" panose="05000000000000000000" pitchFamily="2" charset="2"/>
              <a:buChar char="q"/>
            </a:pPr>
            <a:endParaRPr lang="cs-CZ" sz="2000" dirty="0" smtClean="0">
              <a:solidFill>
                <a:srgbClr val="307871"/>
              </a:solidFill>
            </a:endParaRPr>
          </a:p>
        </p:txBody>
      </p:sp>
    </p:spTree>
    <p:extLst>
      <p:ext uri="{BB962C8B-B14F-4D97-AF65-F5344CB8AC3E}">
        <p14:creationId xmlns:p14="http://schemas.microsoft.com/office/powerpoint/2010/main" val="1978801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0" y="915566"/>
            <a:ext cx="9144000" cy="4739759"/>
          </a:xfrm>
          <a:prstGeom prst="rect">
            <a:avLst/>
          </a:prstGeom>
        </p:spPr>
        <p:txBody>
          <a:bodyPr wrap="square">
            <a:spAutoFit/>
          </a:bodyPr>
          <a:lstStyle/>
          <a:p>
            <a:pPr marL="742950" lvl="1" indent="-285750" algn="just">
              <a:buFont typeface="Wingdings" panose="05000000000000000000" pitchFamily="2" charset="2"/>
              <a:buChar char="q"/>
            </a:pPr>
            <a:r>
              <a:rPr lang="cs-CZ" sz="2200" b="1" dirty="0">
                <a:solidFill>
                  <a:srgbClr val="307871"/>
                </a:solidFill>
              </a:rPr>
              <a:t>C) Psychologicky únosná kapacita, </a:t>
            </a:r>
            <a:r>
              <a:rPr lang="cs-CZ" sz="2200" dirty="0">
                <a:solidFill>
                  <a:srgbClr val="307871"/>
                </a:solidFill>
              </a:rPr>
              <a:t>neboli percepční, zahrnuje subjektivní ukazatele indikující maximální stupeň rozvoje cestovního ruchu (intenzity návštěvnosti), který je ještě kompatibilní s určitým typem turistického zážitku, vyhledávaným v daném objektu či prostranství. </a:t>
            </a:r>
            <a:endParaRPr lang="cs-CZ" sz="2200" dirty="0" smtClean="0">
              <a:solidFill>
                <a:srgbClr val="307871"/>
              </a:solidFill>
            </a:endParaRPr>
          </a:p>
          <a:p>
            <a:pPr marL="742950" lvl="1" indent="-285750" algn="just">
              <a:buFont typeface="Wingdings" panose="05000000000000000000" pitchFamily="2" charset="2"/>
              <a:buChar char="q"/>
            </a:pPr>
            <a:endParaRPr lang="cs-CZ" sz="2200" dirty="0">
              <a:solidFill>
                <a:srgbClr val="307871"/>
              </a:solidFill>
            </a:endParaRPr>
          </a:p>
          <a:p>
            <a:pPr marL="285750" indent="-285750" algn="just">
              <a:buFont typeface="Wingdings" panose="05000000000000000000" pitchFamily="2" charset="2"/>
              <a:buChar char="q"/>
            </a:pPr>
            <a:r>
              <a:rPr lang="cs-CZ" sz="2200" dirty="0">
                <a:solidFill>
                  <a:srgbClr val="307871"/>
                </a:solidFill>
              </a:rPr>
              <a:t>Hodnoty těchto ukazatelů do značné míry závisí na vymezení žádoucích forem cestovního ruchu, ale také na dosavadních zkušenostech a anticipaci návštěvníků. Bývá nejčastěji přesahovanou složkou únosné kapacity. Se snížením kvality zážitku z návštěvy přeplněných horských partií, pláží, či historických jader měst se setkal každý vnímavý turista.</a:t>
            </a:r>
          </a:p>
          <a:p>
            <a:pPr algn="just"/>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smtClean="0">
              <a:solidFill>
                <a:srgbClr val="307871"/>
              </a:solidFill>
            </a:endParaRPr>
          </a:p>
        </p:txBody>
      </p:sp>
    </p:spTree>
    <p:extLst>
      <p:ext uri="{BB962C8B-B14F-4D97-AF65-F5344CB8AC3E}">
        <p14:creationId xmlns:p14="http://schemas.microsoft.com/office/powerpoint/2010/main" val="2823742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17937" y="771550"/>
            <a:ext cx="9144000" cy="4708981"/>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Měkký turismus – udržitelný </a:t>
            </a:r>
            <a:r>
              <a:rPr lang="cs-CZ" sz="2000" b="1" dirty="0" smtClean="0">
                <a:solidFill>
                  <a:srgbClr val="307871"/>
                </a:solidFill>
              </a:rPr>
              <a:t>turismus</a:t>
            </a:r>
          </a:p>
          <a:p>
            <a:pPr marL="285750" indent="-285750" algn="just">
              <a:buFont typeface="Wingdings" panose="05000000000000000000" pitchFamily="2" charset="2"/>
              <a:buChar char="q"/>
            </a:pPr>
            <a:r>
              <a:rPr lang="cs-CZ" sz="2000" b="1" dirty="0">
                <a:solidFill>
                  <a:srgbClr val="307871"/>
                </a:solidFill>
              </a:rPr>
              <a:t>Zhruba od 80. let 20. století je v Evropě </a:t>
            </a:r>
            <a:r>
              <a:rPr lang="cs-CZ" sz="2000" dirty="0">
                <a:solidFill>
                  <a:srgbClr val="307871"/>
                </a:solidFill>
              </a:rPr>
              <a:t>pozorován zřetelný posun od masového turismu směrem k novým formám turistické spotřeby. </a:t>
            </a:r>
          </a:p>
          <a:p>
            <a:pPr marL="285750" indent="-285750" algn="just">
              <a:buFont typeface="Wingdings" panose="05000000000000000000" pitchFamily="2" charset="2"/>
              <a:buChar char="q"/>
            </a:pPr>
            <a:r>
              <a:rPr lang="cs-CZ" sz="2000" b="1" dirty="0">
                <a:solidFill>
                  <a:srgbClr val="307871"/>
                </a:solidFill>
              </a:rPr>
              <a:t>Tuto změnu lze dát do souvislosti hned s několika faktory. </a:t>
            </a:r>
            <a:r>
              <a:rPr lang="cs-CZ" sz="2000" dirty="0">
                <a:solidFill>
                  <a:srgbClr val="307871"/>
                </a:solidFill>
              </a:rPr>
              <a:t>Ve společnosti se začala projevovat touha po individualitě, která se projevila ve výrobě, a následně i v poptávce v cestovním ruchu. Zároveň </a:t>
            </a:r>
            <a:r>
              <a:rPr lang="cs-CZ" sz="2000" b="1" dirty="0">
                <a:solidFill>
                  <a:srgbClr val="307871"/>
                </a:solidFill>
              </a:rPr>
              <a:t>rostlo a nadále roste povědomí o životním prostředí a zdravějším způsobu života. Tato změna v preferencích se projevil tím, že turisté začali odmítat masové cesty, přestali opakovat své </a:t>
            </a:r>
            <a:r>
              <a:rPr lang="cs-CZ" sz="2000" b="1" dirty="0" smtClean="0">
                <a:solidFill>
                  <a:srgbClr val="307871"/>
                </a:solidFill>
              </a:rPr>
              <a:t>návštěvy </a:t>
            </a:r>
            <a:r>
              <a:rPr lang="cs-CZ" sz="2000" b="1" dirty="0">
                <a:solidFill>
                  <a:srgbClr val="307871"/>
                </a:solidFill>
              </a:rPr>
              <a:t>v jedné destinaci a začali vyhledávat nové možnosti cestovního ruchu vedoucí k seberealizaci a šetrnému zacházení s životním prostředím. (přírodní turismus, ekoturismus, agroturistika apod.)</a:t>
            </a:r>
          </a:p>
          <a:p>
            <a:pPr marL="285750" indent="-285750" algn="just">
              <a:buFont typeface="Wingdings" panose="05000000000000000000" pitchFamily="2" charset="2"/>
              <a:buChar char="q"/>
            </a:pPr>
            <a:r>
              <a:rPr lang="cs-CZ" sz="2000" b="1" dirty="0">
                <a:solidFill>
                  <a:srgbClr val="307871"/>
                </a:solidFill>
              </a:rPr>
              <a:t> </a:t>
            </a:r>
            <a:r>
              <a:rPr lang="cs-CZ" sz="2000" dirty="0">
                <a:solidFill>
                  <a:srgbClr val="307871"/>
                </a:solidFill>
              </a:rPr>
              <a:t>Na základě konceptů udržitelného rozvoje se začal profilovat </a:t>
            </a:r>
            <a:r>
              <a:rPr lang="cs-CZ" sz="2000" b="1" dirty="0" err="1">
                <a:solidFill>
                  <a:srgbClr val="307871"/>
                </a:solidFill>
              </a:rPr>
              <a:t>tzv.„zelený</a:t>
            </a:r>
            <a:r>
              <a:rPr lang="cs-CZ" sz="2000" b="1" dirty="0">
                <a:solidFill>
                  <a:srgbClr val="307871"/>
                </a:solidFill>
              </a:rPr>
              <a:t> turismus“, který nenarušuje životní prostředí.</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dirty="0" smtClean="0">
              <a:solidFill>
                <a:srgbClr val="307871"/>
              </a:solidFill>
            </a:endParaRPr>
          </a:p>
        </p:txBody>
      </p:sp>
    </p:spTree>
    <p:extLst>
      <p:ext uri="{BB962C8B-B14F-4D97-AF65-F5344CB8AC3E}">
        <p14:creationId xmlns:p14="http://schemas.microsoft.com/office/powerpoint/2010/main" val="1440065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17937" y="771550"/>
            <a:ext cx="9144000" cy="3354765"/>
          </a:xfrm>
          <a:prstGeom prst="rect">
            <a:avLst/>
          </a:prstGeom>
        </p:spPr>
        <p:txBody>
          <a:bodyPr wrap="square">
            <a:spAutoFit/>
          </a:bodyPr>
          <a:lstStyle/>
          <a:p>
            <a:pPr marL="285750" indent="-285750" algn="just">
              <a:buFont typeface="Wingdings" panose="05000000000000000000" pitchFamily="2" charset="2"/>
              <a:buChar char="q"/>
            </a:pPr>
            <a:r>
              <a:rPr lang="cs-CZ" sz="2400" dirty="0">
                <a:solidFill>
                  <a:srgbClr val="307871"/>
                </a:solidFill>
              </a:rPr>
              <a:t>V zahraniční literatuře se můžeme setkat s pojmem </a:t>
            </a:r>
            <a:r>
              <a:rPr lang="cs-CZ" sz="2400" b="1" dirty="0">
                <a:solidFill>
                  <a:srgbClr val="307871"/>
                </a:solidFill>
              </a:rPr>
              <a:t>„zelený cestovní ruch “, který představuje aktivní formy cestovního ruchu ve volné přírodě a v mírně osídlených oblastech, respektující a chránící přírodu, nebo s pojmem alternativní cestovní ruch - </a:t>
            </a:r>
            <a:r>
              <a:rPr lang="cs-CZ" sz="2400" dirty="0">
                <a:solidFill>
                  <a:srgbClr val="307871"/>
                </a:solidFill>
              </a:rPr>
              <a:t>což podtrhuje </a:t>
            </a:r>
            <a:r>
              <a:rPr lang="cs-CZ" sz="2400" b="1" dirty="0">
                <a:solidFill>
                  <a:srgbClr val="307871"/>
                </a:solidFill>
              </a:rPr>
              <a:t>rozdíl mezi cestovním ruchem v malých skupinkách, který respektuje potřeby a zvyky místní komunity</a:t>
            </a:r>
            <a:r>
              <a:rPr lang="cs-CZ" sz="2400" dirty="0">
                <a:solidFill>
                  <a:srgbClr val="307871"/>
                </a:solidFill>
              </a:rPr>
              <a:t>, oproti masovému cestovnímu ruchu s jeho negativními vlivy na sociální a kulturní prostředí a na životní prostředí obecně. </a:t>
            </a:r>
          </a:p>
          <a:p>
            <a:pPr marL="285750" indent="-285750" algn="just">
              <a:buFont typeface="Wingdings" panose="05000000000000000000" pitchFamily="2" charset="2"/>
              <a:buChar char="q"/>
            </a:pPr>
            <a:endParaRPr lang="cs-CZ" sz="2000" dirty="0" smtClean="0">
              <a:solidFill>
                <a:srgbClr val="307871"/>
              </a:solidFill>
            </a:endParaRPr>
          </a:p>
        </p:txBody>
      </p:sp>
    </p:spTree>
    <p:extLst>
      <p:ext uri="{BB962C8B-B14F-4D97-AF65-F5344CB8AC3E}">
        <p14:creationId xmlns:p14="http://schemas.microsoft.com/office/powerpoint/2010/main" val="3931494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Pozitivní vlivy CR na přírodní prostředí</a:t>
            </a:r>
          </a:p>
        </p:txBody>
      </p:sp>
      <p:sp>
        <p:nvSpPr>
          <p:cNvPr id="3" name="Obdélník 2"/>
          <p:cNvSpPr/>
          <p:nvPr/>
        </p:nvSpPr>
        <p:spPr>
          <a:xfrm>
            <a:off x="17937" y="771550"/>
            <a:ext cx="9144000" cy="3785652"/>
          </a:xfrm>
          <a:prstGeom prst="rect">
            <a:avLst/>
          </a:prstGeom>
        </p:spPr>
        <p:txBody>
          <a:bodyPr wrap="square">
            <a:spAutoFit/>
          </a:bodyPr>
          <a:lstStyle/>
          <a:p>
            <a:pPr algn="just"/>
            <a:r>
              <a:rPr lang="cs-CZ" sz="2000" b="1" dirty="0">
                <a:solidFill>
                  <a:srgbClr val="307871"/>
                </a:solidFill>
              </a:rPr>
              <a:t>Mezi pozitivní vlivy CR na přírodní prostředí můžeme zařadit:</a:t>
            </a:r>
          </a:p>
          <a:p>
            <a:pPr marL="285750" indent="-285750" algn="just">
              <a:buFont typeface="Wingdings" panose="05000000000000000000" pitchFamily="2" charset="2"/>
              <a:buChar char="q"/>
            </a:pPr>
            <a:r>
              <a:rPr lang="cs-CZ" sz="2000" b="1" dirty="0" smtClean="0">
                <a:solidFill>
                  <a:srgbClr val="307871"/>
                </a:solidFill>
              </a:rPr>
              <a:t>Zachování </a:t>
            </a:r>
            <a:r>
              <a:rPr lang="cs-CZ" sz="2000" b="1" dirty="0">
                <a:solidFill>
                  <a:srgbClr val="307871"/>
                </a:solidFill>
              </a:rPr>
              <a:t>a ochrana významných přírodních zdrojů </a:t>
            </a:r>
            <a:r>
              <a:rPr lang="cs-CZ" sz="2000" dirty="0">
                <a:solidFill>
                  <a:srgbClr val="307871"/>
                </a:solidFill>
              </a:rPr>
              <a:t>- Ochrana přírody je zajišťována v podobě </a:t>
            </a:r>
            <a:r>
              <a:rPr lang="cs-CZ" sz="2000" dirty="0" smtClean="0">
                <a:solidFill>
                  <a:srgbClr val="307871"/>
                </a:solidFill>
              </a:rPr>
              <a:t>NP, CHKO, </a:t>
            </a:r>
            <a:r>
              <a:rPr lang="cs-CZ" sz="2000" dirty="0">
                <a:solidFill>
                  <a:srgbClr val="307871"/>
                </a:solidFill>
              </a:rPr>
              <a:t>přírodních rezervací a jiných maloplošných chráněných území. Pozitivní je neustálý růst počtu těchto území.</a:t>
            </a:r>
          </a:p>
          <a:p>
            <a:pPr marL="285750" indent="-285750" algn="just">
              <a:buFont typeface="Wingdings" panose="05000000000000000000" pitchFamily="2" charset="2"/>
              <a:buChar char="q"/>
            </a:pPr>
            <a:r>
              <a:rPr lang="cs-CZ" sz="2000" b="1" dirty="0">
                <a:solidFill>
                  <a:srgbClr val="307871"/>
                </a:solidFill>
              </a:rPr>
              <a:t>Dalším pozitivním vlivem je ochrana kulturně-historických památek</a:t>
            </a:r>
            <a:r>
              <a:rPr lang="cs-CZ" sz="2000" dirty="0">
                <a:solidFill>
                  <a:srgbClr val="307871"/>
                </a:solidFill>
              </a:rPr>
              <a:t>, s cílem využít jich jako významné atraktivity cestovního ruchu. Příkladem jsou skanzeny lidové architektury či muzea lidových staveb, jako je například Muzeum vesnických staveb středního Povltaví ve Vysokém Chlumci na Sedlčansku. Další formou ochrany památek může být jejich zapsání v Seznamu světového dědictví UNESCO</a:t>
            </a:r>
          </a:p>
          <a:p>
            <a:pPr marL="285750" indent="-285750" algn="just">
              <a:buFont typeface="Wingdings" panose="05000000000000000000" pitchFamily="2" charset="2"/>
              <a:buChar char="q"/>
            </a:pPr>
            <a:r>
              <a:rPr lang="cs-CZ" sz="2000" b="1" dirty="0">
                <a:solidFill>
                  <a:srgbClr val="307871"/>
                </a:solidFill>
              </a:rPr>
              <a:t>Cestovní ruch působí jako pobídka a finanční zdroj k opravě a obnově historických budov </a:t>
            </a:r>
            <a:r>
              <a:rPr lang="cs-CZ" sz="2000" dirty="0">
                <a:solidFill>
                  <a:srgbClr val="307871"/>
                </a:solidFill>
              </a:rPr>
              <a:t>a též napomáhá k tvorbě lepší infrastruktury (např. stavba čističek vody), která přispěje k větší ochraně životního prostředí</a:t>
            </a:r>
            <a:r>
              <a:rPr lang="cs-CZ" sz="2000" dirty="0" smtClean="0">
                <a:solidFill>
                  <a:srgbClr val="307871"/>
                </a:solidFill>
              </a:rPr>
              <a:t>.</a:t>
            </a:r>
            <a:endParaRPr lang="cs-CZ" sz="2000" dirty="0">
              <a:solidFill>
                <a:srgbClr val="307871"/>
              </a:solidFill>
            </a:endParaRPr>
          </a:p>
        </p:txBody>
      </p:sp>
    </p:spTree>
    <p:extLst>
      <p:ext uri="{BB962C8B-B14F-4D97-AF65-F5344CB8AC3E}">
        <p14:creationId xmlns:p14="http://schemas.microsoft.com/office/powerpoint/2010/main" val="3222709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Pozitivní vlivy CR na přírodní prostředí</a:t>
            </a:r>
          </a:p>
        </p:txBody>
      </p:sp>
      <p:sp>
        <p:nvSpPr>
          <p:cNvPr id="3" name="Obdélník 2"/>
          <p:cNvSpPr/>
          <p:nvPr/>
        </p:nvSpPr>
        <p:spPr>
          <a:xfrm>
            <a:off x="17937" y="771550"/>
            <a:ext cx="9144000" cy="3416320"/>
          </a:xfrm>
          <a:prstGeom prst="rect">
            <a:avLst/>
          </a:prstGeom>
        </p:spPr>
        <p:txBody>
          <a:bodyPr wrap="square">
            <a:spAutoFit/>
          </a:bodyPr>
          <a:lstStyle/>
          <a:p>
            <a:pPr marL="285750" indent="-285750" algn="just">
              <a:buFont typeface="Wingdings" panose="05000000000000000000" pitchFamily="2" charset="2"/>
              <a:buChar char="q"/>
            </a:pPr>
            <a:r>
              <a:rPr lang="cs-CZ" sz="2400" dirty="0" smtClean="0">
                <a:solidFill>
                  <a:srgbClr val="307871"/>
                </a:solidFill>
              </a:rPr>
              <a:t>Dalšími </a:t>
            </a:r>
            <a:r>
              <a:rPr lang="cs-CZ" sz="2400" dirty="0">
                <a:solidFill>
                  <a:srgbClr val="307871"/>
                </a:solidFill>
              </a:rPr>
              <a:t>pozitivními vlivy </a:t>
            </a:r>
            <a:r>
              <a:rPr lang="cs-CZ" sz="2400" b="1" dirty="0">
                <a:solidFill>
                  <a:srgbClr val="307871"/>
                </a:solidFill>
              </a:rPr>
              <a:t>je například zvyšující se zájem (zejména městského obyvatelstva) o kvalitu životního prostředí, rostoucí snaha obyvatel zachovat přírodní a kulturní dědictví</a:t>
            </a:r>
            <a:r>
              <a:rPr lang="cs-CZ" sz="2400" b="1" dirty="0" smtClean="0">
                <a:solidFill>
                  <a:srgbClr val="307871"/>
                </a:solidFill>
              </a:rPr>
              <a:t>.</a:t>
            </a:r>
          </a:p>
          <a:p>
            <a:pPr algn="just"/>
            <a:endParaRPr lang="cs-CZ" sz="2400" b="1" dirty="0">
              <a:solidFill>
                <a:srgbClr val="307871"/>
              </a:solidFill>
            </a:endParaRPr>
          </a:p>
          <a:p>
            <a:pPr marL="285750" indent="-285750" algn="just">
              <a:buFont typeface="Wingdings" panose="05000000000000000000" pitchFamily="2" charset="2"/>
              <a:buChar char="q"/>
            </a:pPr>
            <a:r>
              <a:rPr lang="cs-CZ" sz="2400" b="1" dirty="0">
                <a:solidFill>
                  <a:srgbClr val="307871"/>
                </a:solidFill>
              </a:rPr>
              <a:t>Vytvářením pracovních příležitostí na venkově, v souvislosti s rozvojem alternativních forem cestovního ruchu, pomáhá řešit problémy urbanizace </a:t>
            </a:r>
            <a:r>
              <a:rPr lang="cs-CZ" sz="2400" dirty="0">
                <a:solidFill>
                  <a:srgbClr val="307871"/>
                </a:solidFill>
              </a:rPr>
              <a:t>(Urbanizace představuje proces, kdy dochází k relativní koncentraci obyvatelstva (a tím i jeho aktivit) v území do měst</a:t>
            </a:r>
            <a:r>
              <a:rPr lang="cs-CZ" sz="2400" dirty="0" smtClean="0">
                <a:solidFill>
                  <a:srgbClr val="307871"/>
                </a:solidFill>
              </a:rPr>
              <a:t>).</a:t>
            </a:r>
            <a:endParaRPr lang="cs-CZ" sz="2400" dirty="0">
              <a:solidFill>
                <a:srgbClr val="307871"/>
              </a:solidFill>
            </a:endParaRPr>
          </a:p>
        </p:txBody>
      </p:sp>
    </p:spTree>
    <p:extLst>
      <p:ext uri="{BB962C8B-B14F-4D97-AF65-F5344CB8AC3E}">
        <p14:creationId xmlns:p14="http://schemas.microsoft.com/office/powerpoint/2010/main" val="3046985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17937" y="771550"/>
            <a:ext cx="9144000" cy="4401205"/>
          </a:xfrm>
          <a:prstGeom prst="rect">
            <a:avLst/>
          </a:prstGeom>
        </p:spPr>
        <p:txBody>
          <a:bodyPr wrap="square">
            <a:spAutoFit/>
          </a:bodyPr>
          <a:lstStyle/>
          <a:p>
            <a:pPr marL="285750" indent="-285750" algn="just">
              <a:buFont typeface="Wingdings" panose="05000000000000000000" pitchFamily="2" charset="2"/>
              <a:buChar char="q"/>
            </a:pPr>
            <a:r>
              <a:rPr lang="cs-CZ" sz="2000" dirty="0">
                <a:solidFill>
                  <a:srgbClr val="307871"/>
                </a:solidFill>
              </a:rPr>
              <a:t>Jednou ze složek životního prostředí, u které se projevují vlivy cestovního ruchu, </a:t>
            </a:r>
            <a:r>
              <a:rPr lang="cs-CZ" sz="2000" b="1" dirty="0">
                <a:solidFill>
                  <a:srgbClr val="307871"/>
                </a:solidFill>
              </a:rPr>
              <a:t>je voda. </a:t>
            </a:r>
            <a:r>
              <a:rPr lang="cs-CZ" sz="2000" dirty="0">
                <a:solidFill>
                  <a:srgbClr val="307871"/>
                </a:solidFill>
              </a:rPr>
              <a:t>Ta je základním předpokladem existence turistických a rekreačních středisek, ať už je to voda pitná či užitková. </a:t>
            </a:r>
          </a:p>
          <a:p>
            <a:pPr marL="285750" indent="-285750" algn="just">
              <a:buFont typeface="Wingdings" panose="05000000000000000000" pitchFamily="2" charset="2"/>
              <a:buChar char="q"/>
            </a:pPr>
            <a:r>
              <a:rPr lang="cs-CZ" sz="2000" dirty="0">
                <a:solidFill>
                  <a:srgbClr val="307871"/>
                </a:solidFill>
              </a:rPr>
              <a:t>Cestovní ruch přispívá </a:t>
            </a:r>
            <a:r>
              <a:rPr lang="cs-CZ" sz="2000" b="1" dirty="0">
                <a:solidFill>
                  <a:srgbClr val="307871"/>
                </a:solidFill>
              </a:rPr>
              <a:t>ke znečišťování povrchových i podzemních vod,</a:t>
            </a:r>
            <a:r>
              <a:rPr lang="cs-CZ" sz="2000" dirty="0">
                <a:solidFill>
                  <a:srgbClr val="307871"/>
                </a:solidFill>
              </a:rPr>
              <a:t> a to díky provozu zařízení cestovního ruchu i samotnými aktivitami návštěvníků. Zejména pak v místech vysoké koncentrace návštěvníků nebo v místech s nedostatečnou materiálně technickou základnou, například v chatových oblastech a kempech, kde může být nedostatek hygienických zařízení.</a:t>
            </a:r>
          </a:p>
          <a:p>
            <a:pPr marL="285750" indent="-285750" algn="just">
              <a:buFont typeface="Wingdings" panose="05000000000000000000" pitchFamily="2" charset="2"/>
              <a:buChar char="q"/>
            </a:pPr>
            <a:r>
              <a:rPr lang="cs-CZ" sz="2000" b="1" dirty="0">
                <a:solidFill>
                  <a:srgbClr val="307871"/>
                </a:solidFill>
              </a:rPr>
              <a:t>Čisté ovzduší </a:t>
            </a:r>
            <a:r>
              <a:rPr lang="cs-CZ" sz="2000" dirty="0">
                <a:solidFill>
                  <a:srgbClr val="307871"/>
                </a:solidFill>
              </a:rPr>
              <a:t>je dalším z důležitých předpokladů turistické nabídky.</a:t>
            </a:r>
          </a:p>
          <a:p>
            <a:pPr marL="285750" indent="-285750" algn="just">
              <a:buFont typeface="Wingdings" panose="05000000000000000000" pitchFamily="2" charset="2"/>
              <a:buChar char="q"/>
            </a:pPr>
            <a:r>
              <a:rPr lang="cs-CZ" sz="2000" dirty="0">
                <a:solidFill>
                  <a:srgbClr val="307871"/>
                </a:solidFill>
              </a:rPr>
              <a:t> </a:t>
            </a:r>
            <a:r>
              <a:rPr lang="cs-CZ" sz="2000" b="1" dirty="0">
                <a:solidFill>
                  <a:srgbClr val="307871"/>
                </a:solidFill>
              </a:rPr>
              <a:t>Cestovní ruch je zdrojem emisí přímo </a:t>
            </a:r>
            <a:r>
              <a:rPr lang="cs-CZ" sz="2000" dirty="0">
                <a:solidFill>
                  <a:srgbClr val="307871"/>
                </a:solidFill>
              </a:rPr>
              <a:t>(silniční a letecká doprava) i nepřímo. Emise vznikají zejména při výstavbě a provozu turistických zařízení a při provozu dopravních prostředků.  K zátěži ovzduší ve vztahu k turistickým aktivitám dochází hlavně při dopravě do místa pobytu. </a:t>
            </a:r>
          </a:p>
          <a:p>
            <a:pPr marL="285750" indent="-28575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193593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17937" y="771550"/>
            <a:ext cx="9144000" cy="4093428"/>
          </a:xfrm>
          <a:prstGeom prst="rect">
            <a:avLst/>
          </a:prstGeom>
        </p:spPr>
        <p:txBody>
          <a:bodyPr wrap="square">
            <a:spAutoFit/>
          </a:bodyPr>
          <a:lstStyle/>
          <a:p>
            <a:pPr marL="285750" indent="-285750" algn="just">
              <a:buFont typeface="Wingdings" panose="05000000000000000000" pitchFamily="2" charset="2"/>
              <a:buChar char="q"/>
            </a:pPr>
            <a:r>
              <a:rPr lang="cs-CZ" sz="2000" dirty="0" smtClean="0">
                <a:solidFill>
                  <a:srgbClr val="307871"/>
                </a:solidFill>
              </a:rPr>
              <a:t>Zejména </a:t>
            </a:r>
            <a:r>
              <a:rPr lang="cs-CZ" sz="2000" dirty="0">
                <a:solidFill>
                  <a:srgbClr val="307871"/>
                </a:solidFill>
              </a:rPr>
              <a:t>v posledních letech značně narůstá individuální automobilová doprava, která je hlavní hrozbou udržitelného rozvoje</a:t>
            </a:r>
            <a:r>
              <a:rPr lang="cs-CZ" sz="2000" dirty="0" smtClean="0">
                <a:solidFill>
                  <a:srgbClr val="307871"/>
                </a:solidFill>
              </a:rPr>
              <a:t>.</a:t>
            </a:r>
          </a:p>
          <a:p>
            <a:pPr marL="285750" indent="-285750" algn="just">
              <a:buFont typeface="Wingdings" panose="05000000000000000000" pitchFamily="2" charset="2"/>
              <a:buChar char="q"/>
            </a:pPr>
            <a:r>
              <a:rPr lang="cs-CZ" sz="2000" b="1" dirty="0">
                <a:solidFill>
                  <a:srgbClr val="307871"/>
                </a:solidFill>
              </a:rPr>
              <a:t>Prostředí ohrožují také lokální zdroje znečištění  </a:t>
            </a:r>
            <a:r>
              <a:rPr lang="cs-CZ" sz="2000" dirty="0">
                <a:solidFill>
                  <a:srgbClr val="307871"/>
                </a:solidFill>
              </a:rPr>
              <a:t>např. v podobě lokálních topenišť na pevná paliva.</a:t>
            </a:r>
          </a:p>
          <a:p>
            <a:pPr marL="285750" indent="-285750" algn="just">
              <a:buFont typeface="Wingdings" panose="05000000000000000000" pitchFamily="2" charset="2"/>
              <a:buChar char="q"/>
            </a:pPr>
            <a:r>
              <a:rPr lang="cs-CZ" sz="2000" dirty="0">
                <a:solidFill>
                  <a:srgbClr val="307871"/>
                </a:solidFill>
              </a:rPr>
              <a:t>Krajina </a:t>
            </a:r>
            <a:r>
              <a:rPr lang="cs-CZ" sz="2000" b="1" dirty="0">
                <a:solidFill>
                  <a:srgbClr val="307871"/>
                </a:solidFill>
              </a:rPr>
              <a:t>zahrnuje půdu, faunu, flóru, horstvo i vodstvo</a:t>
            </a:r>
            <a:r>
              <a:rPr lang="cs-CZ" sz="2000" dirty="0">
                <a:solidFill>
                  <a:srgbClr val="307871"/>
                </a:solidFill>
              </a:rPr>
              <a:t>. Půda je tedy neodmyslitelnou součástí krajiny.</a:t>
            </a:r>
          </a:p>
          <a:p>
            <a:pPr marL="285750" indent="-285750" algn="just">
              <a:buFont typeface="Wingdings" panose="05000000000000000000" pitchFamily="2" charset="2"/>
              <a:buChar char="q"/>
            </a:pPr>
            <a:r>
              <a:rPr lang="cs-CZ" sz="2000" dirty="0">
                <a:solidFill>
                  <a:srgbClr val="307871"/>
                </a:solidFill>
              </a:rPr>
              <a:t>K nejvážnějším vlivům cestovního ruchu na krajinu patří </a:t>
            </a:r>
            <a:r>
              <a:rPr lang="cs-CZ" sz="2000" b="1" dirty="0">
                <a:solidFill>
                  <a:srgbClr val="307871"/>
                </a:solidFill>
              </a:rPr>
              <a:t>zábor půdy pro výstavbu hotelů a rekreačních zařízení.</a:t>
            </a:r>
            <a:r>
              <a:rPr lang="cs-CZ" sz="2000" dirty="0">
                <a:solidFill>
                  <a:srgbClr val="307871"/>
                </a:solidFill>
              </a:rPr>
              <a:t> Výstavba spolu se sportovními a turistickými aktivitami způsobuje poškozování a erozi půdy.</a:t>
            </a:r>
          </a:p>
          <a:p>
            <a:pPr marL="285750" indent="-285750" algn="just">
              <a:buFont typeface="Wingdings" panose="05000000000000000000" pitchFamily="2" charset="2"/>
              <a:buChar char="q"/>
            </a:pPr>
            <a:r>
              <a:rPr lang="cs-CZ" sz="2000" b="1" dirty="0">
                <a:solidFill>
                  <a:srgbClr val="307871"/>
                </a:solidFill>
              </a:rPr>
              <a:t>V ČR klesá podíl zemědělské půdy na celkové rozloze státu nejrychleji ve srovnání se sousedními zeměmi. </a:t>
            </a:r>
            <a:r>
              <a:rPr lang="cs-CZ" sz="2000" dirty="0">
                <a:solidFill>
                  <a:srgbClr val="307871"/>
                </a:solidFill>
              </a:rPr>
              <a:t>Dlouhodobě klesá zejména podíl orné půdy, a to především na periferiích měst, kde obvykle rostou skladové komplexy a průmyslové zóny.  </a:t>
            </a:r>
          </a:p>
        </p:txBody>
      </p:sp>
    </p:spTree>
    <p:extLst>
      <p:ext uri="{BB962C8B-B14F-4D97-AF65-F5344CB8AC3E}">
        <p14:creationId xmlns:p14="http://schemas.microsoft.com/office/powerpoint/2010/main" val="247063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17937" y="771550"/>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000" dirty="0" smtClean="0">
                <a:solidFill>
                  <a:srgbClr val="307871"/>
                </a:solidFill>
              </a:rPr>
              <a:t>Každý </a:t>
            </a:r>
            <a:r>
              <a:rPr lang="cs-CZ" sz="2000" dirty="0">
                <a:solidFill>
                  <a:srgbClr val="307871"/>
                </a:solidFill>
              </a:rPr>
              <a:t>den tak v ČR ubyde necelých 25 ha orné půdy – pro vaši lepší představu se jedná o plochu zhruba 40 fotbalových hřišť, která každodenně nenávratně zmizí.</a:t>
            </a:r>
          </a:p>
          <a:p>
            <a:pPr marL="285750" indent="-285750" algn="just">
              <a:buFont typeface="Wingdings" panose="05000000000000000000" pitchFamily="2" charset="2"/>
              <a:buChar char="q"/>
            </a:pPr>
            <a:r>
              <a:rPr lang="cs-CZ" sz="2000" b="1" dirty="0">
                <a:solidFill>
                  <a:srgbClr val="307871"/>
                </a:solidFill>
              </a:rPr>
              <a:t>Eroze se projevuje ve formě obrušování povrchu památek </a:t>
            </a:r>
            <a:r>
              <a:rPr lang="cs-CZ" sz="2000" dirty="0">
                <a:solidFill>
                  <a:srgbClr val="307871"/>
                </a:solidFill>
              </a:rPr>
              <a:t>(chůze, dotyky), rozšiřování a prohlubování cest v okolí památek a přírodních zajímavostí. Toto poškození může být ještě větší, nedrží-li se turisté na vyznačených trasách</a:t>
            </a:r>
            <a:r>
              <a:rPr lang="cs-CZ" sz="2000" dirty="0" smtClean="0">
                <a:solidFill>
                  <a:srgbClr val="307871"/>
                </a:solidFill>
              </a:rPr>
              <a:t>.</a:t>
            </a:r>
          </a:p>
          <a:p>
            <a:pPr marL="285750" indent="-285750" algn="just">
              <a:buFont typeface="Wingdings" panose="05000000000000000000" pitchFamily="2" charset="2"/>
              <a:buChar char="q"/>
            </a:pPr>
            <a:r>
              <a:rPr lang="cs-CZ" sz="2000" b="1" dirty="0">
                <a:solidFill>
                  <a:srgbClr val="307871"/>
                </a:solidFill>
              </a:rPr>
              <a:t>Znehodnocování vzhledu krajiny</a:t>
            </a:r>
            <a:r>
              <a:rPr lang="cs-CZ" sz="2000" dirty="0">
                <a:solidFill>
                  <a:srgbClr val="307871"/>
                </a:solidFill>
              </a:rPr>
              <a:t>. Výstavba rekreačních zařízení může vést kromě eroze a degradace půdy ke znehodnocení vzhledu krajiny. K tomu dochází například nevhodným umístění zařízení cestovního ruchu, nerespektováním tradičních architektonických stylů či použitím nevhodných stavebních materiálů. </a:t>
            </a:r>
          </a:p>
          <a:p>
            <a:pPr marL="285750" indent="-285750" algn="just">
              <a:buFont typeface="Wingdings" panose="05000000000000000000" pitchFamily="2" charset="2"/>
              <a:buChar char="q"/>
            </a:pPr>
            <a:r>
              <a:rPr lang="cs-CZ" sz="2000" dirty="0">
                <a:solidFill>
                  <a:srgbClr val="307871"/>
                </a:solidFill>
              </a:rPr>
              <a:t>Ke změnám krajiny též dochází budováním </a:t>
            </a:r>
            <a:r>
              <a:rPr lang="cs-CZ" sz="2000" b="1" dirty="0">
                <a:solidFill>
                  <a:srgbClr val="307871"/>
                </a:solidFill>
              </a:rPr>
              <a:t>materiálně-technické základny pro rekreaci. </a:t>
            </a:r>
          </a:p>
        </p:txBody>
      </p:sp>
    </p:spTree>
    <p:extLst>
      <p:ext uri="{BB962C8B-B14F-4D97-AF65-F5344CB8AC3E}">
        <p14:creationId xmlns:p14="http://schemas.microsoft.com/office/powerpoint/2010/main" val="1574469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0" y="915566"/>
            <a:ext cx="9144000" cy="4708981"/>
          </a:xfrm>
          <a:prstGeom prst="rect">
            <a:avLst/>
          </a:prstGeom>
        </p:spPr>
        <p:txBody>
          <a:bodyPr wrap="square">
            <a:spAutoFit/>
          </a:bodyPr>
          <a:lstStyle/>
          <a:p>
            <a:pPr marL="285750" indent="-285750" algn="just">
              <a:buFont typeface="Wingdings" panose="05000000000000000000" pitchFamily="2" charset="2"/>
              <a:buChar char="q"/>
            </a:pPr>
            <a:r>
              <a:rPr lang="cs-CZ" sz="2000" dirty="0" smtClean="0">
                <a:solidFill>
                  <a:srgbClr val="307871"/>
                </a:solidFill>
              </a:rPr>
              <a:t>Nepříznivé </a:t>
            </a:r>
            <a:r>
              <a:rPr lang="cs-CZ" sz="2000" dirty="0">
                <a:solidFill>
                  <a:srgbClr val="307871"/>
                </a:solidFill>
              </a:rPr>
              <a:t>vlivy cestovního ruchu se projevují též na </a:t>
            </a:r>
            <a:r>
              <a:rPr lang="cs-CZ" sz="2000" b="1" dirty="0">
                <a:solidFill>
                  <a:srgbClr val="307871"/>
                </a:solidFill>
              </a:rPr>
              <a:t>zhoršení životních podmínek pro faunu a floru (ztráta biodiverzity).</a:t>
            </a:r>
            <a:r>
              <a:rPr lang="cs-CZ" sz="2000" dirty="0">
                <a:solidFill>
                  <a:srgbClr val="307871"/>
                </a:solidFill>
              </a:rPr>
              <a:t> Nejvýznamnějším zdrojem negativních vlivů z hlediska turistické infrastruktury je stavba a provoz turistických dopravních zařízení (lanovek, vleků, sněhových </a:t>
            </a:r>
            <a:r>
              <a:rPr lang="cs-CZ" sz="2000" dirty="0" err="1">
                <a:solidFill>
                  <a:srgbClr val="307871"/>
                </a:solidFill>
              </a:rPr>
              <a:t>rolb</a:t>
            </a:r>
            <a:r>
              <a:rPr lang="cs-CZ" sz="2000" dirty="0">
                <a:solidFill>
                  <a:srgbClr val="307871"/>
                </a:solidFill>
              </a:rPr>
              <a:t>), úprava sjezdovek, umělé zasněžování, vytváření cyklistických a pěších stezek, přístavy pro jachty a motorové čluny či výstavba sportovních a rekreačních zařízení (golfových hřišť či sportovišť), což má za následek ztrátu přirozených stanovišť pro faunu a floru a zhoršení kvality krajiny.</a:t>
            </a:r>
          </a:p>
          <a:p>
            <a:pPr marL="285750" indent="-285750" algn="just">
              <a:buFont typeface="Wingdings" panose="05000000000000000000" pitchFamily="2" charset="2"/>
              <a:buChar char="q"/>
            </a:pPr>
            <a:r>
              <a:rPr lang="cs-CZ" sz="2000" dirty="0">
                <a:solidFill>
                  <a:srgbClr val="307871"/>
                </a:solidFill>
              </a:rPr>
              <a:t>Souvisejícím důsledkem rozvoje cestovního ruchu v citlivých ekosystémech může </a:t>
            </a:r>
            <a:r>
              <a:rPr lang="cs-CZ" sz="2000" b="1" dirty="0">
                <a:solidFill>
                  <a:srgbClr val="307871"/>
                </a:solidFill>
              </a:rPr>
              <a:t>být snižování druhové rozmanitosti, </a:t>
            </a:r>
            <a:r>
              <a:rPr lang="cs-CZ" sz="2000" dirty="0">
                <a:solidFill>
                  <a:srgbClr val="307871"/>
                </a:solidFill>
              </a:rPr>
              <a:t>přičemž vytlačení nebo úhyn (ohrožených) druhů živočichů a rostlin může být právě konkrétním důsledkem expanze alochtonního (v novém ekosystému často postrádá svého přirozeného nepřítele) druhu v daném ekosystému. (ryba čtverzubec </a:t>
            </a:r>
            <a:r>
              <a:rPr lang="cs-CZ" sz="2000" dirty="0" err="1">
                <a:solidFill>
                  <a:srgbClr val="307871"/>
                </a:solidFill>
              </a:rPr>
              <a:t>stříbropásý</a:t>
            </a:r>
            <a:r>
              <a:rPr lang="cs-CZ" sz="2000" dirty="0">
                <a:solidFill>
                  <a:srgbClr val="307871"/>
                </a:solidFill>
              </a:rPr>
              <a:t>)</a:t>
            </a: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59265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smtClean="0">
                <a:solidFill>
                  <a:srgbClr val="307871"/>
                </a:solidFill>
                <a:latin typeface="Times New Roman" panose="02020603050405020304" pitchFamily="18" charset="0"/>
                <a:cs typeface="Times New Roman" panose="02020603050405020304" pitchFamily="18" charset="0"/>
              </a:rPr>
              <a:t>Geografie cestovního ruchu</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sp>
        <p:nvSpPr>
          <p:cNvPr id="12" name="Obdélník 11"/>
          <p:cNvSpPr/>
          <p:nvPr/>
        </p:nvSpPr>
        <p:spPr>
          <a:xfrm>
            <a:off x="355297" y="322352"/>
            <a:ext cx="5608154" cy="954107"/>
          </a:xfrm>
          <a:prstGeom prst="rect">
            <a:avLst/>
          </a:prstGeom>
        </p:spPr>
        <p:txBody>
          <a:bodyPr wrap="square">
            <a:spAutoFit/>
          </a:bodyPr>
          <a:lstStyle/>
          <a:p>
            <a:pPr algn="ctr"/>
            <a:r>
              <a:rPr lang="pl-PL" sz="2800" b="1" dirty="0">
                <a:solidFill>
                  <a:schemeClr val="bg1"/>
                </a:solidFill>
              </a:rPr>
              <a:t>3. Vliv </a:t>
            </a:r>
            <a:r>
              <a:rPr lang="pl-PL" sz="2800" b="1" dirty="0" smtClean="0">
                <a:solidFill>
                  <a:schemeClr val="bg1"/>
                </a:solidFill>
              </a:rPr>
              <a:t>CR na </a:t>
            </a:r>
            <a:r>
              <a:rPr lang="pl-PL" sz="2800" b="1" dirty="0">
                <a:solidFill>
                  <a:schemeClr val="bg1"/>
                </a:solidFill>
              </a:rPr>
              <a:t>ekonomiku, přírodní prostředí a kulturu </a:t>
            </a:r>
            <a:endParaRPr lang="cs-CZ" sz="2800" b="1" dirty="0"/>
          </a:p>
        </p:txBody>
      </p:sp>
      <p:pic>
        <p:nvPicPr>
          <p:cNvPr id="5" name="Obrázek 4"/>
          <p:cNvPicPr>
            <a:picLocks noChangeAspect="1"/>
          </p:cNvPicPr>
          <p:nvPr/>
        </p:nvPicPr>
        <p:blipFill>
          <a:blip r:embed="rId4"/>
          <a:stretch>
            <a:fillRect/>
          </a:stretch>
        </p:blipFill>
        <p:spPr>
          <a:xfrm>
            <a:off x="827584" y="1331317"/>
            <a:ext cx="4436962" cy="2731176"/>
          </a:xfrm>
          <a:prstGeom prst="rect">
            <a:avLst/>
          </a:prstGeom>
        </p:spPr>
      </p:pic>
    </p:spTree>
    <p:extLst>
      <p:ext uri="{BB962C8B-B14F-4D97-AF65-F5344CB8AC3E}">
        <p14:creationId xmlns:p14="http://schemas.microsoft.com/office/powerpoint/2010/main" val="3967293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0" y="915566"/>
            <a:ext cx="9144000" cy="4708981"/>
          </a:xfrm>
          <a:prstGeom prst="rect">
            <a:avLst/>
          </a:prstGeom>
        </p:spPr>
        <p:txBody>
          <a:bodyPr wrap="square">
            <a:spAutoFit/>
          </a:bodyPr>
          <a:lstStyle/>
          <a:p>
            <a:pPr marL="285750" indent="-285750" algn="just">
              <a:buFont typeface="Wingdings" panose="05000000000000000000" pitchFamily="2" charset="2"/>
              <a:buChar char="q"/>
            </a:pPr>
            <a:r>
              <a:rPr lang="cs-CZ" sz="2000" dirty="0">
                <a:solidFill>
                  <a:srgbClr val="307871"/>
                </a:solidFill>
              </a:rPr>
              <a:t>Cestovní ruch úzce souvisí s </a:t>
            </a:r>
            <a:r>
              <a:rPr lang="cs-CZ" sz="2000" b="1" dirty="0">
                <a:solidFill>
                  <a:srgbClr val="307871"/>
                </a:solidFill>
              </a:rPr>
              <a:t>biodiverzitou a atraktivitami </a:t>
            </a:r>
            <a:r>
              <a:rPr lang="cs-CZ" sz="2000" dirty="0">
                <a:solidFill>
                  <a:srgbClr val="307871"/>
                </a:solidFill>
              </a:rPr>
              <a:t>vytvořenými díky bohatému a různorodému přírodnímu prostředí. </a:t>
            </a:r>
          </a:p>
          <a:p>
            <a:pPr marL="285750" indent="-285750" algn="just">
              <a:buFont typeface="Wingdings" panose="05000000000000000000" pitchFamily="2" charset="2"/>
              <a:buChar char="q"/>
            </a:pPr>
            <a:r>
              <a:rPr lang="cs-CZ" sz="2000" dirty="0">
                <a:solidFill>
                  <a:srgbClr val="307871"/>
                </a:solidFill>
              </a:rPr>
              <a:t>Nadměrné využívání při cestovním </a:t>
            </a:r>
            <a:r>
              <a:rPr lang="cs-CZ" sz="2000" b="1" dirty="0">
                <a:solidFill>
                  <a:srgbClr val="307871"/>
                </a:solidFill>
              </a:rPr>
              <a:t>ruchu vede k úbytku biodiverzity a tedy ke ztrátě turistického potenciálu. </a:t>
            </a:r>
          </a:p>
          <a:p>
            <a:pPr marL="285750" indent="-285750" algn="just">
              <a:buFont typeface="Wingdings" panose="05000000000000000000" pitchFamily="2" charset="2"/>
              <a:buChar char="q"/>
            </a:pPr>
            <a:r>
              <a:rPr lang="cs-CZ" sz="2000" dirty="0">
                <a:solidFill>
                  <a:srgbClr val="307871"/>
                </a:solidFill>
              </a:rPr>
              <a:t>Při nepřiměřeném cestovním ruchu může dojít k </a:t>
            </a:r>
            <a:r>
              <a:rPr lang="cs-CZ" sz="2000" b="1" dirty="0">
                <a:solidFill>
                  <a:srgbClr val="307871"/>
                </a:solidFill>
              </a:rPr>
              <a:t>ohrožení ekologicky citlivých oblastí, jako jsou chráněná území, lesy, mokřiny, rašeliniště a vodní zdroje.</a:t>
            </a:r>
          </a:p>
          <a:p>
            <a:pPr marL="285750" indent="-285750" algn="just">
              <a:buFont typeface="Wingdings" panose="05000000000000000000" pitchFamily="2" charset="2"/>
              <a:buChar char="q"/>
            </a:pPr>
            <a:r>
              <a:rPr lang="cs-CZ" sz="2000" b="1" dirty="0">
                <a:solidFill>
                  <a:srgbClr val="307871"/>
                </a:solidFill>
              </a:rPr>
              <a:t>Znečištění a odpady produkované cestovním ruchem </a:t>
            </a:r>
            <a:r>
              <a:rPr lang="cs-CZ" sz="2000" dirty="0">
                <a:solidFill>
                  <a:srgbClr val="307871"/>
                </a:solidFill>
              </a:rPr>
              <a:t>se mohou projevovat ve formě znečištění půdy odpadky (na atraktivních místech), znehodnocení vody vypouštěním odpadních vod a vodní dopravou (výletní lodě, sportovní využití lodí). Ke znečištění dochází také při kulturních a sportovních setkáních.</a:t>
            </a:r>
          </a:p>
          <a:p>
            <a:pPr marL="285750" indent="-285750" algn="just">
              <a:buFont typeface="Wingdings" panose="05000000000000000000" pitchFamily="2" charset="2"/>
              <a:buChar char="q"/>
            </a:pPr>
            <a:r>
              <a:rPr lang="cs-CZ" sz="2000" dirty="0">
                <a:solidFill>
                  <a:srgbClr val="307871"/>
                </a:solidFill>
              </a:rPr>
              <a:t>Cestovní ruch může způsobit tlak na </a:t>
            </a:r>
            <a:r>
              <a:rPr lang="cs-CZ" sz="2000" b="1" dirty="0">
                <a:solidFill>
                  <a:srgbClr val="307871"/>
                </a:solidFill>
              </a:rPr>
              <a:t>místní zdroje energie, potravin, vody a dalších komodit, který může zapříčinit jejich nedostatek v dané lokalitě. </a:t>
            </a: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625171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0" y="915566"/>
            <a:ext cx="9144000" cy="3785652"/>
          </a:xfrm>
          <a:prstGeom prst="rect">
            <a:avLst/>
          </a:prstGeom>
        </p:spPr>
        <p:txBody>
          <a:bodyPr wrap="square">
            <a:spAutoFit/>
          </a:bodyPr>
          <a:lstStyle/>
          <a:p>
            <a:pPr marL="285750" indent="-285750" algn="just">
              <a:buFont typeface="Wingdings" panose="05000000000000000000" pitchFamily="2" charset="2"/>
              <a:buChar char="q"/>
            </a:pPr>
            <a:r>
              <a:rPr lang="cs-CZ" sz="2000" dirty="0">
                <a:solidFill>
                  <a:srgbClr val="307871"/>
                </a:solidFill>
              </a:rPr>
              <a:t>Bohužel často dochází k vědomému opomíjení environmentálních aspektů při výstavbě infrastruktury cestovního ruchu ze strany investorů a též při samotném provozování služeb cestovního ruchu.</a:t>
            </a:r>
          </a:p>
          <a:p>
            <a:pPr marL="285750" indent="-285750" algn="just">
              <a:buFont typeface="Wingdings" panose="05000000000000000000" pitchFamily="2" charset="2"/>
              <a:buChar char="q"/>
            </a:pPr>
            <a:r>
              <a:rPr lang="cs-CZ" sz="2000" dirty="0">
                <a:solidFill>
                  <a:srgbClr val="307871"/>
                </a:solidFill>
              </a:rPr>
              <a:t>Problémem je též </a:t>
            </a:r>
            <a:r>
              <a:rPr lang="cs-CZ" sz="2000" b="1" dirty="0">
                <a:solidFill>
                  <a:srgbClr val="307871"/>
                </a:solidFill>
              </a:rPr>
              <a:t>nadměrná koncentrace cestovního ruchu v některých oblastech</a:t>
            </a:r>
            <a:r>
              <a:rPr lang="cs-CZ" sz="2000" dirty="0">
                <a:solidFill>
                  <a:srgbClr val="307871"/>
                </a:solidFill>
              </a:rPr>
              <a:t>. S cestovním ruchem je spojen vandalismus, způsobovaný návštěvníky v podobě nápisů či sgrafitů na skalních a jiných přírodních útvarech.</a:t>
            </a:r>
          </a:p>
          <a:p>
            <a:pPr marL="285750" indent="-285750" algn="just">
              <a:buFont typeface="Wingdings" panose="05000000000000000000" pitchFamily="2" charset="2"/>
              <a:buChar char="q"/>
            </a:pPr>
            <a:r>
              <a:rPr lang="cs-CZ" sz="2000" dirty="0">
                <a:solidFill>
                  <a:srgbClr val="307871"/>
                </a:solidFill>
              </a:rPr>
              <a:t>Typickým projevem tohoto poškozování nejen v rozvojových zemích </a:t>
            </a:r>
            <a:r>
              <a:rPr lang="cs-CZ" sz="2000" b="1" dirty="0">
                <a:solidFill>
                  <a:srgbClr val="307871"/>
                </a:solidFill>
              </a:rPr>
              <a:t>je tzv. „hon za suvenýry</a:t>
            </a:r>
            <a:r>
              <a:rPr lang="cs-CZ" sz="2000" dirty="0">
                <a:solidFill>
                  <a:srgbClr val="307871"/>
                </a:solidFill>
              </a:rPr>
              <a:t>“ („</a:t>
            </a:r>
            <a:r>
              <a:rPr lang="cs-CZ" sz="2000" dirty="0" err="1">
                <a:solidFill>
                  <a:srgbClr val="307871"/>
                </a:solidFill>
              </a:rPr>
              <a:t>souve¬nir</a:t>
            </a:r>
            <a:r>
              <a:rPr lang="cs-CZ" sz="2000" dirty="0">
                <a:solidFill>
                  <a:srgbClr val="307871"/>
                </a:solidFill>
              </a:rPr>
              <a:t> </a:t>
            </a:r>
            <a:r>
              <a:rPr lang="cs-CZ" sz="2000" dirty="0" err="1">
                <a:solidFill>
                  <a:srgbClr val="307871"/>
                </a:solidFill>
              </a:rPr>
              <a:t>hunting</a:t>
            </a:r>
            <a:r>
              <a:rPr lang="cs-CZ" sz="2000" dirty="0">
                <a:solidFill>
                  <a:srgbClr val="307871"/>
                </a:solidFill>
              </a:rPr>
              <a:t>“) a provozování </a:t>
            </a:r>
            <a:r>
              <a:rPr lang="cs-CZ" sz="2000" b="1" dirty="0">
                <a:solidFill>
                  <a:srgbClr val="307871"/>
                </a:solidFill>
              </a:rPr>
              <a:t>motorových člunů a </a:t>
            </a:r>
            <a:r>
              <a:rPr lang="cs-CZ" sz="2000" b="1" dirty="0" smtClean="0">
                <a:solidFill>
                  <a:srgbClr val="307871"/>
                </a:solidFill>
              </a:rPr>
              <a:t>skútrů </a:t>
            </a:r>
            <a:r>
              <a:rPr lang="cs-CZ" sz="2000" b="1" dirty="0">
                <a:solidFill>
                  <a:srgbClr val="307871"/>
                </a:solidFill>
              </a:rPr>
              <a:t>a potápění na místech,</a:t>
            </a:r>
            <a:r>
              <a:rPr lang="cs-CZ" sz="2000" dirty="0">
                <a:solidFill>
                  <a:srgbClr val="307871"/>
                </a:solidFill>
              </a:rPr>
              <a:t> kde to není vhodné. Poškozování kulturních hodnot je výrazem turistického vandalismu, zejména v objektech a prostranstvích historického významu, jejichž typickými projevy jsou nápisy a grafity na zdech objektů či nepovolený sběr archeologických nálezů. </a:t>
            </a:r>
          </a:p>
        </p:txBody>
      </p:sp>
    </p:spTree>
    <p:extLst>
      <p:ext uri="{BB962C8B-B14F-4D97-AF65-F5344CB8AC3E}">
        <p14:creationId xmlns:p14="http://schemas.microsoft.com/office/powerpoint/2010/main" val="3372123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Negativní vlivy CR na přírodní prostředí</a:t>
            </a:r>
          </a:p>
        </p:txBody>
      </p:sp>
      <p:sp>
        <p:nvSpPr>
          <p:cNvPr id="3" name="Obdélník 2"/>
          <p:cNvSpPr/>
          <p:nvPr/>
        </p:nvSpPr>
        <p:spPr>
          <a:xfrm>
            <a:off x="-108520" y="1347614"/>
            <a:ext cx="9144000" cy="2492990"/>
          </a:xfrm>
          <a:prstGeom prst="rect">
            <a:avLst/>
          </a:prstGeom>
        </p:spPr>
        <p:txBody>
          <a:bodyPr wrap="square">
            <a:spAutoFit/>
          </a:bodyPr>
          <a:lstStyle/>
          <a:p>
            <a:pPr marL="285750" indent="-285750" algn="just">
              <a:buFont typeface="Wingdings" panose="05000000000000000000" pitchFamily="2" charset="2"/>
              <a:buChar char="q"/>
            </a:pPr>
            <a:r>
              <a:rPr lang="cs-CZ" sz="2400" b="1" dirty="0" smtClean="0">
                <a:solidFill>
                  <a:srgbClr val="307871"/>
                </a:solidFill>
              </a:rPr>
              <a:t>Mezi </a:t>
            </a:r>
            <a:r>
              <a:rPr lang="cs-CZ" sz="2400" b="1" dirty="0">
                <a:solidFill>
                  <a:srgbClr val="307871"/>
                </a:solidFill>
              </a:rPr>
              <a:t>zdokumentované příklady patří </a:t>
            </a:r>
            <a:r>
              <a:rPr lang="cs-CZ" sz="2400" b="1" dirty="0" err="1" smtClean="0">
                <a:solidFill>
                  <a:srgbClr val="307871"/>
                </a:solidFill>
              </a:rPr>
              <a:t>např</a:t>
            </a:r>
            <a:r>
              <a:rPr lang="cs-CZ" sz="2400" b="1" dirty="0" smtClean="0">
                <a:solidFill>
                  <a:srgbClr val="307871"/>
                </a:solidFill>
              </a:rPr>
              <a:t>:</a:t>
            </a:r>
          </a:p>
          <a:p>
            <a:pPr marL="1200150" lvl="2" indent="-285750" algn="just">
              <a:buFont typeface="Wingdings" panose="05000000000000000000" pitchFamily="2" charset="2"/>
              <a:buChar char="q"/>
            </a:pPr>
            <a:r>
              <a:rPr lang="cs-CZ" sz="2400" dirty="0" smtClean="0">
                <a:solidFill>
                  <a:srgbClr val="307871"/>
                </a:solidFill>
              </a:rPr>
              <a:t>poničení </a:t>
            </a:r>
            <a:r>
              <a:rPr lang="cs-CZ" sz="2400" dirty="0">
                <a:solidFill>
                  <a:srgbClr val="307871"/>
                </a:solidFill>
              </a:rPr>
              <a:t>nástěnných kreseb v hrobkách v Údolí králů (horní </a:t>
            </a:r>
            <a:r>
              <a:rPr lang="cs-CZ" sz="2400" dirty="0" smtClean="0">
                <a:solidFill>
                  <a:srgbClr val="307871"/>
                </a:solidFill>
              </a:rPr>
              <a:t>Egypt)</a:t>
            </a:r>
          </a:p>
          <a:p>
            <a:pPr marL="1200150" lvl="2" indent="-285750" algn="just">
              <a:buFont typeface="Wingdings" panose="05000000000000000000" pitchFamily="2" charset="2"/>
              <a:buChar char="q"/>
            </a:pPr>
            <a:r>
              <a:rPr lang="cs-CZ" sz="2400" dirty="0" smtClean="0">
                <a:solidFill>
                  <a:srgbClr val="307871"/>
                </a:solidFill>
              </a:rPr>
              <a:t>a </a:t>
            </a:r>
            <a:r>
              <a:rPr lang="cs-CZ" sz="2400" dirty="0">
                <a:solidFill>
                  <a:srgbClr val="307871"/>
                </a:solidFill>
              </a:rPr>
              <a:t>znesvěcení náboženských soch v Káthmándú (Nepál</a:t>
            </a:r>
            <a:r>
              <a:rPr lang="cs-CZ" sz="2000" dirty="0">
                <a:solidFill>
                  <a:srgbClr val="307871"/>
                </a:solidFill>
              </a:rPr>
              <a:t>). </a:t>
            </a: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20130089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Negativní vlivy na CR</a:t>
            </a:r>
            <a:endParaRPr lang="cs-CZ" dirty="0"/>
          </a:p>
        </p:txBody>
      </p:sp>
      <p:sp>
        <p:nvSpPr>
          <p:cNvPr id="3" name="Obdélník 2"/>
          <p:cNvSpPr/>
          <p:nvPr/>
        </p:nvSpPr>
        <p:spPr>
          <a:xfrm>
            <a:off x="0" y="631181"/>
            <a:ext cx="9144000" cy="4478149"/>
          </a:xfrm>
          <a:prstGeom prst="rect">
            <a:avLst/>
          </a:prstGeom>
        </p:spPr>
        <p:txBody>
          <a:bodyPr wrap="square">
            <a:spAutoFit/>
          </a:bodyPr>
          <a:lstStyle/>
          <a:p>
            <a:pPr algn="just"/>
            <a:r>
              <a:rPr lang="cs-CZ" sz="1900" b="1" dirty="0">
                <a:solidFill>
                  <a:srgbClr val="307871"/>
                </a:solidFill>
              </a:rPr>
              <a:t>Biodiverzita (ekosystémová i druhová)</a:t>
            </a:r>
          </a:p>
          <a:p>
            <a:pPr marL="285750" indent="-285750" algn="just">
              <a:buFont typeface="Wingdings" panose="05000000000000000000" pitchFamily="2" charset="2"/>
              <a:buChar char="q"/>
            </a:pPr>
            <a:r>
              <a:rPr lang="cs-CZ" sz="1900" b="1" dirty="0">
                <a:solidFill>
                  <a:srgbClr val="307871"/>
                </a:solidFill>
              </a:rPr>
              <a:t>Ničení ekosystémů – </a:t>
            </a:r>
            <a:r>
              <a:rPr lang="cs-CZ" sz="1900" dirty="0">
                <a:solidFill>
                  <a:srgbClr val="307871"/>
                </a:solidFill>
              </a:rPr>
              <a:t>ztráta stanovišť rostlinných a živočišných druhů</a:t>
            </a:r>
          </a:p>
          <a:p>
            <a:pPr marL="285750" indent="-285750" algn="just">
              <a:buFont typeface="Wingdings" panose="05000000000000000000" pitchFamily="2" charset="2"/>
              <a:buChar char="q"/>
            </a:pPr>
            <a:r>
              <a:rPr lang="cs-CZ" sz="1900" b="1" dirty="0">
                <a:solidFill>
                  <a:srgbClr val="307871"/>
                </a:solidFill>
              </a:rPr>
              <a:t>Šíření alochtonních druhů, tedy rostlinných a živočišných druhů, </a:t>
            </a:r>
            <a:r>
              <a:rPr lang="cs-CZ" sz="1900" dirty="0">
                <a:solidFill>
                  <a:srgbClr val="307871"/>
                </a:solidFill>
              </a:rPr>
              <a:t>které se na daném místě nevyskytovaly a byly na ně zavlečeny aktivitami lidí</a:t>
            </a:r>
          </a:p>
          <a:p>
            <a:pPr marL="285750" indent="-285750" algn="just">
              <a:buFont typeface="Wingdings" panose="05000000000000000000" pitchFamily="2" charset="2"/>
              <a:buChar char="q"/>
            </a:pPr>
            <a:r>
              <a:rPr lang="cs-CZ" sz="1900" dirty="0">
                <a:solidFill>
                  <a:srgbClr val="307871"/>
                </a:solidFill>
              </a:rPr>
              <a:t>V případě cestovního ruchu jde často o neúmyslné aktivity návštěvníků, </a:t>
            </a:r>
            <a:r>
              <a:rPr lang="cs-CZ" sz="1900" b="1" dirty="0">
                <a:solidFill>
                  <a:srgbClr val="307871"/>
                </a:solidFill>
              </a:rPr>
              <a:t>kdy jsou semena rostlin, mikroorganismy, drobní živočichové a zárodky živočichů přenášeny na botách, oděvu, v potravinách, uvnitř trávicího traktu a na povrchu dopravních prostředků </a:t>
            </a:r>
          </a:p>
          <a:p>
            <a:pPr marL="285750" indent="-285750" algn="just">
              <a:buFont typeface="Wingdings" panose="05000000000000000000" pitchFamily="2" charset="2"/>
              <a:buChar char="q"/>
            </a:pPr>
            <a:r>
              <a:rPr lang="cs-CZ" sz="1900" b="1" dirty="0">
                <a:solidFill>
                  <a:srgbClr val="307871"/>
                </a:solidFill>
              </a:rPr>
              <a:t>Vědomé zavlečení představuje rozptyl rostlinných a živočišných druhů do místních ekosystémů z míst, </a:t>
            </a:r>
            <a:r>
              <a:rPr lang="cs-CZ" sz="1900" dirty="0">
                <a:solidFill>
                  <a:srgbClr val="307871"/>
                </a:solidFill>
              </a:rPr>
              <a:t>kam byly umístěny např. provozovateli zařízení cestovního ruchu a vlastníky rekreačních objektů za účelem zvýšení atraktivnosti (exotičnosti) místa (zahrady, parky, sady, obory, rybníky atd.)</a:t>
            </a:r>
          </a:p>
          <a:p>
            <a:pPr marL="285750" indent="-285750" algn="just">
              <a:buFont typeface="Wingdings" panose="05000000000000000000" pitchFamily="2" charset="2"/>
              <a:buChar char="q"/>
            </a:pPr>
            <a:r>
              <a:rPr lang="cs-CZ" sz="1900" dirty="0">
                <a:solidFill>
                  <a:srgbClr val="307871"/>
                </a:solidFill>
              </a:rPr>
              <a:t>Extrémním příkladem lokalizovaného (tedy kontrolovaného) zavlečení druhů jsou botanické a zoologické zahrady a uměle vytvořená </a:t>
            </a:r>
            <a:r>
              <a:rPr lang="cs-CZ" sz="1900" b="1" dirty="0">
                <a:solidFill>
                  <a:srgbClr val="307871"/>
                </a:solidFill>
              </a:rPr>
              <a:t>safari .</a:t>
            </a: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3300058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Vlivy CR na socio-kulturní prostředí</a:t>
            </a: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Dopady CR se neprojevují zpravidla tak zřetelně a bezprostředně, jsou hůře identifikovatelné a měřitelné, méně medializované a zatím ne důsledně zkoumané</a:t>
            </a:r>
          </a:p>
          <a:p>
            <a:pPr marL="285750" indent="-285750" algn="just">
              <a:buFont typeface="Wingdings" panose="05000000000000000000" pitchFamily="2" charset="2"/>
              <a:buChar char="q"/>
            </a:pPr>
            <a:r>
              <a:rPr lang="cs-CZ" sz="2000" dirty="0">
                <a:solidFill>
                  <a:srgbClr val="307871"/>
                </a:solidFill>
              </a:rPr>
              <a:t>Význačným projevem cestovního ruchu a dalších vlivů </a:t>
            </a:r>
            <a:r>
              <a:rPr lang="cs-CZ" sz="2000" b="1" dirty="0">
                <a:solidFill>
                  <a:srgbClr val="307871"/>
                </a:solidFill>
              </a:rPr>
              <a:t>je akulturace, projevující se jako proces změn kultury a společnosti vůbec v důsledku dlouhodobějšího či opakovaného styku  kulturně odlišných společenských skupin, v němž jedna skupina (</a:t>
            </a:r>
            <a:r>
              <a:rPr lang="cs-CZ" sz="2000" dirty="0">
                <a:solidFill>
                  <a:srgbClr val="307871"/>
                </a:solidFill>
              </a:rPr>
              <a:t>na rozdíl od </a:t>
            </a:r>
            <a:r>
              <a:rPr lang="cs-CZ" sz="2000" dirty="0" err="1">
                <a:solidFill>
                  <a:srgbClr val="307871"/>
                </a:solidFill>
              </a:rPr>
              <a:t>transkulturace</a:t>
            </a:r>
            <a:r>
              <a:rPr lang="cs-CZ" sz="2000" dirty="0">
                <a:solidFill>
                  <a:srgbClr val="307871"/>
                </a:solidFill>
              </a:rPr>
              <a:t>, kdy jde o kontakt a výměnu mezi dvěma kulturami zhruba stejné komplexnosti a technické úrovně) má výrazně nižší technickou úroveň</a:t>
            </a:r>
            <a:r>
              <a:rPr lang="cs-CZ" sz="2000" b="1" dirty="0">
                <a:solidFill>
                  <a:srgbClr val="307871"/>
                </a:solidFill>
              </a:rPr>
              <a:t>.</a:t>
            </a:r>
          </a:p>
          <a:p>
            <a:pPr marL="285750" indent="-285750" algn="just">
              <a:buFont typeface="Wingdings" panose="05000000000000000000" pitchFamily="2" charset="2"/>
              <a:buChar char="q"/>
            </a:pPr>
            <a:r>
              <a:rPr lang="cs-CZ" sz="2000" b="1" dirty="0">
                <a:solidFill>
                  <a:srgbClr val="307871"/>
                </a:solidFill>
              </a:rPr>
              <a:t> Nejčastěji jde o vliv angloamerické (západní) kultury na původní kulturu méně vyspělých společností. </a:t>
            </a:r>
          </a:p>
        </p:txBody>
      </p:sp>
    </p:spTree>
    <p:extLst>
      <p:ext uri="{BB962C8B-B14F-4D97-AF65-F5344CB8AC3E}">
        <p14:creationId xmlns:p14="http://schemas.microsoft.com/office/powerpoint/2010/main" val="13307470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Vlivy CR na socio-kulturní prostředí</a:t>
            </a:r>
            <a:endParaRPr lang="cs-CZ" dirty="0"/>
          </a:p>
        </p:txBody>
      </p:sp>
      <p:sp>
        <p:nvSpPr>
          <p:cNvPr id="3" name="Obdélník 2"/>
          <p:cNvSpPr/>
          <p:nvPr/>
        </p:nvSpPr>
        <p:spPr>
          <a:xfrm>
            <a:off x="0" y="915566"/>
            <a:ext cx="9144000" cy="3785652"/>
          </a:xfrm>
          <a:prstGeom prst="rect">
            <a:avLst/>
          </a:prstGeom>
        </p:spPr>
        <p:txBody>
          <a:bodyPr wrap="square">
            <a:spAutoFit/>
          </a:bodyPr>
          <a:lstStyle/>
          <a:p>
            <a:pPr marL="285750" indent="-285750" algn="just">
              <a:buFont typeface="Wingdings" panose="05000000000000000000" pitchFamily="2" charset="2"/>
              <a:buChar char="q"/>
            </a:pPr>
            <a:r>
              <a:rPr lang="cs-CZ" sz="2000" b="1" dirty="0" smtClean="0">
                <a:solidFill>
                  <a:srgbClr val="307871"/>
                </a:solidFill>
              </a:rPr>
              <a:t>Akulturace </a:t>
            </a:r>
            <a:r>
              <a:rPr lang="cs-CZ" sz="2000" b="1" dirty="0">
                <a:solidFill>
                  <a:srgbClr val="307871"/>
                </a:solidFill>
              </a:rPr>
              <a:t>může mít kladné i záporné dopady – </a:t>
            </a:r>
            <a:r>
              <a:rPr lang="cs-CZ" sz="2000" dirty="0">
                <a:solidFill>
                  <a:srgbClr val="307871"/>
                </a:solidFill>
              </a:rPr>
              <a:t>může rychle a výrazně změnit životní styl místní komunity a snížit tak atraktivitu (gravitaci) dané destinace pro návštěvníky, současně může vést ke zvýšení životní úrovně (hygienické návyky, motivace pro rozvoj aj.). </a:t>
            </a:r>
          </a:p>
          <a:p>
            <a:pPr marL="285750" indent="-285750" algn="just">
              <a:buFont typeface="Wingdings" panose="05000000000000000000" pitchFamily="2" charset="2"/>
              <a:buChar char="q"/>
            </a:pPr>
            <a:r>
              <a:rPr lang="cs-CZ" sz="2000" b="1" dirty="0">
                <a:solidFill>
                  <a:srgbClr val="307871"/>
                </a:solidFill>
              </a:rPr>
              <a:t>Podstatně méně intenzivní je naopak ovlivňování návštěvníků místní kulturou (menší doba expozice) - zejména v běžném případě návštěvníka z rozvinutější země v zemi méně rozvinuté</a:t>
            </a:r>
            <a:r>
              <a:rPr lang="cs-CZ" sz="2000" b="1" dirty="0" smtClean="0">
                <a:solidFill>
                  <a:srgbClr val="307871"/>
                </a:solidFill>
              </a:rPr>
              <a:t>.</a:t>
            </a:r>
          </a:p>
          <a:p>
            <a:pPr marL="285750" indent="-285750" algn="just">
              <a:buFont typeface="Wingdings" panose="05000000000000000000" pitchFamily="2" charset="2"/>
              <a:buChar char="q"/>
            </a:pPr>
            <a:r>
              <a:rPr lang="cs-CZ" sz="2000" b="1" dirty="0">
                <a:solidFill>
                  <a:srgbClr val="307871"/>
                </a:solidFill>
              </a:rPr>
              <a:t>Komodifikace zdrojů cestovního ruchu je procesem, kdy se z daného zdroje (jevu) cestovního ruchu stává komodita. </a:t>
            </a:r>
            <a:r>
              <a:rPr lang="cs-CZ" sz="2000" dirty="0">
                <a:solidFill>
                  <a:srgbClr val="307871"/>
                </a:solidFill>
              </a:rPr>
              <a:t>V rámci procesu komercializace je zboží vyráběno a nabízeno masově a ztrácí se jeho jedinečnost – příkladem je </a:t>
            </a:r>
            <a:r>
              <a:rPr lang="cs-CZ" sz="2000" b="1" dirty="0" err="1">
                <a:solidFill>
                  <a:srgbClr val="307871"/>
                </a:solidFill>
              </a:rPr>
              <a:t>komodifikace</a:t>
            </a:r>
            <a:r>
              <a:rPr lang="cs-CZ" sz="2000" b="1" dirty="0">
                <a:solidFill>
                  <a:srgbClr val="307871"/>
                </a:solidFill>
              </a:rPr>
              <a:t> a </a:t>
            </a:r>
            <a:r>
              <a:rPr lang="cs-CZ" sz="2000" b="1" dirty="0" err="1">
                <a:solidFill>
                  <a:srgbClr val="307871"/>
                </a:solidFill>
              </a:rPr>
              <a:t>stereotypizace</a:t>
            </a:r>
            <a:r>
              <a:rPr lang="cs-CZ" sz="2000" b="1" dirty="0">
                <a:solidFill>
                  <a:srgbClr val="307871"/>
                </a:solidFill>
              </a:rPr>
              <a:t> místního uměleckého řemesla a masová výroba více či méně kýčovitých suvenýrů. </a:t>
            </a:r>
          </a:p>
        </p:txBody>
      </p:sp>
    </p:spTree>
    <p:extLst>
      <p:ext uri="{BB962C8B-B14F-4D97-AF65-F5344CB8AC3E}">
        <p14:creationId xmlns:p14="http://schemas.microsoft.com/office/powerpoint/2010/main" val="13993743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Vlivy CR na socio-kulturní prostředí</a:t>
            </a:r>
            <a:endParaRPr lang="cs-CZ" dirty="0"/>
          </a:p>
        </p:txBody>
      </p:sp>
      <p:sp>
        <p:nvSpPr>
          <p:cNvPr id="3" name="Obdélník 2"/>
          <p:cNvSpPr/>
          <p:nvPr/>
        </p:nvSpPr>
        <p:spPr>
          <a:xfrm>
            <a:off x="0" y="915566"/>
            <a:ext cx="9144000" cy="4724370"/>
          </a:xfrm>
          <a:prstGeom prst="rect">
            <a:avLst/>
          </a:prstGeom>
        </p:spPr>
        <p:txBody>
          <a:bodyPr wrap="square">
            <a:spAutoFit/>
          </a:bodyPr>
          <a:lstStyle/>
          <a:p>
            <a:pPr marL="285750" indent="-285750" algn="just">
              <a:buFont typeface="Wingdings" panose="05000000000000000000" pitchFamily="2" charset="2"/>
              <a:buChar char="q"/>
            </a:pPr>
            <a:r>
              <a:rPr lang="cs-CZ" sz="2200" b="1" dirty="0" smtClean="0">
                <a:solidFill>
                  <a:srgbClr val="307871"/>
                </a:solidFill>
              </a:rPr>
              <a:t>Zde </a:t>
            </a:r>
            <a:r>
              <a:rPr lang="cs-CZ" sz="2200" b="1" dirty="0">
                <a:solidFill>
                  <a:srgbClr val="307871"/>
                </a:solidFill>
              </a:rPr>
              <a:t>je výrazná provázanost s dopady na přírodní složky geografického prostředí, neboť </a:t>
            </a:r>
            <a:r>
              <a:rPr lang="cs-CZ" sz="2200" dirty="0">
                <a:solidFill>
                  <a:srgbClr val="307871"/>
                </a:solidFill>
              </a:rPr>
              <a:t>např. masová výroba suvenýrů z korálů pochopitelně vede k destrukci cenných korálových útesů ve spojitosti se svým termínem </a:t>
            </a:r>
            <a:r>
              <a:rPr lang="cs-CZ" sz="2200" b="1" dirty="0">
                <a:solidFill>
                  <a:srgbClr val="307871"/>
                </a:solidFill>
              </a:rPr>
              <a:t>„kulturní prostituce“ </a:t>
            </a:r>
            <a:r>
              <a:rPr lang="cs-CZ" sz="2200" dirty="0">
                <a:solidFill>
                  <a:srgbClr val="307871"/>
                </a:solidFill>
              </a:rPr>
              <a:t>uvádí, že kultura je nabízena jako zdroj cestovního ruchu, komodita, která má být prodána autokarovým skupinám.</a:t>
            </a:r>
          </a:p>
          <a:p>
            <a:pPr marL="285750" indent="-285750" algn="just">
              <a:buFont typeface="Wingdings" panose="05000000000000000000" pitchFamily="2" charset="2"/>
              <a:buChar char="q"/>
            </a:pPr>
            <a:r>
              <a:rPr lang="cs-CZ" sz="2200" b="1" dirty="0">
                <a:solidFill>
                  <a:srgbClr val="307871"/>
                </a:solidFill>
              </a:rPr>
              <a:t>Cestovní ruch jako forma </a:t>
            </a:r>
            <a:r>
              <a:rPr lang="cs-CZ" sz="2200" b="1" dirty="0" err="1">
                <a:solidFill>
                  <a:srgbClr val="307871"/>
                </a:solidFill>
              </a:rPr>
              <a:t>interkulturální</a:t>
            </a:r>
            <a:r>
              <a:rPr lang="cs-CZ" sz="2200" b="1" dirty="0">
                <a:solidFill>
                  <a:srgbClr val="307871"/>
                </a:solidFill>
              </a:rPr>
              <a:t> interakce může totiž působit na kulturní identitu rezidentů v negativním smyslu, a </a:t>
            </a:r>
            <a:r>
              <a:rPr lang="cs-CZ" sz="2200" dirty="0">
                <a:solidFill>
                  <a:srgbClr val="307871"/>
                </a:solidFill>
              </a:rPr>
              <a:t>to např. iniciací či posílením netolerance až nacionalismu nebo vlivem návštěvníky vtažených globalizačních efektů. V kladném smyslu jde o posílení pocitů hrdosti, úcty ke kolektivnímu dědictví, patriotismu a obecně stimulaci návratu k tradicím či jejich udržování.</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914545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Vlivy CR na socio-kulturní prostředí</a:t>
            </a:r>
            <a:endParaRPr lang="cs-CZ" dirty="0"/>
          </a:p>
        </p:txBody>
      </p:sp>
      <p:sp>
        <p:nvSpPr>
          <p:cNvPr id="3" name="Obdélník 2"/>
          <p:cNvSpPr/>
          <p:nvPr/>
        </p:nvSpPr>
        <p:spPr>
          <a:xfrm>
            <a:off x="0" y="915566"/>
            <a:ext cx="9144000" cy="4693593"/>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Stereotypizace kultury představuje </a:t>
            </a:r>
            <a:r>
              <a:rPr lang="cs-CZ" sz="2000" dirty="0">
                <a:solidFill>
                  <a:srgbClr val="307871"/>
                </a:solidFill>
              </a:rPr>
              <a:t>proces způsobený komerčním tlakem na místní kulturu, přičemž trh cestovního ruchu v turisticky exponovaných územích hraje v tomto procesu významnou roli. Jde v podstatě o  sbližování místní kultury s globální kulturou, a to zpravidla formou demonstračního efektu zprostředkovaného mezinárodním obchodem, informačními zdroji a technologiemi, ale také návštěvníky destinace a rozvojem cestovního ruchu obecně.</a:t>
            </a:r>
          </a:p>
          <a:p>
            <a:pPr marL="285750" indent="-285750" algn="just">
              <a:buFont typeface="Wingdings" panose="05000000000000000000" pitchFamily="2" charset="2"/>
              <a:buChar char="q"/>
            </a:pPr>
            <a:r>
              <a:rPr lang="cs-CZ" sz="2000" b="1" dirty="0">
                <a:solidFill>
                  <a:srgbClr val="307871"/>
                </a:solidFill>
              </a:rPr>
              <a:t>Ztráta autenticity je procesem mizení nebo oslabování původnosti, reálnosti, pravdivosti. </a:t>
            </a:r>
            <a:r>
              <a:rPr lang="cs-CZ" sz="2000" dirty="0">
                <a:solidFill>
                  <a:srgbClr val="307871"/>
                </a:solidFill>
              </a:rPr>
              <a:t>V realitě cestovního ruchu (např. při ochraně památek, v umění, při hodnocení životního stylu, folklóru) se popisuje a hodnotí míra autenticity události, způsobu rekonstrukce stavby atd. Jedním z negativních dopadů komerčního masového cestovního ruchu je právě postupná ztráta autenticity místní kultury, architektury, všedního života místní komunity, upomínkových předmětů atd. </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24964657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Sociální efekty</a:t>
            </a:r>
            <a:endParaRPr lang="cs-CZ" dirty="0"/>
          </a:p>
        </p:txBody>
      </p:sp>
      <p:sp>
        <p:nvSpPr>
          <p:cNvPr id="3" name="Obdélník 2"/>
          <p:cNvSpPr/>
          <p:nvPr/>
        </p:nvSpPr>
        <p:spPr>
          <a:xfrm>
            <a:off x="-13552" y="699542"/>
            <a:ext cx="9144000" cy="3416320"/>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Demonstrační efekt</a:t>
            </a:r>
          </a:p>
          <a:p>
            <a:pPr marL="1200150" lvl="2" indent="-285750" algn="just">
              <a:buFont typeface="Wingdings" panose="05000000000000000000" pitchFamily="2" charset="2"/>
              <a:buChar char="q"/>
            </a:pPr>
            <a:r>
              <a:rPr lang="cs-CZ" sz="2400" dirty="0">
                <a:solidFill>
                  <a:srgbClr val="307871"/>
                </a:solidFill>
              </a:rPr>
              <a:t>Napodobování vzorců chování návštěvníků rezidenty a účast rezidentů na konzumaci služeb cestovního ruchu</a:t>
            </a:r>
          </a:p>
          <a:p>
            <a:pPr marL="285750" indent="-285750" algn="just">
              <a:buFont typeface="Wingdings" panose="05000000000000000000" pitchFamily="2" charset="2"/>
              <a:buChar char="q"/>
            </a:pPr>
            <a:r>
              <a:rPr lang="cs-CZ" sz="2400" b="1" dirty="0">
                <a:solidFill>
                  <a:srgbClr val="307871"/>
                </a:solidFill>
              </a:rPr>
              <a:t>Módnost</a:t>
            </a:r>
          </a:p>
          <a:p>
            <a:pPr marL="1200150" lvl="2" indent="-285750" algn="just">
              <a:buFont typeface="Wingdings" panose="05000000000000000000" pitchFamily="2" charset="2"/>
              <a:buChar char="q"/>
            </a:pPr>
            <a:r>
              <a:rPr lang="cs-CZ" sz="2400" dirty="0">
                <a:solidFill>
                  <a:srgbClr val="307871"/>
                </a:solidFill>
              </a:rPr>
              <a:t>Jak ze strany investorů tak návštěvníků</a:t>
            </a:r>
          </a:p>
          <a:p>
            <a:pPr marL="1200150" lvl="2" indent="-285750" algn="just">
              <a:buFont typeface="Wingdings" panose="05000000000000000000" pitchFamily="2" charset="2"/>
              <a:buChar char="q"/>
            </a:pPr>
            <a:r>
              <a:rPr lang="cs-CZ" sz="2400" dirty="0">
                <a:solidFill>
                  <a:srgbClr val="307871"/>
                </a:solidFill>
              </a:rPr>
              <a:t>Ovlivnění procesu rozhodování člověka výběrem a vztahem dalších jedinců k produktu a způsobem jeho propagace, vytvářením obrazu produktu, který je populární, žádoucí, </a:t>
            </a:r>
            <a:r>
              <a:rPr lang="cs-CZ" sz="2400" dirty="0" smtClean="0">
                <a:solidFill>
                  <a:srgbClr val="307871"/>
                </a:solidFill>
              </a:rPr>
              <a:t>moderní St</a:t>
            </a:r>
            <a:r>
              <a:rPr lang="cs-CZ" sz="2400" dirty="0">
                <a:solidFill>
                  <a:srgbClr val="307871"/>
                </a:solidFill>
              </a:rPr>
              <a:t>. </a:t>
            </a:r>
            <a:r>
              <a:rPr lang="cs-CZ" sz="2400" dirty="0" err="1">
                <a:solidFill>
                  <a:srgbClr val="307871"/>
                </a:solidFill>
              </a:rPr>
              <a:t>Tropez</a:t>
            </a:r>
            <a:r>
              <a:rPr lang="cs-CZ" sz="2400" dirty="0">
                <a:solidFill>
                  <a:srgbClr val="307871"/>
                </a:solidFill>
              </a:rPr>
              <a:t>, Davos, </a:t>
            </a:r>
            <a:r>
              <a:rPr lang="cs-CZ" sz="2400" dirty="0" err="1">
                <a:solidFill>
                  <a:srgbClr val="307871"/>
                </a:solidFill>
              </a:rPr>
              <a:t>Aspen</a:t>
            </a:r>
            <a:r>
              <a:rPr lang="cs-CZ" sz="2400" dirty="0">
                <a:solidFill>
                  <a:srgbClr val="307871"/>
                </a:solidFill>
              </a:rPr>
              <a:t>, Špindlerův </a:t>
            </a:r>
            <a:r>
              <a:rPr lang="cs-CZ" sz="2400" dirty="0" smtClean="0">
                <a:solidFill>
                  <a:srgbClr val="307871"/>
                </a:solidFill>
              </a:rPr>
              <a:t>Mlýn</a:t>
            </a:r>
            <a:endParaRPr lang="cs-CZ" sz="2400" dirty="0">
              <a:solidFill>
                <a:srgbClr val="307871"/>
              </a:solidFill>
            </a:endParaRPr>
          </a:p>
        </p:txBody>
      </p:sp>
    </p:spTree>
    <p:extLst>
      <p:ext uri="{BB962C8B-B14F-4D97-AF65-F5344CB8AC3E}">
        <p14:creationId xmlns:p14="http://schemas.microsoft.com/office/powerpoint/2010/main" val="6493511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Sociální efekty</a:t>
            </a:r>
            <a:endParaRPr lang="cs-CZ" dirty="0"/>
          </a:p>
        </p:txBody>
      </p:sp>
      <p:sp>
        <p:nvSpPr>
          <p:cNvPr id="3" name="Obdélník 2"/>
          <p:cNvSpPr/>
          <p:nvPr/>
        </p:nvSpPr>
        <p:spPr>
          <a:xfrm>
            <a:off x="-13552" y="699542"/>
            <a:ext cx="9144000" cy="3954929"/>
          </a:xfrm>
          <a:prstGeom prst="rect">
            <a:avLst/>
          </a:prstGeom>
        </p:spPr>
        <p:txBody>
          <a:bodyPr wrap="square">
            <a:spAutoFit/>
          </a:bodyPr>
          <a:lstStyle/>
          <a:p>
            <a:pPr marL="285750" indent="-285750" algn="just">
              <a:buFont typeface="Wingdings" panose="05000000000000000000" pitchFamily="2" charset="2"/>
              <a:buChar char="q"/>
            </a:pPr>
            <a:r>
              <a:rPr lang="cs-CZ" sz="2400" b="1" dirty="0" smtClean="0">
                <a:solidFill>
                  <a:srgbClr val="307871"/>
                </a:solidFill>
              </a:rPr>
              <a:t>Dualizace </a:t>
            </a:r>
            <a:r>
              <a:rPr lang="cs-CZ" sz="2400" b="1" dirty="0">
                <a:solidFill>
                  <a:srgbClr val="307871"/>
                </a:solidFill>
              </a:rPr>
              <a:t>společnosti</a:t>
            </a:r>
          </a:p>
          <a:p>
            <a:pPr marL="1200150" lvl="2" indent="-285750" algn="just">
              <a:buFont typeface="Wingdings" panose="05000000000000000000" pitchFamily="2" charset="2"/>
              <a:buChar char="q"/>
            </a:pPr>
            <a:r>
              <a:rPr lang="cs-CZ" sz="2400" dirty="0">
                <a:solidFill>
                  <a:srgbClr val="307871"/>
                </a:solidFill>
              </a:rPr>
              <a:t>Proces, v němž se rozděluje společnost v základních rysech na dvě odlišné socioekonomické třídy, na chudé a bohaté</a:t>
            </a:r>
          </a:p>
          <a:p>
            <a:pPr marL="1200150" lvl="2" indent="-285750" algn="just">
              <a:buFont typeface="Wingdings" panose="05000000000000000000" pitchFamily="2" charset="2"/>
              <a:buChar char="q"/>
            </a:pPr>
            <a:r>
              <a:rPr lang="cs-CZ" sz="2400" dirty="0">
                <a:solidFill>
                  <a:srgbClr val="307871"/>
                </a:solidFill>
              </a:rPr>
              <a:t>Duální společnosti často vznikají v intenzivně navštěvovaných destinacích, kde vrstva podnikatelů v cestovním ruchu výrazně profituje z intenzity cestovního ruchu, zatímco zbytek místních obyvatel spíše trpí zvýšenými životními náklady, především díky cestovním ruchem způsobené </a:t>
            </a:r>
            <a:r>
              <a:rPr lang="cs-CZ" sz="2400" dirty="0" smtClean="0">
                <a:solidFill>
                  <a:srgbClr val="307871"/>
                </a:solidFill>
              </a:rPr>
              <a:t>inflaci.</a:t>
            </a:r>
            <a:endParaRPr lang="cs-CZ" sz="2400"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1036908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Klasifikace vlivů CR</a:t>
            </a:r>
            <a:br>
              <a:rPr lang="cs-CZ" dirty="0"/>
            </a:br>
            <a:endParaRPr lang="cs-CZ" dirty="0"/>
          </a:p>
        </p:txBody>
      </p:sp>
      <p:sp>
        <p:nvSpPr>
          <p:cNvPr id="2" name="Obdélník 1"/>
          <p:cNvSpPr/>
          <p:nvPr/>
        </p:nvSpPr>
        <p:spPr>
          <a:xfrm>
            <a:off x="30792" y="1059582"/>
            <a:ext cx="9036496" cy="3046988"/>
          </a:xfrm>
          <a:prstGeom prst="rect">
            <a:avLst/>
          </a:prstGeom>
        </p:spPr>
        <p:txBody>
          <a:bodyPr wrap="square">
            <a:spAutoFit/>
          </a:bodyPr>
          <a:lstStyle/>
          <a:p>
            <a:pPr marL="342900" indent="-342900" algn="just">
              <a:buFont typeface="Wingdings" panose="05000000000000000000" pitchFamily="2" charset="2"/>
              <a:buChar char="q"/>
            </a:pPr>
            <a:r>
              <a:rPr lang="cs-CZ" sz="2400" b="1" dirty="0">
                <a:solidFill>
                  <a:srgbClr val="307871"/>
                </a:solidFill>
              </a:rPr>
              <a:t>Pozitivní x </a:t>
            </a:r>
            <a:r>
              <a:rPr lang="cs-CZ" sz="2400" b="1" dirty="0" smtClean="0">
                <a:solidFill>
                  <a:srgbClr val="307871"/>
                </a:solidFill>
              </a:rPr>
              <a:t>negativní</a:t>
            </a:r>
          </a:p>
          <a:p>
            <a:pPr marL="342900" indent="-342900" algn="just">
              <a:buFont typeface="Wingdings" panose="05000000000000000000" pitchFamily="2" charset="2"/>
              <a:buChar char="q"/>
            </a:pPr>
            <a:endParaRPr lang="cs-CZ" sz="2400" b="1" dirty="0">
              <a:solidFill>
                <a:srgbClr val="307871"/>
              </a:solidFill>
            </a:endParaRPr>
          </a:p>
          <a:p>
            <a:pPr marL="342900" indent="-342900" algn="just">
              <a:buFont typeface="Wingdings" panose="05000000000000000000" pitchFamily="2" charset="2"/>
              <a:buChar char="q"/>
            </a:pPr>
            <a:r>
              <a:rPr lang="cs-CZ" sz="2400" b="1" dirty="0">
                <a:solidFill>
                  <a:srgbClr val="307871"/>
                </a:solidFill>
              </a:rPr>
              <a:t>Podle složky geografického prostředí</a:t>
            </a:r>
          </a:p>
          <a:p>
            <a:pPr marL="1257300" lvl="2" indent="-342900" algn="just">
              <a:buFont typeface="Wingdings" panose="05000000000000000000" pitchFamily="2" charset="2"/>
              <a:buChar char="q"/>
            </a:pPr>
            <a:r>
              <a:rPr lang="cs-CZ" sz="2400" dirty="0">
                <a:solidFill>
                  <a:srgbClr val="307871"/>
                </a:solidFill>
              </a:rPr>
              <a:t>Environmentální (vlivy na krajinu)</a:t>
            </a:r>
          </a:p>
          <a:p>
            <a:pPr marL="1257300" lvl="2" indent="-342900" algn="just">
              <a:buFont typeface="Wingdings" panose="05000000000000000000" pitchFamily="2" charset="2"/>
              <a:buChar char="q"/>
            </a:pPr>
            <a:r>
              <a:rPr lang="cs-CZ" sz="2400" dirty="0">
                <a:solidFill>
                  <a:srgbClr val="307871"/>
                </a:solidFill>
              </a:rPr>
              <a:t>Ekonomické</a:t>
            </a:r>
          </a:p>
          <a:p>
            <a:pPr marL="1257300" lvl="2" indent="-342900" algn="just">
              <a:buFont typeface="Wingdings" panose="05000000000000000000" pitchFamily="2" charset="2"/>
              <a:buChar char="q"/>
            </a:pPr>
            <a:r>
              <a:rPr lang="cs-CZ" sz="2400" dirty="0" err="1" smtClean="0">
                <a:solidFill>
                  <a:srgbClr val="307871"/>
                </a:solidFill>
              </a:rPr>
              <a:t>Socio</a:t>
            </a:r>
            <a:r>
              <a:rPr lang="cs-CZ" sz="2400" dirty="0" smtClean="0">
                <a:solidFill>
                  <a:srgbClr val="307871"/>
                </a:solidFill>
              </a:rPr>
              <a:t>-kulturní</a:t>
            </a:r>
          </a:p>
          <a:p>
            <a:pPr marL="1257300" lvl="2" indent="-342900" algn="just">
              <a:buFont typeface="Wingdings" panose="05000000000000000000" pitchFamily="2" charset="2"/>
              <a:buChar char="q"/>
            </a:pPr>
            <a:endParaRPr lang="cs-CZ" sz="2400" b="1" dirty="0">
              <a:solidFill>
                <a:srgbClr val="307871"/>
              </a:solidFill>
            </a:endParaRPr>
          </a:p>
          <a:p>
            <a:pPr marL="342900" indent="-342900" algn="just">
              <a:buFont typeface="Wingdings" panose="05000000000000000000" pitchFamily="2" charset="2"/>
              <a:buChar char="q"/>
            </a:pPr>
            <a:r>
              <a:rPr lang="cs-CZ" sz="2400" b="1" dirty="0">
                <a:solidFill>
                  <a:srgbClr val="307871"/>
                </a:solidFill>
              </a:rPr>
              <a:t>Vlivy působící na organizaci prostor</a:t>
            </a:r>
          </a:p>
        </p:txBody>
      </p:sp>
    </p:spTree>
    <p:extLst>
      <p:ext uri="{BB962C8B-B14F-4D97-AF65-F5344CB8AC3E}">
        <p14:creationId xmlns:p14="http://schemas.microsoft.com/office/powerpoint/2010/main" val="21288256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Sociální efekty</a:t>
            </a:r>
            <a:endParaRPr lang="cs-CZ" dirty="0"/>
          </a:p>
        </p:txBody>
      </p:sp>
      <p:sp>
        <p:nvSpPr>
          <p:cNvPr id="3" name="Obdélník 2"/>
          <p:cNvSpPr/>
          <p:nvPr/>
        </p:nvSpPr>
        <p:spPr>
          <a:xfrm>
            <a:off x="-13552" y="699542"/>
            <a:ext cx="9144000" cy="5001369"/>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Marginalizace obyvatel </a:t>
            </a:r>
          </a:p>
          <a:p>
            <a:pPr marL="1200150" lvl="2" indent="-285750" algn="just">
              <a:buFont typeface="Wingdings" panose="05000000000000000000" pitchFamily="2" charset="2"/>
              <a:buChar char="q"/>
            </a:pPr>
            <a:r>
              <a:rPr lang="cs-CZ" sz="2000" dirty="0">
                <a:solidFill>
                  <a:srgbClr val="307871"/>
                </a:solidFill>
              </a:rPr>
              <a:t>Proces vytlačování rezidentů z prestižnějších (zpravidla historických) částí sídel nebo z ekonomicky či sociálně významnějších pozic, přičemž uspokojování jejich potřeb bývá též odsunováno na poslední místa v agendě místní politiky a funkce území </a:t>
            </a:r>
            <a:r>
              <a:rPr lang="cs-CZ" sz="2000" dirty="0" smtClean="0">
                <a:solidFill>
                  <a:srgbClr val="307871"/>
                </a:solidFill>
              </a:rPr>
              <a:t>obecně,</a:t>
            </a:r>
            <a:endParaRPr lang="cs-CZ" sz="2000" dirty="0">
              <a:solidFill>
                <a:srgbClr val="307871"/>
              </a:solidFill>
            </a:endParaRPr>
          </a:p>
          <a:p>
            <a:pPr marL="1200150" lvl="2" indent="-285750" algn="just">
              <a:buFont typeface="Wingdings" panose="05000000000000000000" pitchFamily="2" charset="2"/>
              <a:buChar char="q"/>
            </a:pPr>
            <a:r>
              <a:rPr lang="cs-CZ" sz="2000" dirty="0">
                <a:solidFill>
                  <a:srgbClr val="307871"/>
                </a:solidFill>
              </a:rPr>
              <a:t>Dochází k přímému či nepřímému (např. cenovou politikou, strukturou maloobchodní nabídky a výší nájmů) vytlačování rezidentů podnikatelsky neangažovaných na rozvoji cestovního ruchu do periferní zóny destinace a na okraj místní společnosti, a to ekonomicky (vyšší cenová hladina v intenzivně navštěvovaném místě – zpravidla městě) i </a:t>
            </a:r>
            <a:r>
              <a:rPr lang="cs-CZ" sz="2000" dirty="0" smtClean="0">
                <a:solidFill>
                  <a:srgbClr val="307871"/>
                </a:solidFill>
              </a:rPr>
              <a:t>společensky,</a:t>
            </a:r>
            <a:endParaRPr lang="cs-CZ" sz="2000" dirty="0">
              <a:solidFill>
                <a:srgbClr val="307871"/>
              </a:solidFill>
            </a:endParaRPr>
          </a:p>
          <a:p>
            <a:pPr marL="1200150" lvl="2" indent="-285750" algn="just">
              <a:buFont typeface="Wingdings" panose="05000000000000000000" pitchFamily="2" charset="2"/>
              <a:buChar char="q"/>
            </a:pPr>
            <a:r>
              <a:rPr lang="cs-CZ" sz="2000" dirty="0">
                <a:solidFill>
                  <a:srgbClr val="307871"/>
                </a:solidFill>
              </a:rPr>
              <a:t>Důsledkem tohoto jevu často bývá zvýšený výskyt sociálně patologických jevů, mezi které patří např. prostituce, dále kriminalita, toxikomanie a </a:t>
            </a:r>
            <a:r>
              <a:rPr lang="cs-CZ" sz="2000" dirty="0" smtClean="0">
                <a:solidFill>
                  <a:srgbClr val="307871"/>
                </a:solidFill>
              </a:rPr>
              <a:t>gamblerství.</a:t>
            </a:r>
            <a:endParaRPr lang="cs-CZ" sz="2000"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23830984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Sociální efekty</a:t>
            </a:r>
            <a:endParaRPr lang="cs-CZ" dirty="0"/>
          </a:p>
        </p:txBody>
      </p:sp>
      <p:sp>
        <p:nvSpPr>
          <p:cNvPr id="3" name="Obdélník 2"/>
          <p:cNvSpPr/>
          <p:nvPr/>
        </p:nvSpPr>
        <p:spPr>
          <a:xfrm>
            <a:off x="-13552" y="699542"/>
            <a:ext cx="9144000" cy="3277820"/>
          </a:xfrm>
          <a:prstGeom prst="rect">
            <a:avLst/>
          </a:prstGeom>
        </p:spPr>
        <p:txBody>
          <a:bodyPr wrap="square">
            <a:spAutoFit/>
          </a:bodyPr>
          <a:lstStyle/>
          <a:p>
            <a:pPr marL="285750" indent="-285750" algn="just">
              <a:buFont typeface="Wingdings" panose="05000000000000000000" pitchFamily="2" charset="2"/>
              <a:buChar char="q"/>
            </a:pPr>
            <a:r>
              <a:rPr lang="cs-CZ" sz="2400" b="1" dirty="0" smtClean="0">
                <a:solidFill>
                  <a:srgbClr val="307871"/>
                </a:solidFill>
              </a:rPr>
              <a:t>Turistická </a:t>
            </a:r>
            <a:r>
              <a:rPr lang="cs-CZ" sz="2400" b="1" dirty="0">
                <a:solidFill>
                  <a:srgbClr val="307871"/>
                </a:solidFill>
              </a:rPr>
              <a:t>iritace</a:t>
            </a:r>
          </a:p>
          <a:p>
            <a:pPr marL="742950" lvl="1" indent="-285750" algn="just">
              <a:buFont typeface="Wingdings" panose="05000000000000000000" pitchFamily="2" charset="2"/>
              <a:buChar char="q"/>
            </a:pPr>
            <a:r>
              <a:rPr lang="cs-CZ" sz="2400" b="1" dirty="0">
                <a:solidFill>
                  <a:srgbClr val="307871"/>
                </a:solidFill>
              </a:rPr>
              <a:t>Užší pojetí</a:t>
            </a:r>
          </a:p>
          <a:p>
            <a:pPr marL="1200150" lvl="2" indent="-285750" algn="just">
              <a:buFont typeface="Wingdings" panose="05000000000000000000" pitchFamily="2" charset="2"/>
              <a:buChar char="q"/>
            </a:pPr>
            <a:r>
              <a:rPr lang="cs-CZ" sz="2400" dirty="0">
                <a:solidFill>
                  <a:srgbClr val="307871"/>
                </a:solidFill>
              </a:rPr>
              <a:t>Míra „nevraživosti“ rezidentů ve vztahu k návštěvníkům</a:t>
            </a:r>
            <a:r>
              <a:rPr lang="cs-CZ" sz="2400" b="1" dirty="0">
                <a:solidFill>
                  <a:srgbClr val="307871"/>
                </a:solidFill>
              </a:rPr>
              <a:t>, </a:t>
            </a:r>
          </a:p>
          <a:p>
            <a:pPr marL="742950" lvl="1" indent="-285750" algn="just">
              <a:buFont typeface="Wingdings" panose="05000000000000000000" pitchFamily="2" charset="2"/>
              <a:buChar char="q"/>
            </a:pPr>
            <a:r>
              <a:rPr lang="cs-CZ" sz="2400" b="1" dirty="0">
                <a:solidFill>
                  <a:srgbClr val="307871"/>
                </a:solidFill>
              </a:rPr>
              <a:t>Širší pojetí</a:t>
            </a:r>
          </a:p>
          <a:p>
            <a:pPr marL="1200150" lvl="2" indent="-285750" algn="just">
              <a:buFont typeface="Wingdings" panose="05000000000000000000" pitchFamily="2" charset="2"/>
              <a:buChar char="q"/>
            </a:pPr>
            <a:r>
              <a:rPr lang="cs-CZ" sz="2400" dirty="0">
                <a:solidFill>
                  <a:srgbClr val="307871"/>
                </a:solidFill>
              </a:rPr>
              <a:t>Vztah rezidentů k vývoji CR na území dané destinace obecně</a:t>
            </a:r>
          </a:p>
          <a:p>
            <a:pPr marL="1200150" lvl="2" indent="-285750" algn="just">
              <a:buFont typeface="Wingdings" panose="05000000000000000000" pitchFamily="2" charset="2"/>
              <a:buChar char="q"/>
            </a:pPr>
            <a:r>
              <a:rPr lang="cs-CZ" sz="2400" dirty="0" err="1">
                <a:solidFill>
                  <a:srgbClr val="307871"/>
                </a:solidFill>
              </a:rPr>
              <a:t>Doxeyho</a:t>
            </a:r>
            <a:r>
              <a:rPr lang="cs-CZ" sz="2400" dirty="0">
                <a:solidFill>
                  <a:srgbClr val="307871"/>
                </a:solidFill>
              </a:rPr>
              <a:t> „iritační index“ (</a:t>
            </a:r>
            <a:r>
              <a:rPr lang="cs-CZ" sz="2400" dirty="0" err="1">
                <a:solidFill>
                  <a:srgbClr val="307871"/>
                </a:solidFill>
              </a:rPr>
              <a:t>iridex</a:t>
            </a:r>
            <a:r>
              <a:rPr lang="cs-CZ" sz="2400" dirty="0">
                <a:solidFill>
                  <a:srgbClr val="307871"/>
                </a:solidFill>
              </a:rPr>
              <a:t>)</a:t>
            </a:r>
          </a:p>
          <a:p>
            <a:pPr marL="1200150" lvl="2" indent="-285750" algn="just">
              <a:buFont typeface="Wingdings" panose="05000000000000000000" pitchFamily="2" charset="2"/>
              <a:buChar char="q"/>
            </a:pPr>
            <a:r>
              <a:rPr lang="cs-CZ" sz="2400" dirty="0">
                <a:solidFill>
                  <a:srgbClr val="307871"/>
                </a:solidFill>
              </a:rPr>
              <a:t>Odstíny postojů rezidentů: euforie, apatie, </a:t>
            </a:r>
            <a:r>
              <a:rPr lang="cs-CZ" sz="2400" dirty="0" smtClean="0">
                <a:solidFill>
                  <a:srgbClr val="307871"/>
                </a:solidFill>
              </a:rPr>
              <a:t>znechucení…..</a:t>
            </a:r>
            <a:endParaRPr lang="cs-CZ" sz="2000"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1994059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Etnické efekty</a:t>
            </a:r>
            <a:endParaRPr lang="cs-CZ" dirty="0"/>
          </a:p>
        </p:txBody>
      </p:sp>
      <p:sp>
        <p:nvSpPr>
          <p:cNvPr id="3" name="Obdélník 2"/>
          <p:cNvSpPr/>
          <p:nvPr/>
        </p:nvSpPr>
        <p:spPr>
          <a:xfrm>
            <a:off x="-13552" y="699542"/>
            <a:ext cx="9144000" cy="4570482"/>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Etno</a:t>
            </a:r>
            <a:r>
              <a:rPr lang="cs-CZ" sz="2100" b="1" dirty="0">
                <a:solidFill>
                  <a:srgbClr val="307871"/>
                </a:solidFill>
              </a:rPr>
              <a:t>cida </a:t>
            </a:r>
          </a:p>
          <a:p>
            <a:pPr marL="742950" lvl="1" indent="-285750" algn="just">
              <a:buFont typeface="Wingdings" panose="05000000000000000000" pitchFamily="2" charset="2"/>
              <a:buChar char="q"/>
            </a:pPr>
            <a:r>
              <a:rPr lang="cs-CZ" sz="2100" dirty="0">
                <a:solidFill>
                  <a:srgbClr val="307871"/>
                </a:solidFill>
              </a:rPr>
              <a:t>Proces vyhlazování prvků typických pro místní etnikum jako výsledek globalizace, často však s výrazným či stoprocentním podílem působení aktivního CR, spojeného s uspokojováním potřeb </a:t>
            </a:r>
            <a:r>
              <a:rPr lang="cs-CZ" sz="2100" dirty="0" err="1">
                <a:solidFill>
                  <a:srgbClr val="307871"/>
                </a:solidFill>
              </a:rPr>
              <a:t>zahr</a:t>
            </a:r>
            <a:r>
              <a:rPr lang="cs-CZ" sz="2100" dirty="0">
                <a:solidFill>
                  <a:srgbClr val="307871"/>
                </a:solidFill>
              </a:rPr>
              <a:t>. návštěvníků a požadavků </a:t>
            </a:r>
            <a:r>
              <a:rPr lang="cs-CZ" sz="2100" dirty="0" err="1">
                <a:solidFill>
                  <a:srgbClr val="307871"/>
                </a:solidFill>
              </a:rPr>
              <a:t>zahr</a:t>
            </a:r>
            <a:r>
              <a:rPr lang="cs-CZ" sz="2100" dirty="0">
                <a:solidFill>
                  <a:srgbClr val="307871"/>
                </a:solidFill>
              </a:rPr>
              <a:t>. Investorů</a:t>
            </a:r>
          </a:p>
          <a:p>
            <a:pPr marL="285750" indent="-285750" algn="just">
              <a:buFont typeface="Wingdings" panose="05000000000000000000" pitchFamily="2" charset="2"/>
              <a:buChar char="q"/>
            </a:pPr>
            <a:r>
              <a:rPr lang="cs-CZ" sz="2100" b="1" dirty="0" err="1">
                <a:solidFill>
                  <a:srgbClr val="307871"/>
                </a:solidFill>
              </a:rPr>
              <a:t>Xenofóbie</a:t>
            </a:r>
            <a:endParaRPr lang="cs-CZ" sz="2100" b="1" dirty="0">
              <a:solidFill>
                <a:srgbClr val="307871"/>
              </a:solidFill>
            </a:endParaRPr>
          </a:p>
          <a:p>
            <a:pPr marL="742950" lvl="1" indent="-285750" algn="just">
              <a:buFont typeface="Wingdings" panose="05000000000000000000" pitchFamily="2" charset="2"/>
              <a:buChar char="q"/>
            </a:pPr>
            <a:r>
              <a:rPr lang="cs-CZ" sz="2100" dirty="0">
                <a:solidFill>
                  <a:srgbClr val="307871"/>
                </a:solidFill>
              </a:rPr>
              <a:t>Strach a obavy z cizinců, jiných ras, neznámých míst</a:t>
            </a:r>
          </a:p>
          <a:p>
            <a:pPr marL="742950" lvl="1" indent="-285750" algn="just">
              <a:buFont typeface="Wingdings" panose="05000000000000000000" pitchFamily="2" charset="2"/>
              <a:buChar char="q"/>
            </a:pPr>
            <a:r>
              <a:rPr lang="cs-CZ" sz="2100" dirty="0">
                <a:solidFill>
                  <a:srgbClr val="307871"/>
                </a:solidFill>
              </a:rPr>
              <a:t>CR na jednu stranu přispívá k překonávání </a:t>
            </a:r>
            <a:r>
              <a:rPr lang="cs-CZ" sz="2100" dirty="0" err="1">
                <a:solidFill>
                  <a:srgbClr val="307871"/>
                </a:solidFill>
              </a:rPr>
              <a:t>xenofóbie</a:t>
            </a:r>
            <a:r>
              <a:rPr lang="cs-CZ" sz="2100" dirty="0">
                <a:solidFill>
                  <a:srgbClr val="307871"/>
                </a:solidFill>
              </a:rPr>
              <a:t>, vyplývající z neznalosti a historické, politické, ekonomické nebo společenské izolovanosti</a:t>
            </a:r>
          </a:p>
          <a:p>
            <a:pPr marL="742950" lvl="1" indent="-285750" algn="just">
              <a:buFont typeface="Wingdings" panose="05000000000000000000" pitchFamily="2" charset="2"/>
              <a:buChar char="q"/>
            </a:pPr>
            <a:r>
              <a:rPr lang="cs-CZ" sz="2100" dirty="0">
                <a:solidFill>
                  <a:srgbClr val="307871"/>
                </a:solidFill>
              </a:rPr>
              <a:t>CR na straně druhé </a:t>
            </a:r>
            <a:r>
              <a:rPr lang="cs-CZ" sz="2100" dirty="0" err="1">
                <a:solidFill>
                  <a:srgbClr val="307871"/>
                </a:solidFill>
              </a:rPr>
              <a:t>xenofóbii</a:t>
            </a:r>
            <a:r>
              <a:rPr lang="cs-CZ" sz="2100" dirty="0">
                <a:solidFill>
                  <a:srgbClr val="307871"/>
                </a:solidFill>
              </a:rPr>
              <a:t> zvyšuje zejména při vysokém rozdílu v životní úrovni návštěvníků a hostitelské komunity nadřazený způsob chování návštěvníků (daný vyšší kupní silou)</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12767491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Vlivy CR na ekonomické prostředí</a:t>
            </a:r>
          </a:p>
        </p:txBody>
      </p:sp>
      <p:sp>
        <p:nvSpPr>
          <p:cNvPr id="3" name="Obdélník 2"/>
          <p:cNvSpPr/>
          <p:nvPr/>
        </p:nvSpPr>
        <p:spPr>
          <a:xfrm>
            <a:off x="-13552" y="699542"/>
            <a:ext cx="9144000" cy="3277820"/>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Pozitivní </a:t>
            </a:r>
            <a:r>
              <a:rPr lang="cs-CZ" sz="2400" b="1" dirty="0" smtClean="0">
                <a:solidFill>
                  <a:srgbClr val="307871"/>
                </a:solidFill>
              </a:rPr>
              <a:t>dopady</a:t>
            </a:r>
          </a:p>
          <a:p>
            <a:pPr algn="just"/>
            <a:endParaRPr lang="cs-CZ" sz="2400" b="1" dirty="0">
              <a:solidFill>
                <a:srgbClr val="307871"/>
              </a:solidFill>
            </a:endParaRPr>
          </a:p>
          <a:p>
            <a:pPr marL="1200150" lvl="2" indent="-285750" algn="just">
              <a:buFont typeface="Wingdings" panose="05000000000000000000" pitchFamily="2" charset="2"/>
              <a:buChar char="q"/>
            </a:pPr>
            <a:r>
              <a:rPr lang="cs-CZ" sz="2400" dirty="0">
                <a:solidFill>
                  <a:srgbClr val="307871"/>
                </a:solidFill>
              </a:rPr>
              <a:t>Příliv investic</a:t>
            </a:r>
          </a:p>
          <a:p>
            <a:pPr marL="1200150" lvl="2" indent="-285750" algn="just">
              <a:buFont typeface="Wingdings" panose="05000000000000000000" pitchFamily="2" charset="2"/>
              <a:buChar char="q"/>
            </a:pPr>
            <a:r>
              <a:rPr lang="cs-CZ" sz="2400" dirty="0">
                <a:solidFill>
                  <a:srgbClr val="307871"/>
                </a:solidFill>
              </a:rPr>
              <a:t>Tvorba pracovních příležitostí</a:t>
            </a:r>
          </a:p>
          <a:p>
            <a:pPr marL="1200150" lvl="2" indent="-285750" algn="just">
              <a:buFont typeface="Wingdings" panose="05000000000000000000" pitchFamily="2" charset="2"/>
              <a:buChar char="q"/>
            </a:pPr>
            <a:r>
              <a:rPr lang="cs-CZ" sz="2400" dirty="0">
                <a:solidFill>
                  <a:srgbClr val="307871"/>
                </a:solidFill>
              </a:rPr>
              <a:t>Potenciální dopady na HDP, obchodní bilanci atd.</a:t>
            </a:r>
          </a:p>
          <a:p>
            <a:pPr marL="1200150" lvl="2" indent="-285750" algn="just">
              <a:buFont typeface="Wingdings" panose="05000000000000000000" pitchFamily="2" charset="2"/>
              <a:buChar char="q"/>
            </a:pPr>
            <a:r>
              <a:rPr lang="cs-CZ" sz="2400" dirty="0">
                <a:solidFill>
                  <a:srgbClr val="307871"/>
                </a:solidFill>
              </a:rPr>
              <a:t>Diverzifikace ekonomických rizik</a:t>
            </a:r>
          </a:p>
          <a:p>
            <a:pPr marL="1200150" lvl="2" indent="-285750" algn="just">
              <a:buFont typeface="Wingdings" panose="05000000000000000000" pitchFamily="2" charset="2"/>
              <a:buChar char="q"/>
            </a:pPr>
            <a:r>
              <a:rPr lang="cs-CZ" sz="2400" dirty="0">
                <a:solidFill>
                  <a:srgbClr val="307871"/>
                </a:solidFill>
              </a:rPr>
              <a:t>Příliv cizí měny</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642714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Vlivy CR na ekonomické prostředí</a:t>
            </a:r>
          </a:p>
        </p:txBody>
      </p:sp>
      <p:sp>
        <p:nvSpPr>
          <p:cNvPr id="3" name="Obdélník 2"/>
          <p:cNvSpPr/>
          <p:nvPr/>
        </p:nvSpPr>
        <p:spPr>
          <a:xfrm>
            <a:off x="-19950" y="631181"/>
            <a:ext cx="9144000" cy="4216539"/>
          </a:xfrm>
          <a:prstGeom prst="rect">
            <a:avLst/>
          </a:prstGeom>
        </p:spPr>
        <p:txBody>
          <a:bodyPr wrap="square">
            <a:spAutoFit/>
          </a:bodyPr>
          <a:lstStyle/>
          <a:p>
            <a:pPr marL="285750" indent="-285750" algn="just">
              <a:buFont typeface="Wingdings" panose="05000000000000000000" pitchFamily="2" charset="2"/>
              <a:buChar char="q"/>
            </a:pPr>
            <a:r>
              <a:rPr lang="cs-CZ" sz="2400" b="1" dirty="0" smtClean="0">
                <a:solidFill>
                  <a:srgbClr val="307871"/>
                </a:solidFill>
              </a:rPr>
              <a:t>Negativní dopady</a:t>
            </a:r>
          </a:p>
          <a:p>
            <a:pPr algn="just"/>
            <a:endParaRPr lang="cs-CZ" sz="2400" b="1" dirty="0">
              <a:solidFill>
                <a:srgbClr val="307871"/>
              </a:solidFill>
            </a:endParaRPr>
          </a:p>
          <a:p>
            <a:pPr marL="285750" indent="-285750" algn="just">
              <a:buFont typeface="Wingdings" panose="05000000000000000000" pitchFamily="2" charset="2"/>
              <a:buChar char="q"/>
            </a:pPr>
            <a:r>
              <a:rPr lang="cs-CZ" sz="2000" b="1" dirty="0">
                <a:solidFill>
                  <a:srgbClr val="307871"/>
                </a:solidFill>
              </a:rPr>
              <a:t>Kongesce veřejných prostor a komunikací </a:t>
            </a:r>
          </a:p>
          <a:p>
            <a:pPr marL="742950" lvl="1" indent="-285750" algn="just">
              <a:buFont typeface="Wingdings" panose="05000000000000000000" pitchFamily="2" charset="2"/>
              <a:buChar char="q"/>
            </a:pPr>
            <a:r>
              <a:rPr lang="cs-CZ" sz="2000" dirty="0">
                <a:solidFill>
                  <a:srgbClr val="307871"/>
                </a:solidFill>
              </a:rPr>
              <a:t>Situace, kdy dochází k přetížení, resp. nadměrnému využívání prostranství a infrastruktury návštěvníky </a:t>
            </a:r>
            <a:r>
              <a:rPr lang="cs-CZ" sz="2000" dirty="0" smtClean="0">
                <a:solidFill>
                  <a:srgbClr val="307871"/>
                </a:solidFill>
              </a:rPr>
              <a:t>destinace,</a:t>
            </a:r>
            <a:endParaRPr lang="cs-CZ" sz="2000" dirty="0">
              <a:solidFill>
                <a:srgbClr val="307871"/>
              </a:solidFill>
            </a:endParaRPr>
          </a:p>
          <a:p>
            <a:pPr marL="285750" indent="-285750" algn="just">
              <a:buFont typeface="Wingdings" panose="05000000000000000000" pitchFamily="2" charset="2"/>
              <a:buChar char="q"/>
            </a:pPr>
            <a:r>
              <a:rPr lang="cs-CZ" sz="2000" b="1" dirty="0">
                <a:solidFill>
                  <a:srgbClr val="307871"/>
                </a:solidFill>
              </a:rPr>
              <a:t>Ekonomické úniky</a:t>
            </a:r>
          </a:p>
          <a:p>
            <a:pPr marL="742950" lvl="1" indent="-285750" algn="just">
              <a:buFont typeface="Wingdings" panose="05000000000000000000" pitchFamily="2" charset="2"/>
              <a:buChar char="q"/>
            </a:pPr>
            <a:r>
              <a:rPr lang="cs-CZ" sz="2000" dirty="0">
                <a:solidFill>
                  <a:srgbClr val="307871"/>
                </a:solidFill>
              </a:rPr>
              <a:t>Pokles příjmů státu nebo regionu, místa, způsobený nutností importovat zboží, služby nebo finanční prostředky z okolních států nebo </a:t>
            </a:r>
            <a:r>
              <a:rPr lang="cs-CZ" sz="2000" dirty="0" smtClean="0">
                <a:solidFill>
                  <a:srgbClr val="307871"/>
                </a:solidFill>
              </a:rPr>
              <a:t>regionů,</a:t>
            </a:r>
            <a:endParaRPr lang="cs-CZ" sz="2000" dirty="0">
              <a:solidFill>
                <a:srgbClr val="307871"/>
              </a:solidFill>
            </a:endParaRPr>
          </a:p>
          <a:p>
            <a:pPr marL="742950" lvl="1" indent="-285750" algn="just">
              <a:buFont typeface="Wingdings" panose="05000000000000000000" pitchFamily="2" charset="2"/>
              <a:buChar char="q"/>
            </a:pPr>
            <a:r>
              <a:rPr lang="cs-CZ" sz="2000" dirty="0">
                <a:solidFill>
                  <a:srgbClr val="307871"/>
                </a:solidFill>
              </a:rPr>
              <a:t>Také daňové zisky  do velké míry plynou do míst sídel firem, ne do lokalit jednotlivých </a:t>
            </a:r>
            <a:r>
              <a:rPr lang="cs-CZ" sz="2000" dirty="0" smtClean="0">
                <a:solidFill>
                  <a:srgbClr val="307871"/>
                </a:solidFill>
              </a:rPr>
              <a:t>provozoven,</a:t>
            </a:r>
            <a:endParaRPr lang="cs-CZ" sz="2000" dirty="0">
              <a:solidFill>
                <a:srgbClr val="307871"/>
              </a:solidFill>
            </a:endParaRPr>
          </a:p>
          <a:p>
            <a:pPr marL="742950" lvl="1" indent="-285750" algn="just">
              <a:buFont typeface="Wingdings" panose="05000000000000000000" pitchFamily="2" charset="2"/>
              <a:buChar char="q"/>
            </a:pPr>
            <a:r>
              <a:rPr lang="cs-CZ" sz="2000" dirty="0">
                <a:solidFill>
                  <a:srgbClr val="307871"/>
                </a:solidFill>
              </a:rPr>
              <a:t>Typické především pro mezinárodní hotelové řetězce, restaurační řetězce a velké mezinárodní touroperátory, kteří dovážejí zboží a služby do destinace na úkor místního zboží a služeb a odčerpávají </a:t>
            </a:r>
            <a:r>
              <a:rPr lang="cs-CZ" sz="2000" dirty="0" smtClean="0">
                <a:solidFill>
                  <a:srgbClr val="307871"/>
                </a:solidFill>
              </a:rPr>
              <a:t>zisk.</a:t>
            </a:r>
            <a:endParaRPr lang="cs-CZ" sz="2000" dirty="0">
              <a:solidFill>
                <a:srgbClr val="307871"/>
              </a:solidFill>
            </a:endParaRPr>
          </a:p>
        </p:txBody>
      </p:sp>
    </p:spTree>
    <p:extLst>
      <p:ext uri="{BB962C8B-B14F-4D97-AF65-F5344CB8AC3E}">
        <p14:creationId xmlns:p14="http://schemas.microsoft.com/office/powerpoint/2010/main" val="41169104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Vlivy CR na ekonomické prostředí</a:t>
            </a:r>
          </a:p>
        </p:txBody>
      </p:sp>
      <p:sp>
        <p:nvSpPr>
          <p:cNvPr id="3" name="Obdélník 2"/>
          <p:cNvSpPr/>
          <p:nvPr/>
        </p:nvSpPr>
        <p:spPr>
          <a:xfrm>
            <a:off x="-13552" y="699542"/>
            <a:ext cx="9144000" cy="4385816"/>
          </a:xfrm>
          <a:prstGeom prst="rect">
            <a:avLst/>
          </a:prstGeom>
        </p:spPr>
        <p:txBody>
          <a:bodyPr wrap="square">
            <a:spAutoFit/>
          </a:bodyPr>
          <a:lstStyle/>
          <a:p>
            <a:pPr marL="285750" indent="-285750" algn="just">
              <a:buFont typeface="Wingdings" panose="05000000000000000000" pitchFamily="2" charset="2"/>
              <a:buChar char="q"/>
            </a:pPr>
            <a:r>
              <a:rPr lang="cs-CZ" sz="2400" b="1" dirty="0" smtClean="0">
                <a:solidFill>
                  <a:srgbClr val="307871"/>
                </a:solidFill>
              </a:rPr>
              <a:t>Destabilizace </a:t>
            </a:r>
            <a:r>
              <a:rPr lang="cs-CZ" sz="2400" b="1" dirty="0">
                <a:solidFill>
                  <a:srgbClr val="307871"/>
                </a:solidFill>
              </a:rPr>
              <a:t>pracovního trhu </a:t>
            </a:r>
            <a:r>
              <a:rPr lang="cs-CZ" sz="2400" dirty="0">
                <a:solidFill>
                  <a:srgbClr val="307871"/>
                </a:solidFill>
              </a:rPr>
              <a:t>(sezónnost, různé finanční ohodnocení, odsátí pracovních sil z jiného odvětví</a:t>
            </a:r>
            <a:r>
              <a:rPr lang="cs-CZ" sz="2400" dirty="0" smtClean="0">
                <a:solidFill>
                  <a:srgbClr val="307871"/>
                </a:solidFill>
              </a:rPr>
              <a:t>),</a:t>
            </a:r>
            <a:endParaRPr lang="cs-CZ" sz="2400" dirty="0">
              <a:solidFill>
                <a:srgbClr val="307871"/>
              </a:solidFill>
            </a:endParaRPr>
          </a:p>
          <a:p>
            <a:pPr marL="285750" indent="-285750" algn="just">
              <a:buFont typeface="Wingdings" panose="05000000000000000000" pitchFamily="2" charset="2"/>
              <a:buChar char="q"/>
            </a:pPr>
            <a:r>
              <a:rPr lang="cs-CZ" sz="2400" b="1" dirty="0">
                <a:solidFill>
                  <a:srgbClr val="307871"/>
                </a:solidFill>
              </a:rPr>
              <a:t>Destabilizace cenových poměrů </a:t>
            </a:r>
            <a:r>
              <a:rPr lang="cs-CZ" sz="2400" dirty="0">
                <a:solidFill>
                  <a:srgbClr val="307871"/>
                </a:solidFill>
              </a:rPr>
              <a:t>(především v neprospěch domácího obyvatelstva</a:t>
            </a:r>
            <a:r>
              <a:rPr lang="cs-CZ" sz="2400" dirty="0" smtClean="0">
                <a:solidFill>
                  <a:srgbClr val="307871"/>
                </a:solidFill>
              </a:rPr>
              <a:t>),</a:t>
            </a:r>
            <a:endParaRPr lang="cs-CZ" sz="2400" dirty="0">
              <a:solidFill>
                <a:srgbClr val="307871"/>
              </a:solidFill>
            </a:endParaRPr>
          </a:p>
          <a:p>
            <a:pPr marL="285750" indent="-285750" algn="just">
              <a:buFont typeface="Wingdings" panose="05000000000000000000" pitchFamily="2" charset="2"/>
              <a:buChar char="q"/>
            </a:pPr>
            <a:r>
              <a:rPr lang="cs-CZ" sz="2400" b="1" dirty="0">
                <a:solidFill>
                  <a:srgbClr val="307871"/>
                </a:solidFill>
              </a:rPr>
              <a:t>Spekulace s </a:t>
            </a:r>
            <a:r>
              <a:rPr lang="cs-CZ" sz="2400" b="1" dirty="0" smtClean="0">
                <a:solidFill>
                  <a:srgbClr val="307871"/>
                </a:solidFill>
              </a:rPr>
              <a:t>nemovitostmi.</a:t>
            </a:r>
            <a:endParaRPr lang="cs-CZ" sz="2400" b="1" dirty="0">
              <a:solidFill>
                <a:srgbClr val="307871"/>
              </a:solidFill>
            </a:endParaRPr>
          </a:p>
          <a:p>
            <a:pPr marL="285750" indent="-285750" algn="just">
              <a:buFont typeface="Wingdings" panose="05000000000000000000" pitchFamily="2" charset="2"/>
              <a:buChar char="q"/>
            </a:pPr>
            <a:r>
              <a:rPr lang="cs-CZ" sz="2400" b="1" dirty="0">
                <a:solidFill>
                  <a:srgbClr val="307871"/>
                </a:solidFill>
              </a:rPr>
              <a:t>Sezónní a jádrová inflace </a:t>
            </a:r>
          </a:p>
          <a:p>
            <a:pPr marL="742950" lvl="1" indent="-285750" algn="just">
              <a:buFont typeface="Wingdings" panose="05000000000000000000" pitchFamily="2" charset="2"/>
              <a:buChar char="q"/>
            </a:pPr>
            <a:r>
              <a:rPr lang="cs-CZ" sz="2400" dirty="0">
                <a:solidFill>
                  <a:srgbClr val="307871"/>
                </a:solidFill>
              </a:rPr>
              <a:t>Jev zvýšení cenové hladiny důsledkem zvýšené časoprostorové koncentrace nabídky, zpravidla na území destinačního jádra a období turistické sezóny</a:t>
            </a:r>
          </a:p>
          <a:p>
            <a:pPr marL="285750" indent="-285750" algn="just">
              <a:buFont typeface="Wingdings" panose="05000000000000000000" pitchFamily="2" charset="2"/>
              <a:buChar char="q"/>
            </a:pPr>
            <a:endParaRPr lang="cs-CZ" sz="24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3314951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a:t>Vlivy CR na ekonomické prostředí</a:t>
            </a:r>
          </a:p>
        </p:txBody>
      </p:sp>
      <p:sp>
        <p:nvSpPr>
          <p:cNvPr id="3" name="Obdélník 2"/>
          <p:cNvSpPr/>
          <p:nvPr/>
        </p:nvSpPr>
        <p:spPr>
          <a:xfrm>
            <a:off x="-13552" y="699542"/>
            <a:ext cx="9144000" cy="5124480"/>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Efekt turistické pasti </a:t>
            </a:r>
          </a:p>
          <a:p>
            <a:pPr marL="285750" indent="-285750" algn="just">
              <a:buFont typeface="Wingdings" panose="05000000000000000000" pitchFamily="2" charset="2"/>
              <a:buChar char="q"/>
            </a:pPr>
            <a:r>
              <a:rPr lang="cs-CZ" sz="2400" dirty="0">
                <a:solidFill>
                  <a:srgbClr val="307871"/>
                </a:solidFill>
              </a:rPr>
              <a:t>Nežádoucí působení neregulovaného cestovního ruchu, který svými podnikatelskými aktivitami znehodnocuje svůj vlastní kapitál (kulturní a přírodní hodnoty destinace) a tím i předpoklady pro svůj ekonomicky, ekologicky i společensky udržitelný rozvoj</a:t>
            </a:r>
          </a:p>
          <a:p>
            <a:pPr marL="285750" indent="-285750" algn="just">
              <a:buFont typeface="Wingdings" panose="05000000000000000000" pitchFamily="2" charset="2"/>
              <a:buChar char="q"/>
            </a:pPr>
            <a:r>
              <a:rPr lang="cs-CZ" sz="2400" b="1" dirty="0">
                <a:solidFill>
                  <a:srgbClr val="307871"/>
                </a:solidFill>
              </a:rPr>
              <a:t>Intenzita dopadu tohoto efektu je dána zejména následujícími faktory: </a:t>
            </a:r>
          </a:p>
          <a:p>
            <a:pPr marL="742950" lvl="1" indent="-285750" algn="just">
              <a:buFont typeface="Wingdings" panose="05000000000000000000" pitchFamily="2" charset="2"/>
              <a:buChar char="q"/>
            </a:pPr>
            <a:r>
              <a:rPr lang="cs-CZ" sz="2400" dirty="0">
                <a:solidFill>
                  <a:srgbClr val="307871"/>
                </a:solidFill>
              </a:rPr>
              <a:t>relativní návštěvnost (vztažená na počet obyvatel), </a:t>
            </a:r>
          </a:p>
          <a:p>
            <a:pPr marL="742950" lvl="1" indent="-285750" algn="just">
              <a:buFont typeface="Wingdings" panose="05000000000000000000" pitchFamily="2" charset="2"/>
              <a:buChar char="q"/>
            </a:pPr>
            <a:r>
              <a:rPr lang="cs-CZ" sz="2400" dirty="0">
                <a:solidFill>
                  <a:srgbClr val="307871"/>
                </a:solidFill>
              </a:rPr>
              <a:t>sezónnost, </a:t>
            </a:r>
            <a:r>
              <a:rPr lang="cs-CZ" sz="2400" dirty="0" smtClean="0">
                <a:solidFill>
                  <a:srgbClr val="307871"/>
                </a:solidFill>
              </a:rPr>
              <a:t>zranitelnost </a:t>
            </a:r>
            <a:r>
              <a:rPr lang="cs-CZ" sz="2400" dirty="0">
                <a:solidFill>
                  <a:srgbClr val="307871"/>
                </a:solidFill>
              </a:rPr>
              <a:t>ekosystémů, </a:t>
            </a:r>
          </a:p>
          <a:p>
            <a:pPr marL="742950" lvl="1" indent="-285750" algn="just">
              <a:buFont typeface="Wingdings" panose="05000000000000000000" pitchFamily="2" charset="2"/>
              <a:buChar char="q"/>
            </a:pPr>
            <a:r>
              <a:rPr lang="cs-CZ" sz="2400" dirty="0">
                <a:solidFill>
                  <a:srgbClr val="307871"/>
                </a:solidFill>
              </a:rPr>
              <a:t>míra ekonomické závislosti rezidentů na </a:t>
            </a:r>
            <a:r>
              <a:rPr lang="cs-CZ" sz="2400" dirty="0" smtClean="0">
                <a:solidFill>
                  <a:srgbClr val="307871"/>
                </a:solidFill>
              </a:rPr>
              <a:t>CR.</a:t>
            </a:r>
            <a:endParaRPr lang="cs-CZ" sz="2400" dirty="0">
              <a:solidFill>
                <a:srgbClr val="307871"/>
              </a:solidFill>
            </a:endParaRPr>
          </a:p>
          <a:p>
            <a:pPr marL="742950" lvl="1" indent="-285750" algn="just">
              <a:buFont typeface="Wingdings" panose="05000000000000000000" pitchFamily="2" charset="2"/>
              <a:buChar char="q"/>
            </a:pPr>
            <a:r>
              <a:rPr lang="cs-CZ" sz="2400" dirty="0">
                <a:solidFill>
                  <a:srgbClr val="307871"/>
                </a:solidFill>
              </a:rPr>
              <a:t>míra regulace CR. </a:t>
            </a:r>
          </a:p>
          <a:p>
            <a:pPr marL="285750" indent="-285750" algn="just">
              <a:buFont typeface="Wingdings" panose="05000000000000000000" pitchFamily="2" charset="2"/>
              <a:buChar char="q"/>
            </a:pPr>
            <a:endParaRPr lang="cs-CZ" sz="24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1900" b="1" dirty="0" smtClean="0">
              <a:solidFill>
                <a:srgbClr val="307871"/>
              </a:solidFill>
            </a:endParaRPr>
          </a:p>
        </p:txBody>
      </p:sp>
    </p:spTree>
    <p:extLst>
      <p:ext uri="{BB962C8B-B14F-4D97-AF65-F5344CB8AC3E}">
        <p14:creationId xmlns:p14="http://schemas.microsoft.com/office/powerpoint/2010/main" val="3621063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l-PL" dirty="0"/>
              <a:t>Vlivy CR na organizaci prostoru</a:t>
            </a:r>
            <a:endParaRPr lang="cs-CZ" dirty="0"/>
          </a:p>
        </p:txBody>
      </p:sp>
      <p:sp>
        <p:nvSpPr>
          <p:cNvPr id="3" name="Obdélník 2"/>
          <p:cNvSpPr/>
          <p:nvPr/>
        </p:nvSpPr>
        <p:spPr>
          <a:xfrm>
            <a:off x="-108520" y="699542"/>
            <a:ext cx="9238968" cy="4909036"/>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Urbanizace rekreačního prostoru</a:t>
            </a:r>
          </a:p>
          <a:p>
            <a:pPr marL="742950" lvl="1" indent="-285750" algn="just">
              <a:buFont typeface="Wingdings" panose="05000000000000000000" pitchFamily="2" charset="2"/>
              <a:buChar char="q"/>
            </a:pPr>
            <a:r>
              <a:rPr lang="cs-CZ" sz="2000" dirty="0">
                <a:solidFill>
                  <a:srgbClr val="307871"/>
                </a:solidFill>
              </a:rPr>
              <a:t>Vysoká koncentrace rekreačních zařízení a počet návštěvníků vytvářejí </a:t>
            </a:r>
            <a:r>
              <a:rPr lang="cs-CZ" sz="2000" dirty="0" smtClean="0">
                <a:solidFill>
                  <a:srgbClr val="307871"/>
                </a:solidFill>
              </a:rPr>
              <a:t>paradox,</a:t>
            </a:r>
            <a:endParaRPr lang="cs-CZ" sz="2000" dirty="0">
              <a:solidFill>
                <a:srgbClr val="307871"/>
              </a:solidFill>
            </a:endParaRPr>
          </a:p>
          <a:p>
            <a:pPr marL="742950" lvl="1" indent="-285750" algn="just">
              <a:buFont typeface="Wingdings" panose="05000000000000000000" pitchFamily="2" charset="2"/>
              <a:buChar char="q"/>
            </a:pPr>
            <a:r>
              <a:rPr lang="cs-CZ" sz="2000" dirty="0">
                <a:solidFill>
                  <a:srgbClr val="307871"/>
                </a:solidFill>
              </a:rPr>
              <a:t>Lidé opouštějí prostředí měst za rekreací, oddechem a tichem, ale postupně v přírodním prostředí vytvářejí nová „města“ v podstatě s takovými problémy, pro které alespoň na krátký čas opouštějí </a:t>
            </a:r>
            <a:r>
              <a:rPr lang="cs-CZ" sz="2000" dirty="0" smtClean="0">
                <a:solidFill>
                  <a:srgbClr val="307871"/>
                </a:solidFill>
              </a:rPr>
              <a:t>město.</a:t>
            </a:r>
            <a:endParaRPr lang="cs-CZ" sz="2000" dirty="0">
              <a:solidFill>
                <a:srgbClr val="307871"/>
              </a:solidFill>
            </a:endParaRPr>
          </a:p>
          <a:p>
            <a:pPr marL="285750" indent="-285750" algn="just">
              <a:buFont typeface="Wingdings" panose="05000000000000000000" pitchFamily="2" charset="2"/>
              <a:buChar char="q"/>
            </a:pPr>
            <a:r>
              <a:rPr lang="cs-CZ" sz="2000" b="1" dirty="0">
                <a:solidFill>
                  <a:srgbClr val="307871"/>
                </a:solidFill>
              </a:rPr>
              <a:t>Obecně má urbanizace 4 polohy</a:t>
            </a:r>
          </a:p>
          <a:p>
            <a:pPr marL="742950" lvl="1" indent="-285750" algn="just">
              <a:buFont typeface="Wingdings" panose="05000000000000000000" pitchFamily="2" charset="2"/>
              <a:buChar char="q"/>
            </a:pPr>
            <a:r>
              <a:rPr lang="cs-CZ" sz="1900" b="1" dirty="0">
                <a:solidFill>
                  <a:srgbClr val="307871"/>
                </a:solidFill>
              </a:rPr>
              <a:t>Ekonomická </a:t>
            </a:r>
            <a:r>
              <a:rPr lang="cs-CZ" sz="1900" dirty="0" smtClean="0">
                <a:solidFill>
                  <a:srgbClr val="307871"/>
                </a:solidFill>
              </a:rPr>
              <a:t>(zvětšování </a:t>
            </a:r>
            <a:r>
              <a:rPr lang="cs-CZ" sz="1900" dirty="0">
                <a:solidFill>
                  <a:srgbClr val="307871"/>
                </a:solidFill>
              </a:rPr>
              <a:t>počtu obyv. zaměstnaného v nezemědělských odvětvích</a:t>
            </a:r>
            <a:r>
              <a:rPr lang="cs-CZ" sz="1900" dirty="0" smtClean="0">
                <a:solidFill>
                  <a:srgbClr val="307871"/>
                </a:solidFill>
              </a:rPr>
              <a:t>),</a:t>
            </a:r>
            <a:endParaRPr lang="cs-CZ" sz="1900" dirty="0">
              <a:solidFill>
                <a:srgbClr val="307871"/>
              </a:solidFill>
            </a:endParaRPr>
          </a:p>
          <a:p>
            <a:pPr marL="742950" lvl="1" indent="-285750" algn="just">
              <a:buFont typeface="Wingdings" panose="05000000000000000000" pitchFamily="2" charset="2"/>
              <a:buChar char="q"/>
            </a:pPr>
            <a:r>
              <a:rPr lang="cs-CZ" sz="1900" b="1" dirty="0">
                <a:solidFill>
                  <a:srgbClr val="307871"/>
                </a:solidFill>
              </a:rPr>
              <a:t>Demografická (</a:t>
            </a:r>
            <a:r>
              <a:rPr lang="cs-CZ" sz="1900" dirty="0">
                <a:solidFill>
                  <a:srgbClr val="307871"/>
                </a:solidFill>
              </a:rPr>
              <a:t>urychlený vývoj městského obyvatelstva, který souvisí s přemísťováním lidí z venkova do měst</a:t>
            </a:r>
            <a:r>
              <a:rPr lang="cs-CZ" sz="1900" dirty="0" smtClean="0">
                <a:solidFill>
                  <a:srgbClr val="307871"/>
                </a:solidFill>
              </a:rPr>
              <a:t>),</a:t>
            </a:r>
            <a:endParaRPr lang="cs-CZ" sz="1900" dirty="0">
              <a:solidFill>
                <a:srgbClr val="307871"/>
              </a:solidFill>
            </a:endParaRPr>
          </a:p>
          <a:p>
            <a:pPr marL="742950" lvl="1" indent="-285750" algn="just">
              <a:buFont typeface="Wingdings" panose="05000000000000000000" pitchFamily="2" charset="2"/>
              <a:buChar char="q"/>
            </a:pPr>
            <a:r>
              <a:rPr lang="cs-CZ" sz="1900" b="1" dirty="0">
                <a:solidFill>
                  <a:srgbClr val="307871"/>
                </a:solidFill>
              </a:rPr>
              <a:t>Technická </a:t>
            </a:r>
            <a:r>
              <a:rPr lang="cs-CZ" sz="1900" dirty="0">
                <a:solidFill>
                  <a:srgbClr val="307871"/>
                </a:solidFill>
              </a:rPr>
              <a:t>(souvisí s rozmístěním městských systémů infrastruktury v prostoru a s jejich městskou zástavbou</a:t>
            </a:r>
            <a:r>
              <a:rPr lang="cs-CZ" sz="1900" dirty="0" smtClean="0">
                <a:solidFill>
                  <a:srgbClr val="307871"/>
                </a:solidFill>
              </a:rPr>
              <a:t>),</a:t>
            </a:r>
            <a:endParaRPr lang="cs-CZ" sz="1900" dirty="0">
              <a:solidFill>
                <a:srgbClr val="307871"/>
              </a:solidFill>
            </a:endParaRPr>
          </a:p>
          <a:p>
            <a:pPr marL="742950" lvl="1" indent="-285750" algn="just">
              <a:buFont typeface="Wingdings" panose="05000000000000000000" pitchFamily="2" charset="2"/>
              <a:buChar char="q"/>
            </a:pPr>
            <a:r>
              <a:rPr lang="cs-CZ" sz="1900" b="1" dirty="0">
                <a:solidFill>
                  <a:srgbClr val="307871"/>
                </a:solidFill>
              </a:rPr>
              <a:t>Sociální </a:t>
            </a:r>
            <a:r>
              <a:rPr lang="cs-CZ" sz="1900" dirty="0">
                <a:solidFill>
                  <a:srgbClr val="307871"/>
                </a:solidFill>
              </a:rPr>
              <a:t>(osvojení městského způsobu života jako osobitého sociálního znaku i na venkově)</a:t>
            </a: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a:solidFill>
                <a:srgbClr val="307871"/>
              </a:solidFill>
            </a:endParaRPr>
          </a:p>
          <a:p>
            <a:pPr marL="285750" indent="-285750" algn="just">
              <a:buFont typeface="Wingdings" panose="05000000000000000000" pitchFamily="2" charset="2"/>
              <a:buChar char="q"/>
            </a:pPr>
            <a:endParaRPr lang="cs-CZ" sz="2000" b="1" dirty="0" smtClean="0">
              <a:solidFill>
                <a:srgbClr val="307871"/>
              </a:solidFill>
            </a:endParaRPr>
          </a:p>
        </p:txBody>
      </p:sp>
    </p:spTree>
    <p:extLst>
      <p:ext uri="{BB962C8B-B14F-4D97-AF65-F5344CB8AC3E}">
        <p14:creationId xmlns:p14="http://schemas.microsoft.com/office/powerpoint/2010/main" val="29340652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l-PL" dirty="0" smtClean="0"/>
              <a:t>Urbanizace prostoru</a:t>
            </a:r>
            <a:endParaRPr lang="cs-CZ" dirty="0"/>
          </a:p>
        </p:txBody>
      </p:sp>
      <p:sp>
        <p:nvSpPr>
          <p:cNvPr id="3" name="Obdélník 2"/>
          <p:cNvSpPr/>
          <p:nvPr/>
        </p:nvSpPr>
        <p:spPr>
          <a:xfrm>
            <a:off x="-108520" y="699542"/>
            <a:ext cx="9238968" cy="4339650"/>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Vznik a rozvoj turistických ghett </a:t>
            </a:r>
          </a:p>
          <a:p>
            <a:pPr marL="1200150" lvl="2" indent="-285750" algn="just">
              <a:buFont typeface="Wingdings" panose="05000000000000000000" pitchFamily="2" charset="2"/>
              <a:buChar char="q"/>
            </a:pPr>
            <a:r>
              <a:rPr lang="cs-CZ" sz="2400" dirty="0">
                <a:solidFill>
                  <a:srgbClr val="307871"/>
                </a:solidFill>
              </a:rPr>
              <a:t>změna funkcí kompaktní části území sídla, při níž postupně došlo k vytlačení (resp. potlačení) běžných funkcí sídla (nejen obytné) funkcí komerční, navíc ve značné míře úzce zaměřenou na nabídku služeb CR</a:t>
            </a:r>
          </a:p>
          <a:p>
            <a:pPr marL="1200150" lvl="2" indent="-285750" algn="just">
              <a:buFont typeface="Wingdings" panose="05000000000000000000" pitchFamily="2" charset="2"/>
              <a:buChar char="q"/>
            </a:pPr>
            <a:r>
              <a:rPr lang="cs-CZ" sz="2400" dirty="0">
                <a:solidFill>
                  <a:srgbClr val="307871"/>
                </a:solidFill>
              </a:rPr>
              <a:t>Tento jev je zpravidla doprovázen zvýšením cenové hladiny (turistická inflace), snížením dostupnosti zboží běžné denní potřeby, kongescí veřejných prostor a komunikací atd. </a:t>
            </a:r>
          </a:p>
          <a:p>
            <a:pPr marL="1200150" lvl="2" indent="-285750" algn="just">
              <a:buFont typeface="Wingdings" panose="05000000000000000000" pitchFamily="2" charset="2"/>
              <a:buChar char="q"/>
            </a:pPr>
            <a:r>
              <a:rPr lang="cs-CZ" sz="2400" dirty="0">
                <a:solidFill>
                  <a:srgbClr val="307871"/>
                </a:solidFill>
              </a:rPr>
              <a:t>Tento proces je specifickým projevem pozitivní </a:t>
            </a:r>
            <a:r>
              <a:rPr lang="cs-CZ" sz="2400" dirty="0" err="1">
                <a:solidFill>
                  <a:srgbClr val="307871"/>
                </a:solidFill>
              </a:rPr>
              <a:t>ghettizace</a:t>
            </a:r>
            <a:r>
              <a:rPr lang="cs-CZ" sz="2400" dirty="0">
                <a:solidFill>
                  <a:srgbClr val="307871"/>
                </a:solidFill>
              </a:rPr>
              <a:t> </a:t>
            </a:r>
            <a:r>
              <a:rPr lang="cs-CZ" sz="2400" dirty="0" smtClean="0">
                <a:solidFill>
                  <a:srgbClr val="307871"/>
                </a:solidFill>
              </a:rPr>
              <a:t>.</a:t>
            </a:r>
            <a:endParaRPr lang="cs-CZ" sz="24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dirty="0">
              <a:solidFill>
                <a:srgbClr val="307871"/>
              </a:solidFill>
            </a:endParaRPr>
          </a:p>
          <a:p>
            <a:pPr marL="285750" indent="-285750" algn="just">
              <a:buFont typeface="Wingdings" panose="05000000000000000000" pitchFamily="2" charset="2"/>
              <a:buChar char="q"/>
            </a:pPr>
            <a:endParaRPr lang="cs-CZ" sz="2000" b="1" dirty="0" smtClean="0">
              <a:solidFill>
                <a:srgbClr val="307871"/>
              </a:solidFill>
            </a:endParaRPr>
          </a:p>
        </p:txBody>
      </p:sp>
    </p:spTree>
    <p:extLst>
      <p:ext uri="{BB962C8B-B14F-4D97-AF65-F5344CB8AC3E}">
        <p14:creationId xmlns:p14="http://schemas.microsoft.com/office/powerpoint/2010/main" val="31331755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l-PL" dirty="0" smtClean="0"/>
              <a:t>Urbanizace prostoru</a:t>
            </a:r>
            <a:endParaRPr lang="cs-CZ" dirty="0"/>
          </a:p>
        </p:txBody>
      </p:sp>
      <p:sp>
        <p:nvSpPr>
          <p:cNvPr id="3" name="Obdélník 2"/>
          <p:cNvSpPr/>
          <p:nvPr/>
        </p:nvSpPr>
        <p:spPr>
          <a:xfrm>
            <a:off x="-108520" y="699542"/>
            <a:ext cx="9238968" cy="2677656"/>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Derezidencializace </a:t>
            </a:r>
          </a:p>
          <a:p>
            <a:pPr marL="1200150" lvl="2" indent="-285750" algn="just">
              <a:buFont typeface="Wingdings" panose="05000000000000000000" pitchFamily="2" charset="2"/>
              <a:buChar char="q"/>
            </a:pPr>
            <a:r>
              <a:rPr lang="cs-CZ" sz="2400" dirty="0">
                <a:solidFill>
                  <a:srgbClr val="307871"/>
                </a:solidFill>
              </a:rPr>
              <a:t>proces vytlačování obytné funkce zpravidla v turisticky vyhledávaných či jinak přitažlivých historických jádrech měst, a to zejména zařízeními cestovního ruchu a souvisejícími službami. </a:t>
            </a:r>
          </a:p>
          <a:p>
            <a:pPr marL="1200150" lvl="2" indent="-285750" algn="just">
              <a:buFont typeface="Wingdings" panose="05000000000000000000" pitchFamily="2" charset="2"/>
              <a:buChar char="q"/>
            </a:pPr>
            <a:r>
              <a:rPr lang="cs-CZ" sz="2400" dirty="0">
                <a:solidFill>
                  <a:srgbClr val="307871"/>
                </a:solidFill>
              </a:rPr>
              <a:t>Jde o určitou kombinace procesů depopulace a marginalizace a součást procesu </a:t>
            </a:r>
            <a:r>
              <a:rPr lang="cs-CZ" sz="2400" dirty="0" err="1" smtClean="0">
                <a:solidFill>
                  <a:srgbClr val="307871"/>
                </a:solidFill>
              </a:rPr>
              <a:t>turistifikace</a:t>
            </a:r>
            <a:endParaRPr lang="cs-CZ" sz="2400" dirty="0">
              <a:solidFill>
                <a:srgbClr val="307871"/>
              </a:solidFill>
            </a:endParaRPr>
          </a:p>
        </p:txBody>
      </p:sp>
    </p:spTree>
    <p:extLst>
      <p:ext uri="{BB962C8B-B14F-4D97-AF65-F5344CB8AC3E}">
        <p14:creationId xmlns:p14="http://schemas.microsoft.com/office/powerpoint/2010/main" val="3352172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Klasifikace vlivů CR na geografické prostředí</a:t>
            </a:r>
            <a:br>
              <a:rPr lang="cs-CZ" dirty="0"/>
            </a:br>
            <a:endParaRPr lang="cs-CZ" dirty="0"/>
          </a:p>
        </p:txBody>
      </p:sp>
      <p:sp>
        <p:nvSpPr>
          <p:cNvPr id="2" name="Obdélník 1"/>
          <p:cNvSpPr/>
          <p:nvPr/>
        </p:nvSpPr>
        <p:spPr>
          <a:xfrm>
            <a:off x="78585" y="771550"/>
            <a:ext cx="9036496" cy="4524315"/>
          </a:xfrm>
          <a:prstGeom prst="rect">
            <a:avLst/>
          </a:prstGeom>
        </p:spPr>
        <p:txBody>
          <a:bodyPr wrap="square">
            <a:spAutoFit/>
          </a:bodyPr>
          <a:lstStyle/>
          <a:p>
            <a:pPr marL="342900" indent="-342900" algn="just">
              <a:buFont typeface="Wingdings" panose="05000000000000000000" pitchFamily="2" charset="2"/>
              <a:buChar char="q"/>
            </a:pPr>
            <a:r>
              <a:rPr lang="cs-CZ" sz="2400" b="1" dirty="0">
                <a:solidFill>
                  <a:srgbClr val="307871"/>
                </a:solidFill>
              </a:rPr>
              <a:t>Hledisko hierarchické úrovně</a:t>
            </a:r>
          </a:p>
          <a:p>
            <a:pPr marL="1257300" lvl="2" indent="-342900" algn="just">
              <a:buFont typeface="Wingdings" panose="05000000000000000000" pitchFamily="2" charset="2"/>
              <a:buChar char="q"/>
            </a:pPr>
            <a:r>
              <a:rPr lang="cs-CZ" sz="2400" dirty="0">
                <a:solidFill>
                  <a:srgbClr val="307871"/>
                </a:solidFill>
              </a:rPr>
              <a:t>Globální</a:t>
            </a:r>
          </a:p>
          <a:p>
            <a:pPr marL="1257300" lvl="2" indent="-342900" algn="just">
              <a:buFont typeface="Wingdings" panose="05000000000000000000" pitchFamily="2" charset="2"/>
              <a:buChar char="q"/>
            </a:pPr>
            <a:r>
              <a:rPr lang="cs-CZ" sz="2400" dirty="0">
                <a:solidFill>
                  <a:srgbClr val="307871"/>
                </a:solidFill>
              </a:rPr>
              <a:t>Národní</a:t>
            </a:r>
          </a:p>
          <a:p>
            <a:pPr marL="1257300" lvl="2" indent="-342900" algn="just">
              <a:buFont typeface="Wingdings" panose="05000000000000000000" pitchFamily="2" charset="2"/>
              <a:buChar char="q"/>
            </a:pPr>
            <a:r>
              <a:rPr lang="cs-CZ" sz="2400" dirty="0">
                <a:solidFill>
                  <a:srgbClr val="307871"/>
                </a:solidFill>
              </a:rPr>
              <a:t>Regionální</a:t>
            </a:r>
          </a:p>
          <a:p>
            <a:pPr marL="1257300" lvl="2" indent="-342900" algn="just">
              <a:buFont typeface="Wingdings" panose="05000000000000000000" pitchFamily="2" charset="2"/>
              <a:buChar char="q"/>
            </a:pPr>
            <a:r>
              <a:rPr lang="cs-CZ" sz="2400" dirty="0">
                <a:solidFill>
                  <a:srgbClr val="307871"/>
                </a:solidFill>
              </a:rPr>
              <a:t>Lokální</a:t>
            </a:r>
          </a:p>
          <a:p>
            <a:pPr marL="342900" indent="-342900" algn="just">
              <a:buFont typeface="Wingdings" panose="05000000000000000000" pitchFamily="2" charset="2"/>
              <a:buChar char="q"/>
            </a:pPr>
            <a:r>
              <a:rPr lang="cs-CZ" sz="2400" b="1" dirty="0">
                <a:solidFill>
                  <a:srgbClr val="307871"/>
                </a:solidFill>
              </a:rPr>
              <a:t>Hledisko času</a:t>
            </a:r>
          </a:p>
          <a:p>
            <a:pPr marL="1257300" lvl="2" indent="-342900" algn="just">
              <a:buFont typeface="Wingdings" panose="05000000000000000000" pitchFamily="2" charset="2"/>
              <a:buChar char="q"/>
            </a:pPr>
            <a:r>
              <a:rPr lang="cs-CZ" sz="2400" dirty="0">
                <a:solidFill>
                  <a:srgbClr val="307871"/>
                </a:solidFill>
              </a:rPr>
              <a:t>Krátkodobé</a:t>
            </a:r>
          </a:p>
          <a:p>
            <a:pPr marL="1257300" lvl="2" indent="-342900" algn="just">
              <a:buFont typeface="Wingdings" panose="05000000000000000000" pitchFamily="2" charset="2"/>
              <a:buChar char="q"/>
            </a:pPr>
            <a:r>
              <a:rPr lang="cs-CZ" sz="2400" dirty="0">
                <a:solidFill>
                  <a:srgbClr val="307871"/>
                </a:solidFill>
              </a:rPr>
              <a:t>Dlouhodobé </a:t>
            </a:r>
          </a:p>
          <a:p>
            <a:pPr marL="342900" indent="-342900" algn="just">
              <a:buFont typeface="Wingdings" panose="05000000000000000000" pitchFamily="2" charset="2"/>
              <a:buChar char="q"/>
            </a:pPr>
            <a:r>
              <a:rPr lang="cs-CZ" sz="2400" b="1" dirty="0">
                <a:solidFill>
                  <a:srgbClr val="307871"/>
                </a:solidFill>
              </a:rPr>
              <a:t>Hledisko charakteru</a:t>
            </a:r>
          </a:p>
          <a:p>
            <a:pPr marL="1257300" lvl="2" indent="-342900" algn="just">
              <a:buFont typeface="Wingdings" panose="05000000000000000000" pitchFamily="2" charset="2"/>
              <a:buChar char="q"/>
            </a:pPr>
            <a:r>
              <a:rPr lang="cs-CZ" sz="2400" dirty="0">
                <a:solidFill>
                  <a:srgbClr val="307871"/>
                </a:solidFill>
              </a:rPr>
              <a:t>Vratné změny (vlivy)</a:t>
            </a:r>
          </a:p>
          <a:p>
            <a:pPr marL="1257300" lvl="2" indent="-342900" algn="just">
              <a:buFont typeface="Wingdings" panose="05000000000000000000" pitchFamily="2" charset="2"/>
              <a:buChar char="q"/>
            </a:pPr>
            <a:r>
              <a:rPr lang="cs-CZ" sz="2400" dirty="0">
                <a:solidFill>
                  <a:srgbClr val="307871"/>
                </a:solidFill>
              </a:rPr>
              <a:t>Nevratné změny (vlivy)</a:t>
            </a:r>
          </a:p>
          <a:p>
            <a:pPr marL="342900" indent="-342900" algn="just">
              <a:buFont typeface="Wingdings" panose="05000000000000000000" pitchFamily="2" charset="2"/>
              <a:buChar char="q"/>
            </a:pPr>
            <a:endParaRPr lang="cs-CZ" sz="2400" b="1" dirty="0">
              <a:solidFill>
                <a:srgbClr val="307871"/>
              </a:solidFill>
            </a:endParaRPr>
          </a:p>
        </p:txBody>
      </p:sp>
    </p:spTree>
    <p:extLst>
      <p:ext uri="{BB962C8B-B14F-4D97-AF65-F5344CB8AC3E}">
        <p14:creationId xmlns:p14="http://schemas.microsoft.com/office/powerpoint/2010/main" val="15806676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endParaRPr lang="cs-CZ" dirty="0"/>
          </a:p>
        </p:txBody>
      </p:sp>
      <p:sp>
        <p:nvSpPr>
          <p:cNvPr id="3" name="Obdélník 2"/>
          <p:cNvSpPr/>
          <p:nvPr/>
        </p:nvSpPr>
        <p:spPr>
          <a:xfrm>
            <a:off x="-108520" y="699542"/>
            <a:ext cx="9238968" cy="4154984"/>
          </a:xfrm>
          <a:prstGeom prst="rect">
            <a:avLst/>
          </a:prstGeom>
        </p:spPr>
        <p:txBody>
          <a:bodyPr wrap="square">
            <a:spAutoFit/>
          </a:bodyPr>
          <a:lstStyle/>
          <a:p>
            <a:pPr marL="285750" indent="-285750" algn="just">
              <a:buFont typeface="Wingdings" panose="05000000000000000000" pitchFamily="2" charset="2"/>
              <a:buChar char="q"/>
            </a:pPr>
            <a:r>
              <a:rPr lang="cs-CZ" sz="2400" b="1" dirty="0">
                <a:solidFill>
                  <a:srgbClr val="307871"/>
                </a:solidFill>
              </a:rPr>
              <a:t>Turistifikace</a:t>
            </a:r>
          </a:p>
          <a:p>
            <a:pPr marL="285750" indent="-285750" algn="just">
              <a:buFont typeface="Wingdings" panose="05000000000000000000" pitchFamily="2" charset="2"/>
              <a:buChar char="q"/>
            </a:pPr>
            <a:r>
              <a:rPr lang="cs-CZ" sz="2000" dirty="0">
                <a:solidFill>
                  <a:srgbClr val="307871"/>
                </a:solidFill>
              </a:rPr>
              <a:t>Souhrnný proces, jehož nejvýraznější efekty jsou převážně urbanistického charakteru, ale zahrnuje i ekonomické, </a:t>
            </a:r>
            <a:r>
              <a:rPr lang="cs-CZ" sz="2000" dirty="0" err="1">
                <a:solidFill>
                  <a:srgbClr val="307871"/>
                </a:solidFill>
              </a:rPr>
              <a:t>socio</a:t>
            </a:r>
            <a:r>
              <a:rPr lang="cs-CZ" sz="2000" dirty="0">
                <a:solidFill>
                  <a:srgbClr val="307871"/>
                </a:solidFill>
              </a:rPr>
              <a:t>-kulturní, estetické a psychologické efekty</a:t>
            </a:r>
          </a:p>
          <a:p>
            <a:pPr marL="285750" indent="-285750" algn="just">
              <a:buFont typeface="Wingdings" panose="05000000000000000000" pitchFamily="2" charset="2"/>
              <a:buChar char="q"/>
            </a:pPr>
            <a:r>
              <a:rPr lang="cs-CZ" sz="2000" dirty="0">
                <a:solidFill>
                  <a:srgbClr val="307871"/>
                </a:solidFill>
              </a:rPr>
              <a:t>Komplexní dopad CR na geografické prostředí destinace a tedy o soubor mnoha dílčích vzájemně provázaných a doplňujících se efektů CR, působících ve vzájemné synergii. </a:t>
            </a:r>
          </a:p>
          <a:p>
            <a:pPr marL="285750" indent="-285750" algn="just">
              <a:buFont typeface="Wingdings" panose="05000000000000000000" pitchFamily="2" charset="2"/>
              <a:buChar char="q"/>
            </a:pPr>
            <a:r>
              <a:rPr lang="cs-CZ" sz="2000" dirty="0">
                <a:solidFill>
                  <a:srgbClr val="307871"/>
                </a:solidFill>
              </a:rPr>
              <a:t>Funkční změna území z původní rezidentské funkce na funkci turistickou </a:t>
            </a:r>
          </a:p>
          <a:p>
            <a:pPr marL="285750" indent="-285750" algn="just">
              <a:buFont typeface="Wingdings" panose="05000000000000000000" pitchFamily="2" charset="2"/>
              <a:buChar char="q"/>
            </a:pPr>
            <a:r>
              <a:rPr lang="cs-CZ" sz="2000" dirty="0">
                <a:solidFill>
                  <a:srgbClr val="307871"/>
                </a:solidFill>
              </a:rPr>
              <a:t>Preferováno je uspokojování potřeb návštěvníků destinace na úkor každodenních potřeb a životního stylu rezidentů</a:t>
            </a:r>
          </a:p>
          <a:p>
            <a:pPr marL="285750" indent="-285750" algn="just">
              <a:buFont typeface="Wingdings" panose="05000000000000000000" pitchFamily="2" charset="2"/>
              <a:buChar char="q"/>
            </a:pPr>
            <a:r>
              <a:rPr lang="cs-CZ" sz="2000" dirty="0">
                <a:solidFill>
                  <a:srgbClr val="307871"/>
                </a:solidFill>
              </a:rPr>
              <a:t>Proces </a:t>
            </a:r>
            <a:r>
              <a:rPr lang="cs-CZ" sz="2000" dirty="0" err="1">
                <a:solidFill>
                  <a:srgbClr val="307871"/>
                </a:solidFill>
              </a:rPr>
              <a:t>turistifikace</a:t>
            </a:r>
            <a:r>
              <a:rPr lang="cs-CZ" sz="2000" dirty="0">
                <a:solidFill>
                  <a:srgbClr val="307871"/>
                </a:solidFill>
              </a:rPr>
              <a:t> oblasti (střediska) CR: proces i důsledek nadměrné míry aktivace jejího potenciálu pro rozvoj CR, která tak omezuje aktivaci jejího potenciálu pro další využití či dokonce vytváří tlak na snižování využívání území pro stávající „</a:t>
            </a:r>
            <a:r>
              <a:rPr lang="cs-CZ" sz="2000" dirty="0" err="1">
                <a:solidFill>
                  <a:srgbClr val="307871"/>
                </a:solidFill>
              </a:rPr>
              <a:t>land</a:t>
            </a:r>
            <a:r>
              <a:rPr lang="cs-CZ" sz="2000" dirty="0">
                <a:solidFill>
                  <a:srgbClr val="307871"/>
                </a:solidFill>
              </a:rPr>
              <a:t> use“ s již aktivovaným </a:t>
            </a:r>
            <a:r>
              <a:rPr lang="cs-CZ" sz="2000" dirty="0" smtClean="0">
                <a:solidFill>
                  <a:srgbClr val="307871"/>
                </a:solidFill>
              </a:rPr>
              <a:t>potenciálem.</a:t>
            </a:r>
            <a:endParaRPr lang="cs-CZ" sz="2000" dirty="0">
              <a:solidFill>
                <a:srgbClr val="307871"/>
              </a:solidFill>
            </a:endParaRPr>
          </a:p>
        </p:txBody>
      </p:sp>
    </p:spTree>
    <p:extLst>
      <p:ext uri="{BB962C8B-B14F-4D97-AF65-F5344CB8AC3E}">
        <p14:creationId xmlns:p14="http://schemas.microsoft.com/office/powerpoint/2010/main" val="31753546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cs-CZ" dirty="0" smtClean="0"/>
              <a:t>Trvale udržitelný rozvoj cestovního ruchu</a:t>
            </a:r>
            <a:endParaRPr lang="cs-CZ" dirty="0"/>
          </a:p>
        </p:txBody>
      </p:sp>
      <p:sp>
        <p:nvSpPr>
          <p:cNvPr id="3" name="Obdélník 2"/>
          <p:cNvSpPr/>
          <p:nvPr/>
        </p:nvSpPr>
        <p:spPr>
          <a:xfrm>
            <a:off x="-108520" y="699542"/>
            <a:ext cx="9238968" cy="4401205"/>
          </a:xfrm>
          <a:prstGeom prst="rect">
            <a:avLst/>
          </a:prstGeom>
        </p:spPr>
        <p:txBody>
          <a:bodyPr wrap="square">
            <a:spAutoFit/>
          </a:bodyPr>
          <a:lstStyle/>
          <a:p>
            <a:pPr marL="285750" indent="-285750" algn="just">
              <a:buFont typeface="Wingdings" panose="05000000000000000000" pitchFamily="2" charset="2"/>
              <a:buChar char="q"/>
            </a:pPr>
            <a:r>
              <a:rPr lang="cs-CZ" sz="2000" b="1" dirty="0">
                <a:solidFill>
                  <a:srgbClr val="307871"/>
                </a:solidFill>
              </a:rPr>
              <a:t>Pojem trvale udržitelný rozvoj </a:t>
            </a:r>
            <a:r>
              <a:rPr lang="cs-CZ" sz="2000" dirty="0">
                <a:solidFill>
                  <a:srgbClr val="307871"/>
                </a:solidFill>
              </a:rPr>
              <a:t>je znám již z počátku 18. století, kdy byl poprvé používán v lesním </a:t>
            </a:r>
            <a:r>
              <a:rPr lang="cs-CZ" sz="2000" dirty="0" smtClean="0">
                <a:solidFill>
                  <a:srgbClr val="307871"/>
                </a:solidFill>
              </a:rPr>
              <a:t>hospodářství. </a:t>
            </a:r>
            <a:r>
              <a:rPr lang="cs-CZ" sz="2000" b="1" dirty="0" smtClean="0">
                <a:solidFill>
                  <a:srgbClr val="307871"/>
                </a:solidFill>
              </a:rPr>
              <a:t>Termín </a:t>
            </a:r>
            <a:r>
              <a:rPr lang="cs-CZ" sz="2000" b="1" dirty="0">
                <a:solidFill>
                  <a:srgbClr val="307871"/>
                </a:solidFill>
              </a:rPr>
              <a:t>„udržitelný rozvoj“ </a:t>
            </a:r>
            <a:r>
              <a:rPr lang="cs-CZ" sz="2000" dirty="0">
                <a:solidFill>
                  <a:srgbClr val="307871"/>
                </a:solidFill>
              </a:rPr>
              <a:t>odráží vzájemnou závislost mezi prostředím a rozvojem území. Předpokladem udržitelnosti </a:t>
            </a:r>
            <a:r>
              <a:rPr lang="cs-CZ" sz="2000" dirty="0" smtClean="0">
                <a:solidFill>
                  <a:srgbClr val="307871"/>
                </a:solidFill>
              </a:rPr>
              <a:t>je </a:t>
            </a:r>
            <a:r>
              <a:rPr lang="cs-CZ" sz="2000" b="1" dirty="0" smtClean="0">
                <a:solidFill>
                  <a:srgbClr val="307871"/>
                </a:solidFill>
              </a:rPr>
              <a:t>obnovitelnost zdrojů a zachování jejich regeneračních schopností.</a:t>
            </a:r>
            <a:endParaRPr lang="cs-CZ" sz="2000" b="1" dirty="0">
              <a:solidFill>
                <a:srgbClr val="307871"/>
              </a:solidFill>
            </a:endParaRPr>
          </a:p>
          <a:p>
            <a:pPr marL="285750" indent="-285750" algn="just">
              <a:buFont typeface="Wingdings" panose="05000000000000000000" pitchFamily="2" charset="2"/>
              <a:buChar char="q"/>
            </a:pPr>
            <a:r>
              <a:rPr lang="cs-CZ" sz="2000" dirty="0">
                <a:solidFill>
                  <a:srgbClr val="307871"/>
                </a:solidFill>
              </a:rPr>
              <a:t>V současné době je </a:t>
            </a:r>
            <a:r>
              <a:rPr lang="cs-CZ" sz="2000" dirty="0" smtClean="0">
                <a:solidFill>
                  <a:srgbClr val="307871"/>
                </a:solidFill>
              </a:rPr>
              <a:t>trendem </a:t>
            </a:r>
            <a:r>
              <a:rPr lang="cs-CZ" sz="2000" dirty="0">
                <a:solidFill>
                  <a:srgbClr val="307871"/>
                </a:solidFill>
              </a:rPr>
              <a:t>cestovního ruchu zvyšování poptávky po zachované přírodě a její blízkosti. Trvale udržitelný rozvoj je založen na činnostech, které respektují charakter daného regionu či oblasti. Zohledňuje a zachovává potřeby místní komunity. </a:t>
            </a:r>
          </a:p>
          <a:p>
            <a:pPr marL="285750" indent="-285750" algn="just">
              <a:buFont typeface="Wingdings" panose="05000000000000000000" pitchFamily="2" charset="2"/>
              <a:buChar char="q"/>
            </a:pPr>
            <a:r>
              <a:rPr lang="cs-CZ" sz="2000" dirty="0">
                <a:solidFill>
                  <a:srgbClr val="307871"/>
                </a:solidFill>
              </a:rPr>
              <a:t>Při využívání místních zdrojů cestovního ruchu se pohybuje v určitých mezích (minimalizace spotřeby energie, řízení odpadového hospodaření, recyklace) a chová se tak, aby neomezoval ostatní při uplatňování principů udržitelnosti. V</a:t>
            </a:r>
            <a:r>
              <a:rPr lang="cs-CZ" sz="2000" dirty="0" smtClean="0">
                <a:solidFill>
                  <a:srgbClr val="307871"/>
                </a:solidFill>
              </a:rPr>
              <a:t>yžaduje </a:t>
            </a:r>
            <a:r>
              <a:rPr lang="cs-CZ" sz="2000" b="1" dirty="0">
                <a:solidFill>
                  <a:srgbClr val="307871"/>
                </a:solidFill>
              </a:rPr>
              <a:t>spolupráci mezi různými sektory ekonomiky a mezi jednotlivými odvětvími průmyslu cestovního ruchu, asociacemi a samozřejmě turisty. </a:t>
            </a:r>
          </a:p>
          <a:p>
            <a:pPr marL="285750" indent="-28575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432533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847207"/>
          </a:xfrm>
          <a:prstGeom prst="rect">
            <a:avLst/>
          </a:prstGeom>
        </p:spPr>
        <p:txBody>
          <a:bodyPr wrap="square">
            <a:spAutoFit/>
          </a:bodyPr>
          <a:lstStyle/>
          <a:p>
            <a:pPr marL="285750" indent="-285750" algn="just">
              <a:buFont typeface="Wingdings" panose="05000000000000000000" pitchFamily="2" charset="2"/>
              <a:buChar char="q"/>
            </a:pPr>
            <a:r>
              <a:rPr lang="en-US" sz="2000" dirty="0"/>
              <a:t>HALL, M. C. and S. B. PAGE, 2014. The Geography of tourism and Recreation: Environment, Place and Space. Oxford: Routledge. ISBN 978-04-158-3399-8.</a:t>
            </a:r>
            <a:endParaRPr lang="cs-CZ" sz="2000" dirty="0" smtClean="0"/>
          </a:p>
          <a:p>
            <a:pPr marL="285750" indent="-285750" algn="just">
              <a:buFont typeface="Wingdings" panose="05000000000000000000" pitchFamily="2" charset="2"/>
              <a:buChar char="q"/>
            </a:pPr>
            <a:r>
              <a:rPr lang="cs-CZ" sz="2000" dirty="0" smtClean="0"/>
              <a:t>HAMARNEH</a:t>
            </a:r>
            <a:r>
              <a:rPr lang="cs-CZ" sz="2000" dirty="0"/>
              <a:t>, I., 2012. Geografie turismu - mimoevropská teritoria. Praha: </a:t>
            </a:r>
            <a:r>
              <a:rPr lang="cs-CZ" sz="2000" dirty="0" err="1"/>
              <a:t>Grada</a:t>
            </a:r>
            <a:r>
              <a:rPr lang="cs-CZ" sz="2000" dirty="0"/>
              <a:t> </a:t>
            </a:r>
            <a:r>
              <a:rPr lang="cs-CZ" sz="2000" dirty="0" err="1"/>
              <a:t>Publishing</a:t>
            </a:r>
            <a:r>
              <a:rPr lang="cs-CZ" sz="2000" dirty="0"/>
              <a:t>. ISBN 978-80-247-4430-8.</a:t>
            </a:r>
          </a:p>
          <a:p>
            <a:pPr marL="285750" indent="-285750" algn="just">
              <a:buFont typeface="Wingdings" panose="05000000000000000000" pitchFamily="2" charset="2"/>
              <a:buChar char="q"/>
            </a:pPr>
            <a:r>
              <a:rPr lang="cs-CZ" sz="2000" dirty="0"/>
              <a:t>HRALA, V., 2013. Geografie cestovního ruchu. Praha: Idea servis. ISBN 978-80-859-7079-1.</a:t>
            </a:r>
          </a:p>
          <a:p>
            <a:pPr marL="285750" indent="-285750" algn="just">
              <a:buFont typeface="Wingdings" panose="05000000000000000000" pitchFamily="2" charset="2"/>
              <a:buChar char="q"/>
            </a:pPr>
            <a:r>
              <a:rPr lang="cs-CZ" sz="2000" dirty="0"/>
              <a:t>KAJZAR, P., 2015. Vybrané kapitoly z geografie cestovního ruchu. Karviná: SU OPF. ISBN 978-80-7510-156-3.</a:t>
            </a:r>
          </a:p>
          <a:p>
            <a:pPr marL="285750" indent="-285750" algn="just">
              <a:buFont typeface="Wingdings" panose="05000000000000000000" pitchFamily="2" charset="2"/>
              <a:buChar char="q"/>
            </a:pPr>
            <a:r>
              <a:rPr lang="cs-CZ" sz="2000" dirty="0"/>
              <a:t>VYSTOUPIL, J., M. ŠAUER a kol., 2011. Geografie cestovního ruchu České republiky. Plzeň: Aleš Čeněk. ISBN 978-80-7380-340-7</a:t>
            </a:r>
            <a:r>
              <a:rPr lang="cs-CZ" sz="2000" dirty="0" smtClean="0"/>
              <a:t>.</a:t>
            </a:r>
          </a:p>
          <a:p>
            <a:pPr marL="285750" indent="-285750" algn="just">
              <a:buFont typeface="Wingdings" panose="05000000000000000000" pitchFamily="2" charset="2"/>
              <a:buChar char="q"/>
            </a:pPr>
            <a:r>
              <a:rPr lang="en-US" sz="2200" cap="all" dirty="0"/>
              <a:t>Williams, </a:t>
            </a:r>
            <a:r>
              <a:rPr lang="en-US" sz="2200" dirty="0" smtClean="0"/>
              <a:t>S.</a:t>
            </a:r>
            <a:r>
              <a:rPr lang="cs-CZ" sz="2200" dirty="0" smtClean="0"/>
              <a:t>, </a:t>
            </a:r>
            <a:r>
              <a:rPr lang="en-US" sz="2200" dirty="0" smtClean="0"/>
              <a:t>1998</a:t>
            </a:r>
            <a:r>
              <a:rPr lang="en-US" sz="2200" dirty="0"/>
              <a:t>. Tourism Geography. London and New York: </a:t>
            </a:r>
            <a:r>
              <a:rPr lang="en-US" sz="2200" dirty="0" smtClean="0"/>
              <a:t>Routledge.</a:t>
            </a:r>
            <a:r>
              <a:rPr lang="cs-CZ" sz="2200" dirty="0" smtClean="0"/>
              <a:t> </a:t>
            </a:r>
            <a:r>
              <a:rPr lang="en-US" sz="2200" dirty="0" smtClean="0"/>
              <a:t>ISBN 0-415-14214-8</a:t>
            </a:r>
            <a:r>
              <a:rPr lang="cs-CZ" sz="2200" dirty="0" smtClean="0"/>
              <a:t>.</a:t>
            </a:r>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1529597" y="2139702"/>
            <a:ext cx="4572638" cy="720081"/>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pt-BR" dirty="0"/>
              <a:t>Vlivy CR na geografické prostředí</a:t>
            </a:r>
            <a:r>
              <a:rPr lang="cs-CZ" dirty="0"/>
              <a:t/>
            </a:r>
            <a:br>
              <a:rPr lang="cs-CZ" dirty="0"/>
            </a:br>
            <a:endParaRPr lang="cs-CZ" dirty="0"/>
          </a:p>
        </p:txBody>
      </p:sp>
      <p:sp>
        <p:nvSpPr>
          <p:cNvPr id="2" name="Obdélník 1"/>
          <p:cNvSpPr/>
          <p:nvPr/>
        </p:nvSpPr>
        <p:spPr>
          <a:xfrm>
            <a:off x="30792" y="1059582"/>
            <a:ext cx="9036496" cy="3954929"/>
          </a:xfrm>
          <a:prstGeom prst="rect">
            <a:avLst/>
          </a:prstGeom>
        </p:spPr>
        <p:txBody>
          <a:bodyPr wrap="square">
            <a:spAutoFit/>
          </a:bodyPr>
          <a:lstStyle/>
          <a:p>
            <a:pPr marL="342900" indent="-342900" algn="just">
              <a:buFont typeface="Wingdings" panose="05000000000000000000" pitchFamily="2" charset="2"/>
              <a:buChar char="q"/>
            </a:pPr>
            <a:r>
              <a:rPr lang="cs-CZ" sz="2100" dirty="0">
                <a:solidFill>
                  <a:srgbClr val="307871"/>
                </a:solidFill>
              </a:rPr>
              <a:t>Ve významných rekreačních oblastech se cestovní </a:t>
            </a:r>
            <a:r>
              <a:rPr lang="cs-CZ" sz="2100" b="1" dirty="0">
                <a:solidFill>
                  <a:srgbClr val="307871"/>
                </a:solidFill>
              </a:rPr>
              <a:t>ruch řadí k těm hospodářským činitelům, které znehodnocují přírodní prostředí. </a:t>
            </a:r>
          </a:p>
          <a:p>
            <a:pPr marL="342900" indent="-342900" algn="just">
              <a:buFont typeface="Wingdings" panose="05000000000000000000" pitchFamily="2" charset="2"/>
              <a:buChar char="q"/>
            </a:pPr>
            <a:r>
              <a:rPr lang="cs-CZ" sz="2100" dirty="0">
                <a:solidFill>
                  <a:srgbClr val="307871"/>
                </a:solidFill>
              </a:rPr>
              <a:t>Za posledních dvacet roků zaznamenáváme </a:t>
            </a:r>
            <a:r>
              <a:rPr lang="cs-CZ" sz="2100" b="1" dirty="0">
                <a:solidFill>
                  <a:srgbClr val="307871"/>
                </a:solidFill>
              </a:rPr>
              <a:t>výrazný vzestup negativního působení cestovního ruchu na přírodní prostředí ve všech význačných rekreačních oblastech cestovního ruchu světa</a:t>
            </a:r>
          </a:p>
          <a:p>
            <a:pPr marL="342900" indent="-342900" algn="just">
              <a:buFont typeface="Wingdings" panose="05000000000000000000" pitchFamily="2" charset="2"/>
              <a:buChar char="q"/>
            </a:pPr>
            <a:r>
              <a:rPr lang="cs-CZ" sz="2100" b="1" dirty="0">
                <a:solidFill>
                  <a:srgbClr val="307871"/>
                </a:solidFill>
              </a:rPr>
              <a:t>Za účelem vysoké návštěvnosti se trvalé objekty cestovního ruchu budují v přírodně nejatraktivnějších rekreačních prostorech, v místech přírodně nejzachovalejších a nejhodnotnějších</a:t>
            </a:r>
          </a:p>
          <a:p>
            <a:pPr marL="342900" indent="-342900" algn="just">
              <a:buFont typeface="Wingdings" panose="05000000000000000000" pitchFamily="2" charset="2"/>
              <a:buChar char="q"/>
            </a:pPr>
            <a:r>
              <a:rPr lang="cs-CZ" sz="2100" b="1" dirty="0">
                <a:solidFill>
                  <a:srgbClr val="307871"/>
                </a:solidFill>
              </a:rPr>
              <a:t>Vysoká návštěvnost zpětně ovlivňuje všechny krajinné složky přírody</a:t>
            </a:r>
          </a:p>
          <a:p>
            <a:pPr marL="342900" indent="-342900" algn="just">
              <a:buFont typeface="Wingdings" panose="05000000000000000000" pitchFamily="2" charset="2"/>
              <a:buChar char="q"/>
            </a:pPr>
            <a:r>
              <a:rPr lang="cs-CZ" sz="2100" dirty="0">
                <a:solidFill>
                  <a:srgbClr val="307871"/>
                </a:solidFill>
              </a:rPr>
              <a:t>Dopad negativních vlivů se kromě přírodního prostředí </a:t>
            </a:r>
            <a:r>
              <a:rPr lang="cs-CZ" sz="2100" b="1" dirty="0">
                <a:solidFill>
                  <a:srgbClr val="307871"/>
                </a:solidFill>
              </a:rPr>
              <a:t>projevuje i v estetické, hygienické a sociálně-psychologické sféře </a:t>
            </a:r>
          </a:p>
          <a:p>
            <a:pPr marL="342900" indent="-342900" algn="just">
              <a:buFont typeface="Wingdings" panose="05000000000000000000" pitchFamily="2" charset="2"/>
              <a:buChar char="q"/>
            </a:pPr>
            <a:endParaRPr lang="cs-CZ" sz="2000" b="1" dirty="0">
              <a:solidFill>
                <a:srgbClr val="307871"/>
              </a:solidFill>
            </a:endParaRPr>
          </a:p>
        </p:txBody>
      </p:sp>
    </p:spTree>
    <p:extLst>
      <p:ext uri="{BB962C8B-B14F-4D97-AF65-F5344CB8AC3E}">
        <p14:creationId xmlns:p14="http://schemas.microsoft.com/office/powerpoint/2010/main" val="106065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
            </a:r>
            <a:br>
              <a:rPr lang="cs-CZ" dirty="0"/>
            </a:br>
            <a:endParaRPr lang="cs-CZ" dirty="0"/>
          </a:p>
        </p:txBody>
      </p:sp>
      <p:sp>
        <p:nvSpPr>
          <p:cNvPr id="2" name="Obdélník 1"/>
          <p:cNvSpPr/>
          <p:nvPr/>
        </p:nvSpPr>
        <p:spPr>
          <a:xfrm>
            <a:off x="77330" y="1059582"/>
            <a:ext cx="9036496" cy="2985433"/>
          </a:xfrm>
          <a:prstGeom prst="rect">
            <a:avLst/>
          </a:prstGeom>
        </p:spPr>
        <p:txBody>
          <a:bodyPr wrap="square">
            <a:spAutoFit/>
          </a:bodyPr>
          <a:lstStyle/>
          <a:p>
            <a:pPr marL="342900" indent="-342900" algn="just">
              <a:buFont typeface="Wingdings" panose="05000000000000000000" pitchFamily="2" charset="2"/>
              <a:buChar char="q"/>
            </a:pPr>
            <a:r>
              <a:rPr lang="cs-CZ" sz="2400" b="1" dirty="0">
                <a:solidFill>
                  <a:srgbClr val="307871"/>
                </a:solidFill>
              </a:rPr>
              <a:t>Negativní důsledky </a:t>
            </a:r>
            <a:r>
              <a:rPr lang="cs-CZ" sz="2400" dirty="0">
                <a:solidFill>
                  <a:srgbClr val="307871"/>
                </a:solidFill>
              </a:rPr>
              <a:t>cestovního ruchu na přírodní prostředí se projevují zabíráním zemědělské a lesní </a:t>
            </a:r>
            <a:r>
              <a:rPr lang="cs-CZ" sz="2400" dirty="0" smtClean="0">
                <a:solidFill>
                  <a:srgbClr val="307871"/>
                </a:solidFill>
              </a:rPr>
              <a:t>půdy.</a:t>
            </a:r>
          </a:p>
          <a:p>
            <a:pPr marL="342900" indent="-342900" algn="just">
              <a:buFont typeface="Wingdings" panose="05000000000000000000" pitchFamily="2" charset="2"/>
              <a:buChar char="q"/>
            </a:pPr>
            <a:endParaRPr lang="cs-CZ" sz="2400" dirty="0">
              <a:solidFill>
                <a:srgbClr val="307871"/>
              </a:solidFill>
            </a:endParaRPr>
          </a:p>
          <a:p>
            <a:pPr marL="342900" indent="-342900" algn="just">
              <a:buFont typeface="Wingdings" panose="05000000000000000000" pitchFamily="2" charset="2"/>
              <a:buChar char="q"/>
            </a:pPr>
            <a:r>
              <a:rPr lang="cs-CZ" sz="2400" dirty="0">
                <a:solidFill>
                  <a:srgbClr val="307871"/>
                </a:solidFill>
              </a:rPr>
              <a:t>V některých exponovaných oblastech cestovního ruchu zabírání dosahuje až stovek hektarů (vznikají tam velké rekreační osady, které jsou tvořené individuálními a podnikovými chatami, poškozují přírodní prostředí bezprostředně i esteticky</a:t>
            </a:r>
            <a:r>
              <a:rPr lang="cs-CZ" sz="2400" dirty="0" smtClean="0">
                <a:solidFill>
                  <a:srgbClr val="307871"/>
                </a:solidFill>
              </a:rPr>
              <a:t>).</a:t>
            </a:r>
            <a:endParaRPr lang="cs-CZ" sz="2400" dirty="0">
              <a:solidFill>
                <a:srgbClr val="307871"/>
              </a:solidFill>
            </a:endParaRPr>
          </a:p>
          <a:p>
            <a:pPr marL="342900" indent="-342900" algn="just">
              <a:buFont typeface="Wingdings" panose="05000000000000000000" pitchFamily="2" charset="2"/>
              <a:buChar char="q"/>
            </a:pPr>
            <a:endParaRPr lang="cs-CZ" sz="2000" b="1" dirty="0">
              <a:solidFill>
                <a:srgbClr val="307871"/>
              </a:solidFill>
            </a:endParaRPr>
          </a:p>
        </p:txBody>
      </p:sp>
    </p:spTree>
    <p:extLst>
      <p:ext uri="{BB962C8B-B14F-4D97-AF65-F5344CB8AC3E}">
        <p14:creationId xmlns:p14="http://schemas.microsoft.com/office/powerpoint/2010/main" val="2115784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pt-BR" dirty="0"/>
              <a:t>Cestovní ruch a životní prostředí</a:t>
            </a:r>
            <a:endParaRPr lang="cs-CZ" dirty="0"/>
          </a:p>
        </p:txBody>
      </p:sp>
      <p:sp>
        <p:nvSpPr>
          <p:cNvPr id="2" name="Obdélník 1"/>
          <p:cNvSpPr/>
          <p:nvPr/>
        </p:nvSpPr>
        <p:spPr>
          <a:xfrm>
            <a:off x="0" y="627534"/>
            <a:ext cx="9036496" cy="4401205"/>
          </a:xfrm>
          <a:prstGeom prst="rect">
            <a:avLst/>
          </a:prstGeom>
        </p:spPr>
        <p:txBody>
          <a:bodyPr wrap="square">
            <a:spAutoFit/>
          </a:bodyPr>
          <a:lstStyle/>
          <a:p>
            <a:pPr marL="342900" indent="-342900" algn="just">
              <a:buFont typeface="Wingdings" panose="05000000000000000000" pitchFamily="2" charset="2"/>
              <a:buChar char="q"/>
            </a:pPr>
            <a:r>
              <a:rPr lang="cs-CZ" sz="2000" b="1" dirty="0">
                <a:solidFill>
                  <a:srgbClr val="307871"/>
                </a:solidFill>
              </a:rPr>
              <a:t>Tvrdý turismus – masový turismus</a:t>
            </a:r>
          </a:p>
          <a:p>
            <a:pPr marL="342900" indent="-342900" algn="just">
              <a:buFont typeface="Wingdings" panose="05000000000000000000" pitchFamily="2" charset="2"/>
              <a:buChar char="q"/>
            </a:pPr>
            <a:r>
              <a:rPr lang="cs-CZ" sz="2000" dirty="0">
                <a:solidFill>
                  <a:srgbClr val="307871"/>
                </a:solidFill>
              </a:rPr>
              <a:t>Tvrdý typ cestovního ruchu lze také nazývat </a:t>
            </a:r>
            <a:r>
              <a:rPr lang="cs-CZ" sz="2000" b="1" dirty="0">
                <a:solidFill>
                  <a:srgbClr val="307871"/>
                </a:solidFill>
              </a:rPr>
              <a:t>masovým turismem, </a:t>
            </a:r>
            <a:r>
              <a:rPr lang="cs-CZ" sz="2000" dirty="0">
                <a:solidFill>
                  <a:srgbClr val="307871"/>
                </a:solidFill>
              </a:rPr>
              <a:t>jedná se o obecný termín označující cestování velkých skupin návštěvníků, využívání hromadných ubytovacích a stravovacích zařízení a dopravních prostředků. Byl to Thomas </a:t>
            </a:r>
            <a:r>
              <a:rPr lang="cs-CZ" sz="2000" dirty="0" err="1">
                <a:solidFill>
                  <a:srgbClr val="307871"/>
                </a:solidFill>
              </a:rPr>
              <a:t>Cook</a:t>
            </a:r>
            <a:r>
              <a:rPr lang="cs-CZ" sz="2000" dirty="0">
                <a:solidFill>
                  <a:srgbClr val="307871"/>
                </a:solidFill>
              </a:rPr>
              <a:t>, zakladatel celosvětové cestovní společnosti, kdo pomohl rozvinout masový turismu.</a:t>
            </a:r>
          </a:p>
          <a:p>
            <a:pPr marL="342900" indent="-342900" algn="just">
              <a:buFont typeface="Wingdings" panose="05000000000000000000" pitchFamily="2" charset="2"/>
              <a:buChar char="q"/>
            </a:pPr>
            <a:r>
              <a:rPr lang="cs-CZ" sz="2000" b="1" dirty="0">
                <a:solidFill>
                  <a:srgbClr val="307871"/>
                </a:solidFill>
              </a:rPr>
              <a:t>Masový cestovní ruch </a:t>
            </a:r>
            <a:r>
              <a:rPr lang="cs-CZ" sz="2000" dirty="0">
                <a:solidFill>
                  <a:srgbClr val="307871"/>
                </a:solidFill>
              </a:rPr>
              <a:t>je charakteristický vysokou koncentrací turistů na relativně malém území, bez většího zájmu a interakce se širším okolím. </a:t>
            </a:r>
          </a:p>
          <a:p>
            <a:pPr marL="342900" indent="-342900" algn="just">
              <a:buFont typeface="Wingdings" panose="05000000000000000000" pitchFamily="2" charset="2"/>
              <a:buChar char="q"/>
            </a:pPr>
            <a:r>
              <a:rPr lang="cs-CZ" sz="2000" dirty="0">
                <a:solidFill>
                  <a:srgbClr val="307871"/>
                </a:solidFill>
              </a:rPr>
              <a:t>Jak už jeho označení napovídá, a zaujímá největší část trhu. Můžeme jej tedy považovat za základní druh cestovního ruchu, který je soustředěn do rozlehlých, plně vybavených středisek, od kterých se očekává kompletní servis. Je </a:t>
            </a:r>
            <a:r>
              <a:rPr lang="cs-CZ" sz="2000" dirty="0" smtClean="0">
                <a:solidFill>
                  <a:srgbClr val="307871"/>
                </a:solidFill>
              </a:rPr>
              <a:t> </a:t>
            </a:r>
            <a:r>
              <a:rPr lang="cs-CZ" sz="2000" dirty="0">
                <a:solidFill>
                  <a:srgbClr val="307871"/>
                </a:solidFill>
              </a:rPr>
              <a:t>energeticky náročný, podmiňuje výstavbu dalších budov a infrastruktury, má minimální hospodářský přínos pro místní obyvatelstvo a navíc znečišťuje životní prostředí. </a:t>
            </a:r>
          </a:p>
          <a:p>
            <a:pPr marL="342900" indent="-342900" algn="just">
              <a:buFont typeface="Wingdings" panose="05000000000000000000" pitchFamily="2" charset="2"/>
              <a:buChar char="q"/>
            </a:pPr>
            <a:endParaRPr lang="cs-CZ" sz="2000" dirty="0">
              <a:solidFill>
                <a:srgbClr val="307871"/>
              </a:solidFill>
            </a:endParaRPr>
          </a:p>
        </p:txBody>
      </p:sp>
    </p:spTree>
    <p:extLst>
      <p:ext uri="{BB962C8B-B14F-4D97-AF65-F5344CB8AC3E}">
        <p14:creationId xmlns:p14="http://schemas.microsoft.com/office/powerpoint/2010/main" val="1005276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0" y="915566"/>
            <a:ext cx="8316416" cy="3170099"/>
          </a:xfrm>
          <a:prstGeom prst="rect">
            <a:avLst/>
          </a:prstGeom>
        </p:spPr>
        <p:txBody>
          <a:bodyPr wrap="square">
            <a:spAutoFit/>
          </a:bodyPr>
          <a:lstStyle/>
          <a:p>
            <a:pPr marL="285750" indent="-285750" algn="just">
              <a:buFont typeface="Wingdings" panose="05000000000000000000" pitchFamily="2" charset="2"/>
              <a:buChar char="q"/>
            </a:pPr>
            <a:r>
              <a:rPr lang="cs-CZ" sz="2000" dirty="0">
                <a:solidFill>
                  <a:srgbClr val="307871"/>
                </a:solidFill>
              </a:rPr>
              <a:t>Chybí zde koncepční řízení a převládá </a:t>
            </a:r>
            <a:r>
              <a:rPr lang="cs-CZ" sz="2000" b="1" dirty="0">
                <a:solidFill>
                  <a:srgbClr val="307871"/>
                </a:solidFill>
              </a:rPr>
              <a:t>nešetrný přístup k životnímu prostředí u turistů i samotných poskytovatelů služeb.</a:t>
            </a:r>
          </a:p>
          <a:p>
            <a:pPr marL="285750" indent="-285750" algn="just">
              <a:buFont typeface="Wingdings" panose="05000000000000000000" pitchFamily="2" charset="2"/>
              <a:buChar char="q"/>
            </a:pPr>
            <a:r>
              <a:rPr lang="cs-CZ" sz="2000" dirty="0">
                <a:solidFill>
                  <a:srgbClr val="307871"/>
                </a:solidFill>
              </a:rPr>
              <a:t>Škodlivé účinky turismu přímo korelují s počty turistů. Například u pískovcového masivu Tiské stěny (přírodní památka, součást CKHO Labské pískovce) byl zaznamenán </a:t>
            </a:r>
            <a:r>
              <a:rPr lang="cs-CZ" sz="2000" b="1" dirty="0">
                <a:solidFill>
                  <a:srgbClr val="307871"/>
                </a:solidFill>
              </a:rPr>
              <a:t>nárůst eroze související s rostoucí turistikou a horolezeckou zátěží.</a:t>
            </a:r>
          </a:p>
          <a:p>
            <a:pPr marL="285750" indent="-285750" algn="just">
              <a:buFont typeface="Wingdings" panose="05000000000000000000" pitchFamily="2" charset="2"/>
              <a:buChar char="q"/>
            </a:pPr>
            <a:r>
              <a:rPr lang="cs-CZ" sz="2000" dirty="0">
                <a:solidFill>
                  <a:srgbClr val="307871"/>
                </a:solidFill>
              </a:rPr>
              <a:t> Jedna z nejznámějších pláží </a:t>
            </a:r>
            <a:r>
              <a:rPr lang="cs-CZ" sz="2000" b="1" dirty="0" err="1">
                <a:solidFill>
                  <a:srgbClr val="307871"/>
                </a:solidFill>
              </a:rPr>
              <a:t>Francouské</a:t>
            </a:r>
            <a:r>
              <a:rPr lang="cs-CZ" sz="2000" b="1" dirty="0">
                <a:solidFill>
                  <a:srgbClr val="307871"/>
                </a:solidFill>
              </a:rPr>
              <a:t> </a:t>
            </a:r>
            <a:r>
              <a:rPr lang="cs-CZ" sz="2000" b="1" dirty="0" err="1">
                <a:solidFill>
                  <a:srgbClr val="307871"/>
                </a:solidFill>
              </a:rPr>
              <a:t>riviery</a:t>
            </a:r>
            <a:r>
              <a:rPr lang="cs-CZ" sz="2000" b="1" dirty="0">
                <a:solidFill>
                  <a:srgbClr val="307871"/>
                </a:solidFill>
              </a:rPr>
              <a:t>, </a:t>
            </a:r>
            <a:r>
              <a:rPr lang="cs-CZ" sz="2000" dirty="0" err="1">
                <a:solidFill>
                  <a:srgbClr val="307871"/>
                </a:solidFill>
              </a:rPr>
              <a:t>Croisette</a:t>
            </a:r>
            <a:r>
              <a:rPr lang="cs-CZ" sz="2000" dirty="0">
                <a:solidFill>
                  <a:srgbClr val="307871"/>
                </a:solidFill>
              </a:rPr>
              <a:t> v letovisku Saint-Maxime, se za posledních 50 let </a:t>
            </a:r>
            <a:r>
              <a:rPr lang="cs-CZ" sz="2000" b="1" dirty="0">
                <a:solidFill>
                  <a:srgbClr val="307871"/>
                </a:solidFill>
              </a:rPr>
              <a:t>používání zmenšila o třetinu.</a:t>
            </a:r>
          </a:p>
          <a:p>
            <a:pPr marL="285750" indent="-285750" algn="just">
              <a:buFont typeface="Wingdings" panose="05000000000000000000" pitchFamily="2" charset="2"/>
              <a:buChar char="q"/>
            </a:pPr>
            <a:r>
              <a:rPr lang="cs-CZ" sz="2000" dirty="0">
                <a:solidFill>
                  <a:srgbClr val="307871"/>
                </a:solidFill>
              </a:rPr>
              <a:t>Aktuálním problémem jsou i přeplněné pláže Středomoří, které v roce 1999 zaplavilo 220 milionů návštěvníků a v roce </a:t>
            </a:r>
            <a:r>
              <a:rPr lang="cs-CZ" sz="2000" b="1" dirty="0">
                <a:solidFill>
                  <a:srgbClr val="307871"/>
                </a:solidFill>
              </a:rPr>
              <a:t>2020 to má být až 400 milionů.</a:t>
            </a:r>
          </a:p>
        </p:txBody>
      </p:sp>
    </p:spTree>
    <p:extLst>
      <p:ext uri="{BB962C8B-B14F-4D97-AF65-F5344CB8AC3E}">
        <p14:creationId xmlns:p14="http://schemas.microsoft.com/office/powerpoint/2010/main" val="658872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68486" y="123478"/>
            <a:ext cx="7704856" cy="507703"/>
          </a:xfrm>
        </p:spPr>
        <p:txBody>
          <a:bodyPr/>
          <a:lstStyle/>
          <a:p>
            <a:r>
              <a:rPr lang="pt-BR" dirty="0"/>
              <a:t>Cestovní ruch a životní prostředí</a:t>
            </a:r>
            <a:endParaRPr lang="cs-CZ" dirty="0"/>
          </a:p>
        </p:txBody>
      </p:sp>
      <p:sp>
        <p:nvSpPr>
          <p:cNvPr id="3" name="Obdélník 2"/>
          <p:cNvSpPr/>
          <p:nvPr/>
        </p:nvSpPr>
        <p:spPr>
          <a:xfrm>
            <a:off x="0" y="915566"/>
            <a:ext cx="8964488" cy="4093428"/>
          </a:xfrm>
          <a:prstGeom prst="rect">
            <a:avLst/>
          </a:prstGeom>
        </p:spPr>
        <p:txBody>
          <a:bodyPr wrap="square">
            <a:spAutoFit/>
          </a:bodyPr>
          <a:lstStyle/>
          <a:p>
            <a:pPr marL="285750" indent="-285750" algn="just">
              <a:buFont typeface="Wingdings" panose="05000000000000000000" pitchFamily="2" charset="2"/>
              <a:buChar char="q"/>
            </a:pPr>
            <a:r>
              <a:rPr lang="cs-CZ" sz="2000" dirty="0">
                <a:solidFill>
                  <a:srgbClr val="307871"/>
                </a:solidFill>
              </a:rPr>
              <a:t>Problematika masového cestovního ruchu je úzce </a:t>
            </a:r>
            <a:r>
              <a:rPr lang="cs-CZ" sz="2000" b="1" dirty="0">
                <a:solidFill>
                  <a:srgbClr val="307871"/>
                </a:solidFill>
              </a:rPr>
              <a:t>spjata s únosnou kapacitou.</a:t>
            </a:r>
          </a:p>
          <a:p>
            <a:pPr marL="285750" indent="-285750" algn="just">
              <a:buFont typeface="Wingdings" panose="05000000000000000000" pitchFamily="2" charset="2"/>
              <a:buChar char="q"/>
            </a:pPr>
            <a:r>
              <a:rPr lang="cs-CZ" sz="2000" dirty="0">
                <a:solidFill>
                  <a:srgbClr val="307871"/>
                </a:solidFill>
              </a:rPr>
              <a:t> V cestovním ruchu se jedná o </a:t>
            </a:r>
            <a:r>
              <a:rPr lang="cs-CZ" sz="2000" b="1" dirty="0">
                <a:solidFill>
                  <a:srgbClr val="307871"/>
                </a:solidFill>
              </a:rPr>
              <a:t>tzv. skladebný ukazatel</a:t>
            </a:r>
            <a:r>
              <a:rPr lang="cs-CZ" sz="2000" dirty="0">
                <a:solidFill>
                  <a:srgbClr val="307871"/>
                </a:solidFill>
              </a:rPr>
              <a:t>, který měří zranitelnost lokality a identifikuje změny v její schopnosti unést reprezentativní soubor na ní provozovaných turistických aktivit a který se skládá z ukazatelů kvantity, kvality a citlivosti přírodních i lidmi vytvořených zdrojů dané lokality.</a:t>
            </a:r>
          </a:p>
          <a:p>
            <a:pPr marL="285750" indent="-285750" algn="just">
              <a:buFont typeface="Wingdings" panose="05000000000000000000" pitchFamily="2" charset="2"/>
              <a:buChar char="q"/>
            </a:pPr>
            <a:r>
              <a:rPr lang="cs-CZ" sz="2000" dirty="0">
                <a:solidFill>
                  <a:srgbClr val="307871"/>
                </a:solidFill>
              </a:rPr>
              <a:t>Cílem tohoto skladebného ukazatele je co </a:t>
            </a:r>
            <a:r>
              <a:rPr lang="cs-CZ" sz="2000" b="1" dirty="0">
                <a:solidFill>
                  <a:srgbClr val="307871"/>
                </a:solidFill>
              </a:rPr>
              <a:t>nejblíže určit mezní hodnoty počtu návštěvníků provozujících formy cestovního ruchu, jež jsou typické pro danou lokalitu. </a:t>
            </a:r>
            <a:r>
              <a:rPr lang="cs-CZ" sz="2000" dirty="0">
                <a:solidFill>
                  <a:srgbClr val="307871"/>
                </a:solidFill>
              </a:rPr>
              <a:t>Tyto meze mohou být posunuty nahoru či dolů, v závislosti na kvalitním managementu místního cestovního ruchu.</a:t>
            </a:r>
          </a:p>
          <a:p>
            <a:pPr marL="285750" indent="-285750" algn="just">
              <a:buFont typeface="Wingdings" panose="05000000000000000000" pitchFamily="2" charset="2"/>
              <a:buChar char="q"/>
            </a:pPr>
            <a:r>
              <a:rPr lang="cs-CZ" sz="2000" dirty="0">
                <a:solidFill>
                  <a:srgbClr val="307871"/>
                </a:solidFill>
              </a:rPr>
              <a:t>Aby bylo možno stanovit konkrétní meze, musí být nejprve provedeno dlouhodobé monitorování oblasti, založené na sledování vhodných parametrů schopných popsat změny </a:t>
            </a:r>
            <a:r>
              <a:rPr lang="cs-CZ" sz="2000" dirty="0" err="1">
                <a:solidFill>
                  <a:srgbClr val="307871"/>
                </a:solidFill>
              </a:rPr>
              <a:t>danné</a:t>
            </a:r>
            <a:r>
              <a:rPr lang="cs-CZ" sz="2000" dirty="0">
                <a:solidFill>
                  <a:srgbClr val="307871"/>
                </a:solidFill>
              </a:rPr>
              <a:t> lokality v souvislosti s provozováním cestovního ruchu.</a:t>
            </a:r>
          </a:p>
          <a:p>
            <a:pPr marL="285750" indent="-285750" algn="just">
              <a:buFont typeface="Wingdings" panose="05000000000000000000" pitchFamily="2" charset="2"/>
              <a:buChar char="q"/>
            </a:pPr>
            <a:endParaRPr lang="cs-CZ" sz="2000" dirty="0" smtClean="0">
              <a:solidFill>
                <a:srgbClr val="307871"/>
              </a:solidFill>
            </a:endParaRPr>
          </a:p>
        </p:txBody>
      </p:sp>
    </p:spTree>
    <p:extLst>
      <p:ext uri="{BB962C8B-B14F-4D97-AF65-F5344CB8AC3E}">
        <p14:creationId xmlns:p14="http://schemas.microsoft.com/office/powerpoint/2010/main" val="3160151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4011</TotalTime>
  <Words>3423</Words>
  <Application>Microsoft Office PowerPoint</Application>
  <PresentationFormat>Předvádění na obrazovce (16:9)</PresentationFormat>
  <Paragraphs>290</Paragraphs>
  <Slides>43</Slides>
  <Notes>42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Arial</vt:lpstr>
      <vt:lpstr>Calibri</vt:lpstr>
      <vt:lpstr>Times New Roman</vt:lpstr>
      <vt:lpstr>Wingdings</vt:lpstr>
      <vt:lpstr>SLU</vt:lpstr>
      <vt:lpstr>Název prezentace</vt:lpstr>
      <vt:lpstr>      </vt:lpstr>
      <vt:lpstr>Klasifikace vlivů CR </vt:lpstr>
      <vt:lpstr>Klasifikace vlivů CR na geografické prostředí </vt:lpstr>
      <vt:lpstr>Vlivy CR na geografické prostředí </vt:lpstr>
      <vt:lpstr> </vt:lpstr>
      <vt:lpstr>Cestovní ruch a životní prostředí</vt:lpstr>
      <vt:lpstr>Cestovní ruch a životní prostředí</vt:lpstr>
      <vt:lpstr>Cestovní ruch a životní prostředí</vt:lpstr>
      <vt:lpstr>Cestovní ruch a životní prostředí</vt:lpstr>
      <vt:lpstr>Cestovní ruch a životní prostředí</vt:lpstr>
      <vt:lpstr>Cestovní ruch a životní prostředí</vt:lpstr>
      <vt:lpstr>Cestovní ruch a životní prostředí</vt:lpstr>
      <vt:lpstr>Pozitivní vlivy CR na přírodní prostředí</vt:lpstr>
      <vt:lpstr>Pozitivní vlivy CR na přírodní prostředí</vt:lpstr>
      <vt:lpstr>Negativní vlivy CR na přírodní prostředí</vt:lpstr>
      <vt:lpstr>Negativní vlivy CR na přírodní prostředí</vt:lpstr>
      <vt:lpstr>Negativní vlivy CR na přírodní prostředí</vt:lpstr>
      <vt:lpstr>Negativní vlivy CR na přírodní prostředí</vt:lpstr>
      <vt:lpstr>Negativní vlivy CR na přírodní prostředí</vt:lpstr>
      <vt:lpstr>Negativní vlivy CR na přírodní prostředí</vt:lpstr>
      <vt:lpstr>Negativní vlivy CR na přírodní prostředí</vt:lpstr>
      <vt:lpstr>Negativní vlivy na CR</vt:lpstr>
      <vt:lpstr>Vlivy CR na socio-kulturní prostředí</vt:lpstr>
      <vt:lpstr>Vlivy CR na socio-kulturní prostředí</vt:lpstr>
      <vt:lpstr>Vlivy CR na socio-kulturní prostředí</vt:lpstr>
      <vt:lpstr>Vlivy CR na socio-kulturní prostředí</vt:lpstr>
      <vt:lpstr>Sociální efekty</vt:lpstr>
      <vt:lpstr>Sociální efekty</vt:lpstr>
      <vt:lpstr>Sociální efekty</vt:lpstr>
      <vt:lpstr>Sociální efekty</vt:lpstr>
      <vt:lpstr>Etnické efekty</vt:lpstr>
      <vt:lpstr>Vlivy CR na ekonomické prostředí</vt:lpstr>
      <vt:lpstr>Vlivy CR na ekonomické prostředí</vt:lpstr>
      <vt:lpstr>Vlivy CR na ekonomické prostředí</vt:lpstr>
      <vt:lpstr>Vlivy CR na ekonomické prostředí</vt:lpstr>
      <vt:lpstr>Vlivy CR na organizaci prostoru</vt:lpstr>
      <vt:lpstr>Urbanizace prostoru</vt:lpstr>
      <vt:lpstr>Urbanizace prostoru</vt:lpstr>
      <vt:lpstr>Prezentace aplikace PowerPoint</vt:lpstr>
      <vt:lpstr>Trvale udržitelný rozvoj cestovního ruchu</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200</cp:revision>
  <dcterms:created xsi:type="dcterms:W3CDTF">2016-07-06T15:42:34Z</dcterms:created>
  <dcterms:modified xsi:type="dcterms:W3CDTF">2018-03-28T14:44:25Z</dcterms:modified>
</cp:coreProperties>
</file>