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515" r:id="rId2"/>
    <p:sldId id="516" r:id="rId3"/>
    <p:sldId id="267" r:id="rId4"/>
    <p:sldId id="294" r:id="rId5"/>
    <p:sldId id="295" r:id="rId6"/>
    <p:sldId id="296" r:id="rId7"/>
    <p:sldId id="297" r:id="rId8"/>
    <p:sldId id="293" r:id="rId9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9533" autoAdjust="0"/>
  </p:normalViewPr>
  <p:slideViewPr>
    <p:cSldViewPr>
      <p:cViewPr varScale="1">
        <p:scale>
          <a:sx n="121" d="100"/>
          <a:sy n="121" d="100"/>
        </p:scale>
        <p:origin x="1314" y="9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16.02.2022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741927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139408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612596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22351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190848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9015724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142484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vaclavinkova@opf.slu.cz" TargetMode="External"/><Relationship Id="rId2" Type="http://schemas.openxmlformats.org/officeDocument/2006/relationships/hyperlink" Target="mailto:kajzar@opf.slu.cz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3939902"/>
            <a:ext cx="936104" cy="730162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395536" y="2365808"/>
            <a:ext cx="6704527" cy="2304256"/>
          </a:xfrm>
          <a:prstGeom prst="rect">
            <a:avLst/>
          </a:prstGeom>
          <a:solidFill>
            <a:schemeClr val="tx1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Prezentace předmětu:</a:t>
            </a:r>
          </a:p>
          <a:p>
            <a:pPr algn="ctr"/>
            <a:r>
              <a:rPr lang="cs-CZ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Mezinárodní cestovní ruch</a:t>
            </a:r>
          </a:p>
          <a:p>
            <a:pPr algn="ctr"/>
            <a:endParaRPr lang="cs-CZ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cs-CZ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Vyučující:</a:t>
            </a:r>
          </a:p>
          <a:p>
            <a:pPr algn="ctr"/>
            <a:r>
              <a:rPr lang="cs-CZ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Ing. Patrik Kajzar, Ph.D. – přednášky</a:t>
            </a:r>
          </a:p>
          <a:p>
            <a:pPr algn="ctr"/>
            <a:r>
              <a:rPr lang="cs-CZ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Mgr. Klára </a:t>
            </a:r>
            <a:r>
              <a:rPr lang="cs-CZ" b="1" dirty="0" err="1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Václavínková</a:t>
            </a:r>
            <a:r>
              <a:rPr lang="cs-CZ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- semináře</a:t>
            </a:r>
            <a:endParaRPr lang="nl-NL" b="1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endParaRPr lang="cs-CZ" b="1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endParaRPr lang="cs-CZ" b="1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0" y="1003574"/>
            <a:ext cx="5111750" cy="2159000"/>
          </a:xfrm>
          <a:prstGeom prst="rect">
            <a:avLst/>
          </a:prstGeom>
        </p:spPr>
        <p:txBody>
          <a:bodyPr anchor="t">
            <a:normAutofit fontScale="90000"/>
          </a:bodyPr>
          <a:lstStyle/>
          <a:p>
            <a:pPr algn="l"/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</a:t>
            </a: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prezentace</a:t>
            </a: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/>
          </p:nvPr>
        </p:nvGraphicFramePr>
        <p:xfrm>
          <a:off x="539552" y="1563901"/>
          <a:ext cx="6480720" cy="4356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66916">
                  <a:extLst>
                    <a:ext uri="{9D8B030D-6E8A-4147-A177-3AD203B41FA5}">
                      <a16:colId xmlns:a16="http://schemas.microsoft.com/office/drawing/2014/main" val="3755197986"/>
                    </a:ext>
                  </a:extLst>
                </a:gridCol>
                <a:gridCol w="4213804">
                  <a:extLst>
                    <a:ext uri="{9D8B030D-6E8A-4147-A177-3AD203B41FA5}">
                      <a16:colId xmlns:a16="http://schemas.microsoft.com/office/drawing/2014/main" val="4011610095"/>
                    </a:ext>
                  </a:extLst>
                </a:gridCol>
              </a:tblGrid>
              <a:tr h="217805">
                <a:tc>
                  <a:txBody>
                    <a:bodyPr/>
                    <a:lstStyle/>
                    <a:p>
                      <a:pPr indent="180340" algn="l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Název projektu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Rozvoj vzdělávání na Slezské univerzitě v Opavě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6872320"/>
                  </a:ext>
                </a:extLst>
              </a:tr>
              <a:tr h="217805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Registrační číslo projektu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b="1" dirty="0">
                          <a:solidFill>
                            <a:schemeClr val="bg1"/>
                          </a:solidFill>
                          <a:effectLst/>
                        </a:rPr>
                        <a:t>CZ.02.2.69/0.0./0.0/16_015/0002400</a:t>
                      </a:r>
                      <a:endParaRPr lang="cs-CZ" sz="12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2484205"/>
                  </a:ext>
                </a:extLst>
              </a:tr>
            </a:tbl>
          </a:graphicData>
        </a:graphic>
      </p:graphicFrame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878013" y="27828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1025" name="Obrázek 8" descr="Logolink_OP_VVV_hor_barva_cz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5074" y="250328"/>
            <a:ext cx="550545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878013" y="451326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640919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84EBDEC-EC7D-4DE7-A7C5-ADE9527FF5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Vyučující</a:t>
            </a:r>
          </a:p>
        </p:txBody>
      </p:sp>
      <p:sp>
        <p:nvSpPr>
          <p:cNvPr id="3" name="Obdélník 2">
            <a:extLst>
              <a:ext uri="{FF2B5EF4-FFF2-40B4-BE49-F238E27FC236}">
                <a16:creationId xmlns:a16="http://schemas.microsoft.com/office/drawing/2014/main" id="{FF6A6BE3-96E2-4D93-BAE6-E34CD63A8ED5}"/>
              </a:ext>
            </a:extLst>
          </p:cNvPr>
          <p:cNvSpPr/>
          <p:nvPr/>
        </p:nvSpPr>
        <p:spPr>
          <a:xfrm>
            <a:off x="611560" y="1203598"/>
            <a:ext cx="4572000" cy="3046988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cs-CZ" sz="2400" b="1" dirty="0"/>
              <a:t>Ing. Patrik Kajzar, Ph.D.</a:t>
            </a:r>
          </a:p>
          <a:p>
            <a:pPr algn="just"/>
            <a:r>
              <a:rPr lang="da-DK" sz="2400" dirty="0"/>
              <a:t>kancelář č. d. VB127</a:t>
            </a:r>
          </a:p>
          <a:p>
            <a:pPr algn="just"/>
            <a:r>
              <a:rPr lang="da-DK" sz="2400" dirty="0"/>
              <a:t>e-mail: </a:t>
            </a:r>
            <a:r>
              <a:rPr lang="da-DK" sz="2400" dirty="0">
                <a:hlinkClick r:id="rId2"/>
              </a:rPr>
              <a:t>kajzar@opf.slu.cz</a:t>
            </a:r>
            <a:endParaRPr lang="cs-CZ" sz="2400" dirty="0"/>
          </a:p>
          <a:p>
            <a:pPr algn="just"/>
            <a:endParaRPr lang="cs-CZ" sz="2400" dirty="0"/>
          </a:p>
          <a:p>
            <a:pPr algn="just"/>
            <a:r>
              <a:rPr lang="cs-CZ" sz="2400" b="1" dirty="0"/>
              <a:t>Mgr. Klára </a:t>
            </a:r>
            <a:r>
              <a:rPr lang="cs-CZ" sz="2400" b="1" dirty="0" err="1"/>
              <a:t>Václavínková</a:t>
            </a:r>
            <a:endParaRPr lang="cs-CZ" sz="2400" b="1" dirty="0"/>
          </a:p>
          <a:p>
            <a:pPr algn="just"/>
            <a:r>
              <a:rPr lang="cs-CZ" sz="2400" dirty="0"/>
              <a:t>kancelář č. d. VB127</a:t>
            </a:r>
          </a:p>
          <a:p>
            <a:pPr algn="just"/>
            <a:r>
              <a:rPr lang="da-DK" sz="2400" dirty="0"/>
              <a:t>e-mail</a:t>
            </a:r>
            <a:r>
              <a:rPr lang="cs-CZ" sz="2400" dirty="0"/>
              <a:t>: </a:t>
            </a:r>
            <a:r>
              <a:rPr lang="cs-CZ" sz="2400" dirty="0">
                <a:hlinkClick r:id="rId3"/>
              </a:rPr>
              <a:t>vaclavinkova@opf.slu.cz</a:t>
            </a:r>
            <a:endParaRPr lang="cs-CZ" sz="2400" dirty="0"/>
          </a:p>
          <a:p>
            <a:pPr algn="just"/>
            <a:endParaRPr lang="da-DK" sz="2400" dirty="0"/>
          </a:p>
        </p:txBody>
      </p:sp>
    </p:spTree>
    <p:extLst>
      <p:ext uri="{BB962C8B-B14F-4D97-AF65-F5344CB8AC3E}">
        <p14:creationId xmlns:p14="http://schemas.microsoft.com/office/powerpoint/2010/main" val="37795509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251520" y="123478"/>
            <a:ext cx="4536504" cy="507703"/>
          </a:xfrm>
        </p:spPr>
        <p:txBody>
          <a:bodyPr/>
          <a:lstStyle/>
          <a:p>
            <a:r>
              <a:rPr lang="cs-CZ" dirty="0"/>
              <a:t>Struktura přednášek</a:t>
            </a:r>
          </a:p>
        </p:txBody>
      </p:sp>
      <p:sp>
        <p:nvSpPr>
          <p:cNvPr id="2" name="Obdélník 1"/>
          <p:cNvSpPr/>
          <p:nvPr/>
        </p:nvSpPr>
        <p:spPr>
          <a:xfrm>
            <a:off x="107504" y="915566"/>
            <a:ext cx="8928992" cy="49244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000" dirty="0"/>
              <a:t>1.	Úvod do mezinárodního cestovního ruchu</a:t>
            </a:r>
          </a:p>
          <a:p>
            <a:r>
              <a:rPr lang="cs-CZ" sz="2000" dirty="0"/>
              <a:t>2.	Mezinárodní cestovní ruch a jeho role ve světové ekonomice</a:t>
            </a:r>
          </a:p>
          <a:p>
            <a:r>
              <a:rPr lang="cs-CZ" sz="2000" dirty="0"/>
              <a:t>3.	Statistický monitoring mezinárodního cestovního ruchu</a:t>
            </a:r>
          </a:p>
          <a:p>
            <a:r>
              <a:rPr lang="cs-CZ" sz="2000" dirty="0"/>
              <a:t>4.	Regionální rozložení mezinárodního cestovního ruchu</a:t>
            </a:r>
          </a:p>
          <a:p>
            <a:r>
              <a:rPr lang="cs-CZ" sz="2000" dirty="0"/>
              <a:t>5.	Památky UNESCO a mezinárodní cestovní ruch</a:t>
            </a:r>
          </a:p>
          <a:p>
            <a:r>
              <a:rPr lang="cs-CZ" sz="2000" dirty="0"/>
              <a:t>6.	Mezinárodní organizace v cestovním </a:t>
            </a:r>
            <a:r>
              <a:rPr lang="cs-CZ" sz="2000" dirty="0" err="1"/>
              <a:t>ruchu_I</a:t>
            </a:r>
            <a:endParaRPr lang="cs-CZ" sz="2000" dirty="0"/>
          </a:p>
          <a:p>
            <a:r>
              <a:rPr lang="cs-CZ" sz="2000" dirty="0"/>
              <a:t>7.	Mezinárodní organizace v cestovním </a:t>
            </a:r>
            <a:r>
              <a:rPr lang="cs-CZ" sz="2000" dirty="0" err="1"/>
              <a:t>ruchu_II</a:t>
            </a:r>
            <a:endParaRPr lang="cs-CZ" sz="2000" dirty="0"/>
          </a:p>
          <a:p>
            <a:r>
              <a:rPr lang="cs-CZ" sz="2000" dirty="0"/>
              <a:t>8.	Privátní subjekty v mezinárodním cestovním </a:t>
            </a:r>
            <a:r>
              <a:rPr lang="cs-CZ" sz="2000" dirty="0" err="1"/>
              <a:t>ruchu_I</a:t>
            </a:r>
            <a:endParaRPr lang="cs-CZ" sz="2000" dirty="0"/>
          </a:p>
          <a:p>
            <a:r>
              <a:rPr lang="cs-CZ" sz="2000" dirty="0"/>
              <a:t>9.	Privátní subjekty v mezinárodním cestovním </a:t>
            </a:r>
            <a:r>
              <a:rPr lang="cs-CZ" sz="2000" dirty="0" err="1"/>
              <a:t>ruchu_II</a:t>
            </a:r>
            <a:endParaRPr lang="cs-CZ" sz="2000" dirty="0"/>
          </a:p>
          <a:p>
            <a:r>
              <a:rPr lang="cs-CZ" sz="2000" dirty="0"/>
              <a:t>10.	Udržitelnost v mezinárodním cestovním ruchu</a:t>
            </a:r>
          </a:p>
          <a:p>
            <a:r>
              <a:rPr lang="cs-CZ" sz="2000" dirty="0"/>
              <a:t>11.	Mezinárodní cestovní ruch v evropském prostoru</a:t>
            </a:r>
          </a:p>
          <a:p>
            <a:r>
              <a:rPr lang="cs-CZ" sz="2000" dirty="0"/>
              <a:t>12.	Postavení ČR v mezinárodním CR</a:t>
            </a:r>
          </a:p>
          <a:p>
            <a:r>
              <a:rPr lang="cs-CZ" sz="2000" dirty="0"/>
              <a:t>13.	Shrnutí a aktuality z oblasti MCR</a:t>
            </a:r>
          </a:p>
          <a:p>
            <a:r>
              <a:rPr lang="cs-CZ" dirty="0"/>
              <a:t/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560530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79512" y="123478"/>
            <a:ext cx="4536504" cy="507703"/>
          </a:xfrm>
        </p:spPr>
        <p:txBody>
          <a:bodyPr/>
          <a:lstStyle/>
          <a:p>
            <a:r>
              <a:rPr lang="cs-CZ" dirty="0"/>
              <a:t>Literatura</a:t>
            </a:r>
          </a:p>
        </p:txBody>
      </p:sp>
      <p:sp>
        <p:nvSpPr>
          <p:cNvPr id="2" name="Obdélník 1"/>
          <p:cNvSpPr/>
          <p:nvPr/>
        </p:nvSpPr>
        <p:spPr>
          <a:xfrm>
            <a:off x="-24549" y="987574"/>
            <a:ext cx="9160142" cy="44319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/>
              <a:t>Povinná:</a:t>
            </a:r>
          </a:p>
          <a:p>
            <a:pPr algn="just"/>
            <a:r>
              <a:rPr lang="cs-CZ" sz="1600" dirty="0"/>
              <a:t>HAMARNEH, I., 2014. Mezinárodní cestovní ruch: vybrané kapitoly. Praha: Univerzita Jana Amose Komenského. ISBN 978-80-7452-040-2. </a:t>
            </a:r>
          </a:p>
          <a:p>
            <a:pPr algn="just"/>
            <a:r>
              <a:rPr lang="cs-CZ" sz="1600" dirty="0"/>
              <a:t>KAJZAR P, 2018. Mezinárodní cestovní ruch. Karviná: SU OPF. ISBN 978-80-7510-299-7</a:t>
            </a:r>
          </a:p>
          <a:p>
            <a:pPr algn="just"/>
            <a:r>
              <a:rPr lang="cs-CZ" sz="1600" dirty="0"/>
              <a:t>PALATKOVÁ, M., 2014. Mezinárodní turismus: analýza pozice turismu ve světové ekonomice, změny mezinárodního turismu v důsledku globálních změn, evropská integrace a mezinárodní turismus. 2., </a:t>
            </a:r>
            <a:r>
              <a:rPr lang="cs-CZ" sz="1600" dirty="0" err="1"/>
              <a:t>aktualiz</a:t>
            </a:r>
            <a:r>
              <a:rPr lang="cs-CZ" sz="1600" dirty="0"/>
              <a:t>. a </a:t>
            </a:r>
            <a:r>
              <a:rPr lang="cs-CZ" sz="1600" dirty="0" err="1"/>
              <a:t>rozš</a:t>
            </a:r>
            <a:r>
              <a:rPr lang="cs-CZ" sz="1600" dirty="0"/>
              <a:t>. vyd. Praha: </a:t>
            </a:r>
            <a:r>
              <a:rPr lang="cs-CZ" sz="1600" dirty="0" err="1"/>
              <a:t>Grada</a:t>
            </a:r>
            <a:r>
              <a:rPr lang="cs-CZ" sz="1600" dirty="0"/>
              <a:t> </a:t>
            </a:r>
            <a:r>
              <a:rPr lang="cs-CZ" sz="1600" dirty="0" err="1"/>
              <a:t>Publishing</a:t>
            </a:r>
            <a:r>
              <a:rPr lang="cs-CZ" sz="1600" dirty="0"/>
              <a:t>. ISBN 978-80-247-4862-7.</a:t>
            </a:r>
          </a:p>
          <a:p>
            <a:pPr algn="just"/>
            <a:r>
              <a:rPr lang="cs-CZ" sz="1600" b="1" dirty="0"/>
              <a:t>Doporučená:</a:t>
            </a:r>
          </a:p>
          <a:p>
            <a:pPr algn="just"/>
            <a:r>
              <a:rPr lang="cs-CZ" sz="1600" dirty="0"/>
              <a:t>GÚČÍK, M., 2010. </a:t>
            </a:r>
            <a:r>
              <a:rPr lang="cs-CZ" sz="1600" dirty="0" err="1"/>
              <a:t>Cestovný</a:t>
            </a:r>
            <a:r>
              <a:rPr lang="cs-CZ" sz="1600" dirty="0"/>
              <a:t> ruch: Vybrané kapitoly. Banská Bystrica: </a:t>
            </a:r>
            <a:r>
              <a:rPr lang="cs-CZ" sz="1600" dirty="0" err="1"/>
              <a:t>EkF</a:t>
            </a:r>
            <a:r>
              <a:rPr lang="cs-CZ" sz="1600" dirty="0"/>
              <a:t> UMB. ISBN 978-80-89090-80-8.</a:t>
            </a:r>
          </a:p>
          <a:p>
            <a:pPr algn="just"/>
            <a:r>
              <a:rPr lang="cs-CZ" sz="1600" dirty="0"/>
              <a:t>JAROLÍMKOVÁ, L. a J. ŘEHOŘKOVÁ, 2009. Postavení České republiky ve světovém cestovním ruchu, VŠE Praha. ISBN 978-80-245-1472-7.</a:t>
            </a:r>
          </a:p>
          <a:p>
            <a:pPr algn="just"/>
            <a:r>
              <a:rPr lang="cs-CZ" sz="1600" dirty="0"/>
              <a:t>KMECO, L., 2006. </a:t>
            </a:r>
            <a:r>
              <a:rPr lang="cs-CZ" sz="1600" dirty="0" err="1"/>
              <a:t>Využitie</a:t>
            </a:r>
            <a:r>
              <a:rPr lang="cs-CZ" sz="1600" dirty="0"/>
              <a:t> </a:t>
            </a:r>
            <a:r>
              <a:rPr lang="cs-CZ" sz="1600" dirty="0" err="1"/>
              <a:t>kulturného</a:t>
            </a:r>
            <a:r>
              <a:rPr lang="cs-CZ" sz="1600" dirty="0"/>
              <a:t> </a:t>
            </a:r>
            <a:r>
              <a:rPr lang="cs-CZ" sz="1600" dirty="0" err="1"/>
              <a:t>dedičstva</a:t>
            </a:r>
            <a:r>
              <a:rPr lang="cs-CZ" sz="1600" dirty="0"/>
              <a:t> v </a:t>
            </a:r>
            <a:r>
              <a:rPr lang="cs-CZ" sz="1600" dirty="0" err="1"/>
              <a:t>cestovnom</a:t>
            </a:r>
            <a:r>
              <a:rPr lang="cs-CZ" sz="1600" dirty="0"/>
              <a:t> ruchu. Bánská Bystrica: Ekonomická fakulta UMB. ISBN 80-8083-245-5. </a:t>
            </a:r>
          </a:p>
          <a:p>
            <a:r>
              <a:rPr lang="cs-CZ" sz="1600" dirty="0"/>
              <a:t>LADE, C., 2020. International </a:t>
            </a:r>
            <a:r>
              <a:rPr lang="cs-CZ" sz="1600" dirty="0" err="1"/>
              <a:t>Tourism</a:t>
            </a:r>
            <a:r>
              <a:rPr lang="cs-CZ" sz="1600" dirty="0"/>
              <a:t> </a:t>
            </a:r>
            <a:r>
              <a:rPr lang="cs-CZ" sz="1600" dirty="0" err="1"/>
              <a:t>Futures</a:t>
            </a:r>
            <a:r>
              <a:rPr lang="cs-CZ" sz="1600" dirty="0"/>
              <a:t>: </a:t>
            </a:r>
            <a:r>
              <a:rPr lang="cs-CZ" sz="1600" dirty="0" err="1"/>
              <a:t>The</a:t>
            </a:r>
            <a:r>
              <a:rPr lang="cs-CZ" sz="1600" dirty="0"/>
              <a:t> </a:t>
            </a:r>
            <a:r>
              <a:rPr lang="cs-CZ" sz="1600" dirty="0" err="1"/>
              <a:t>Drivers</a:t>
            </a:r>
            <a:r>
              <a:rPr lang="cs-CZ" sz="1600" dirty="0"/>
              <a:t> and </a:t>
            </a:r>
            <a:r>
              <a:rPr lang="cs-CZ" sz="1600" dirty="0" err="1"/>
              <a:t>Impacts</a:t>
            </a:r>
            <a:r>
              <a:rPr lang="cs-CZ" sz="1600" dirty="0"/>
              <a:t> </a:t>
            </a:r>
            <a:r>
              <a:rPr lang="cs-CZ" sz="1600" dirty="0" err="1"/>
              <a:t>of</a:t>
            </a:r>
            <a:r>
              <a:rPr lang="cs-CZ" sz="1600" dirty="0"/>
              <a:t> </a:t>
            </a:r>
            <a:r>
              <a:rPr lang="cs-CZ" sz="1600" dirty="0" err="1"/>
              <a:t>Change</a:t>
            </a:r>
            <a:r>
              <a:rPr lang="cs-CZ" sz="1600" dirty="0"/>
              <a:t>. </a:t>
            </a:r>
            <a:r>
              <a:rPr lang="cs-CZ" sz="1600" dirty="0" err="1"/>
              <a:t>Goodfellow</a:t>
            </a:r>
            <a:r>
              <a:rPr lang="cs-CZ" sz="1600" dirty="0"/>
              <a:t>. ISBN 978-1911635239.</a:t>
            </a:r>
          </a:p>
          <a:p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8407" y="1059582"/>
            <a:ext cx="8154608" cy="3539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endParaRPr lang="cs-CZ" sz="1700" dirty="0"/>
          </a:p>
        </p:txBody>
      </p:sp>
    </p:spTree>
    <p:extLst>
      <p:ext uri="{BB962C8B-B14F-4D97-AF65-F5344CB8AC3E}">
        <p14:creationId xmlns:p14="http://schemas.microsoft.com/office/powerpoint/2010/main" val="41129641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251520" y="123478"/>
            <a:ext cx="4536504" cy="507703"/>
          </a:xfrm>
        </p:spPr>
        <p:txBody>
          <a:bodyPr/>
          <a:lstStyle/>
          <a:p>
            <a:r>
              <a:rPr lang="cs-CZ" dirty="0"/>
              <a:t>Podmínky pro absolvování kurzu</a:t>
            </a:r>
          </a:p>
        </p:txBody>
      </p:sp>
      <p:sp>
        <p:nvSpPr>
          <p:cNvPr id="2" name="Obdélník 1"/>
          <p:cNvSpPr/>
          <p:nvPr/>
        </p:nvSpPr>
        <p:spPr>
          <a:xfrm>
            <a:off x="107504" y="915566"/>
            <a:ext cx="741682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395536" y="927540"/>
            <a:ext cx="6984776" cy="33886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8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cs-CZ" sz="2400" b="1" dirty="0"/>
              <a:t>Vypracování seminární práce a její úspěšná obhajoba – 10 b.</a:t>
            </a:r>
          </a:p>
          <a:p>
            <a:pPr marL="342900" indent="-342900">
              <a:lnSpc>
                <a:spcPct val="8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pl-PL" sz="2400" b="1" dirty="0"/>
              <a:t>Docházka na semináře min. 60 % </a:t>
            </a:r>
            <a:r>
              <a:rPr lang="cs-CZ" sz="2400" b="1" dirty="0"/>
              <a:t>- 10 b.</a:t>
            </a:r>
          </a:p>
          <a:p>
            <a:pPr marL="342900" indent="-342900">
              <a:lnSpc>
                <a:spcPct val="8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cs-CZ" sz="2400" b="1" dirty="0"/>
              <a:t>2x Průběžný test (</a:t>
            </a:r>
            <a:r>
              <a:rPr lang="cs-CZ" sz="2400" b="1" dirty="0">
                <a:solidFill>
                  <a:srgbClr val="92D050"/>
                </a:solidFill>
              </a:rPr>
              <a:t>na přednášce</a:t>
            </a:r>
            <a:r>
              <a:rPr lang="cs-CZ" sz="2400" b="1" dirty="0"/>
              <a:t>) – 2 x 10b. TERMÍN – </a:t>
            </a:r>
            <a:r>
              <a:rPr lang="cs-CZ" sz="2400" b="1" dirty="0">
                <a:solidFill>
                  <a:srgbClr val="92D050"/>
                </a:solidFill>
              </a:rPr>
              <a:t>21.3.2022</a:t>
            </a:r>
            <a:r>
              <a:rPr lang="cs-CZ" sz="2400" b="1" dirty="0">
                <a:solidFill>
                  <a:srgbClr val="FF0000"/>
                </a:solidFill>
              </a:rPr>
              <a:t> </a:t>
            </a:r>
            <a:r>
              <a:rPr lang="cs-CZ" sz="2400" b="1" dirty="0"/>
              <a:t>a </a:t>
            </a:r>
            <a:r>
              <a:rPr lang="cs-CZ" sz="2400" b="1" dirty="0">
                <a:solidFill>
                  <a:srgbClr val="92D050"/>
                </a:solidFill>
              </a:rPr>
              <a:t>11.4. 2022</a:t>
            </a:r>
          </a:p>
          <a:p>
            <a:pPr marL="342900" indent="-342900">
              <a:lnSpc>
                <a:spcPct val="8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cs-CZ" sz="2400" b="1" dirty="0"/>
              <a:t>Písemná zkouška – 60 b.</a:t>
            </a:r>
          </a:p>
          <a:p>
            <a:pPr>
              <a:lnSpc>
                <a:spcPct val="80000"/>
              </a:lnSpc>
              <a:spcBef>
                <a:spcPts val="600"/>
              </a:spcBef>
              <a:defRPr/>
            </a:pPr>
            <a:r>
              <a:rPr lang="cs-CZ" altLang="cs-CZ" sz="800" b="1" i="1" u="heavy" dirty="0"/>
              <a:t>___________________________________________________________________________________________</a:t>
            </a:r>
            <a:endParaRPr lang="cs-CZ" sz="800" b="1" i="1" u="heavy" dirty="0"/>
          </a:p>
          <a:p>
            <a:pPr>
              <a:lnSpc>
                <a:spcPct val="80000"/>
              </a:lnSpc>
              <a:spcBef>
                <a:spcPts val="600"/>
              </a:spcBef>
              <a:defRPr/>
            </a:pPr>
            <a:r>
              <a:rPr lang="cs-CZ" sz="2400" b="1" dirty="0"/>
              <a:t>Celkové hodnocení: 100 bodů</a:t>
            </a:r>
          </a:p>
          <a:p>
            <a:pPr>
              <a:lnSpc>
                <a:spcPct val="80000"/>
              </a:lnSpc>
              <a:spcBef>
                <a:spcPts val="600"/>
              </a:spcBef>
              <a:defRPr/>
            </a:pPr>
            <a:endParaRPr lang="cs-CZ" sz="2400" b="1" dirty="0"/>
          </a:p>
          <a:p>
            <a:pPr>
              <a:lnSpc>
                <a:spcPct val="80000"/>
              </a:lnSpc>
              <a:spcBef>
                <a:spcPts val="600"/>
              </a:spcBef>
              <a:defRPr/>
            </a:pPr>
            <a:endParaRPr lang="cs-CZ" sz="2400" b="1" dirty="0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04248" y="2629984"/>
            <a:ext cx="2182557" cy="21703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90219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251520" y="123478"/>
            <a:ext cx="4536504" cy="507703"/>
          </a:xfrm>
        </p:spPr>
        <p:txBody>
          <a:bodyPr/>
          <a:lstStyle/>
          <a:p>
            <a:r>
              <a:rPr lang="cs-CZ" dirty="0"/>
              <a:t>Struktura seminární práce</a:t>
            </a:r>
          </a:p>
        </p:txBody>
      </p:sp>
      <p:sp>
        <p:nvSpPr>
          <p:cNvPr id="2" name="Obdélník 1"/>
          <p:cNvSpPr/>
          <p:nvPr/>
        </p:nvSpPr>
        <p:spPr>
          <a:xfrm>
            <a:off x="107504" y="915566"/>
            <a:ext cx="741682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251520" y="1154439"/>
            <a:ext cx="741682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09600" indent="-609600">
              <a:lnSpc>
                <a:spcPct val="90000"/>
              </a:lnSpc>
            </a:pPr>
            <a:r>
              <a:rPr lang="cs-CZ" altLang="cs-CZ" sz="2400" b="1" dirty="0"/>
              <a:t>Obhajoba SP ve formě prezentace na </a:t>
            </a:r>
            <a:r>
              <a:rPr lang="cs-CZ" altLang="cs-CZ" sz="2400" b="1" dirty="0" smtClean="0"/>
              <a:t>15-20 </a:t>
            </a:r>
            <a:r>
              <a:rPr lang="cs-CZ" altLang="cs-CZ" sz="2400" b="1" dirty="0"/>
              <a:t>min.</a:t>
            </a:r>
          </a:p>
          <a:p>
            <a:pPr marL="609600" indent="-609600">
              <a:lnSpc>
                <a:spcPct val="90000"/>
              </a:lnSpc>
            </a:pPr>
            <a:r>
              <a:rPr lang="cs-CZ" altLang="cs-CZ" sz="2400" b="1" dirty="0"/>
              <a:t>Word 7 stran (</a:t>
            </a:r>
            <a:r>
              <a:rPr lang="cs-CZ" altLang="cs-CZ" sz="2400" dirty="0"/>
              <a:t>včetně úvodu,…závěru a použité literatury</a:t>
            </a:r>
            <a:r>
              <a:rPr lang="cs-CZ" altLang="cs-CZ" sz="2400" b="1" dirty="0"/>
              <a:t>) a vložení do IS SU do </a:t>
            </a:r>
            <a:r>
              <a:rPr lang="cs-CZ" altLang="cs-CZ" sz="2400" b="1" dirty="0">
                <a:solidFill>
                  <a:srgbClr val="FF0000"/>
                </a:solidFill>
              </a:rPr>
              <a:t>22. 4. 2022</a:t>
            </a:r>
            <a:r>
              <a:rPr lang="cs-CZ" altLang="cs-CZ" sz="2400" b="1" dirty="0" smtClean="0">
                <a:solidFill>
                  <a:srgbClr val="FF0000"/>
                </a:solidFill>
              </a:rPr>
              <a:t>.</a:t>
            </a:r>
          </a:p>
          <a:p>
            <a:pPr marL="609600" indent="-609600">
              <a:lnSpc>
                <a:spcPct val="90000"/>
              </a:lnSpc>
            </a:pPr>
            <a:r>
              <a:rPr lang="cs-CZ" altLang="cs-CZ" sz="2400" b="1" dirty="0" smtClean="0">
                <a:solidFill>
                  <a:srgbClr val="FF0000"/>
                </a:solidFill>
              </a:rPr>
              <a:t>První prezentace 10.3. na seminář 2 prezentace. </a:t>
            </a:r>
            <a:endParaRPr lang="cs-CZ" altLang="cs-CZ" sz="2400" b="1" dirty="0"/>
          </a:p>
          <a:p>
            <a:pPr marL="609600" indent="-609600">
              <a:lnSpc>
                <a:spcPct val="90000"/>
              </a:lnSpc>
            </a:pPr>
            <a:r>
              <a:rPr lang="cs-CZ" altLang="cs-CZ" sz="2400" b="1" dirty="0"/>
              <a:t>Úvodní strana –</a:t>
            </a:r>
            <a:r>
              <a:rPr lang="cs-CZ" altLang="cs-CZ" sz="2400" dirty="0"/>
              <a:t> název předmětu, vyučující, akademický rok, semestr, jméno studenta, číslo studenta</a:t>
            </a:r>
          </a:p>
          <a:p>
            <a:pPr marL="609600" indent="-609600">
              <a:lnSpc>
                <a:spcPct val="90000"/>
              </a:lnSpc>
            </a:pPr>
            <a:r>
              <a:rPr lang="cs-CZ" altLang="cs-CZ" sz="2400" b="1" i="1" dirty="0" smtClean="0">
                <a:cs typeface="Arial" panose="020B0604020202020204" pitchFamily="34" charset="0"/>
              </a:rPr>
              <a:t>Obsah</a:t>
            </a:r>
            <a:endParaRPr lang="cs-CZ" altLang="cs-CZ" sz="2400" b="1" i="1" dirty="0">
              <a:cs typeface="Arial" panose="020B0604020202020204" pitchFamily="34" charset="0"/>
            </a:endParaRP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cs-CZ" altLang="cs-CZ" sz="2400" dirty="0">
                <a:solidFill>
                  <a:srgbClr val="307871"/>
                </a:solidFill>
                <a:cs typeface="Arial" panose="020B0604020202020204" pitchFamily="34" charset="0"/>
              </a:rPr>
              <a:t>Úvod, Kapitoly……. Závěr a </a:t>
            </a:r>
            <a:r>
              <a:rPr lang="cs-CZ" altLang="cs-CZ" sz="2400" b="1" i="1" dirty="0">
                <a:solidFill>
                  <a:srgbClr val="307871"/>
                </a:solidFill>
                <a:cs typeface="Arial" panose="020B0604020202020204" pitchFamily="34" charset="0"/>
              </a:rPr>
              <a:t> </a:t>
            </a:r>
            <a:r>
              <a:rPr lang="cs-CZ" altLang="cs-CZ" sz="2400" b="1" i="1" dirty="0">
                <a:cs typeface="Arial" panose="020B0604020202020204" pitchFamily="34" charset="0"/>
              </a:rPr>
              <a:t>Seznam použitých pramenů – </a:t>
            </a:r>
            <a:r>
              <a:rPr lang="cs-CZ" altLang="cs-CZ" sz="2400" dirty="0"/>
              <a:t>časopisy, knihy, fulltextové databáze (FOK), statistiky,…</a:t>
            </a:r>
            <a:endParaRPr lang="cs-CZ" altLang="cs-CZ" sz="2400" b="1" dirty="0"/>
          </a:p>
        </p:txBody>
      </p:sp>
    </p:spTree>
    <p:extLst>
      <p:ext uri="{BB962C8B-B14F-4D97-AF65-F5344CB8AC3E}">
        <p14:creationId xmlns:p14="http://schemas.microsoft.com/office/powerpoint/2010/main" val="37912107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251520" y="123478"/>
            <a:ext cx="4536504" cy="507703"/>
          </a:xfrm>
        </p:spPr>
        <p:txBody>
          <a:bodyPr/>
          <a:lstStyle/>
          <a:p>
            <a:r>
              <a:rPr lang="cs-CZ" dirty="0"/>
              <a:t>Témata seminárních prací</a:t>
            </a:r>
          </a:p>
        </p:txBody>
      </p:sp>
      <p:sp>
        <p:nvSpPr>
          <p:cNvPr id="2" name="Obdélník 1"/>
          <p:cNvSpPr/>
          <p:nvPr/>
        </p:nvSpPr>
        <p:spPr>
          <a:xfrm>
            <a:off x="107504" y="915566"/>
            <a:ext cx="741682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107504" y="843558"/>
            <a:ext cx="8928992" cy="40626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endParaRPr lang="cs-CZ" altLang="cs-CZ" dirty="0"/>
          </a:p>
          <a:p>
            <a:pPr>
              <a:defRPr/>
            </a:pPr>
            <a:endParaRPr lang="cs-CZ" altLang="cs-CZ" sz="2400" dirty="0"/>
          </a:p>
          <a:p>
            <a:pPr>
              <a:defRPr/>
            </a:pPr>
            <a:r>
              <a:rPr lang="cs-CZ" altLang="cs-CZ" sz="2400" b="1" dirty="0"/>
              <a:t>Témata dle sylabu aplikovaná na:</a:t>
            </a:r>
          </a:p>
          <a:p>
            <a:pPr>
              <a:defRPr/>
            </a:pPr>
            <a:endParaRPr lang="cs-CZ" altLang="cs-CZ" sz="2400" dirty="0"/>
          </a:p>
          <a:p>
            <a:pPr>
              <a:defRPr/>
            </a:pPr>
            <a:r>
              <a:rPr lang="cs-CZ" altLang="cs-CZ" sz="2400" dirty="0"/>
              <a:t>- konkrétní problémy MCR (udržitelnost, pandemie COVID-19, trendy, bezpečnost, lidské zdroje, atd.) </a:t>
            </a:r>
          </a:p>
          <a:p>
            <a:pPr>
              <a:defRPr/>
            </a:pPr>
            <a:r>
              <a:rPr lang="cs-CZ" altLang="cs-CZ" sz="2400" dirty="0"/>
              <a:t>- konkrétní privátní subjekty (organizace) v MCR a jejich role,</a:t>
            </a:r>
          </a:p>
          <a:p>
            <a:pPr>
              <a:defRPr/>
            </a:pPr>
            <a:r>
              <a:rPr lang="cs-CZ" altLang="cs-CZ" sz="2400" dirty="0"/>
              <a:t>- na vybrané destinace a její statistiky MCR,</a:t>
            </a:r>
          </a:p>
          <a:p>
            <a:pPr>
              <a:defRPr/>
            </a:pPr>
            <a:r>
              <a:rPr lang="cs-CZ" altLang="cs-CZ" sz="2400" dirty="0"/>
              <a:t>- představení vybraných památek MCR a jejich význam, atd</a:t>
            </a:r>
            <a:r>
              <a:rPr lang="cs-CZ" altLang="cs-CZ" sz="2400" dirty="0" smtClean="0"/>
              <a:t>. </a:t>
            </a:r>
            <a:r>
              <a:rPr lang="cs-CZ" altLang="cs-CZ" sz="2400" dirty="0" smtClean="0"/>
              <a:t>UNESCO </a:t>
            </a:r>
            <a:r>
              <a:rPr lang="cs-CZ" altLang="cs-CZ" sz="2400" dirty="0" err="1" smtClean="0"/>
              <a:t>apod</a:t>
            </a:r>
            <a:endParaRPr lang="cs-CZ" altLang="cs-CZ" sz="2400" dirty="0"/>
          </a:p>
          <a:p>
            <a:pPr>
              <a:defRPr/>
            </a:pPr>
            <a:endParaRPr lang="cs-CZ" altLang="cs-CZ" sz="2400" dirty="0"/>
          </a:p>
        </p:txBody>
      </p:sp>
    </p:spTree>
    <p:extLst>
      <p:ext uri="{BB962C8B-B14F-4D97-AF65-F5344CB8AC3E}">
        <p14:creationId xmlns:p14="http://schemas.microsoft.com/office/powerpoint/2010/main" val="18855912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251520" y="195486"/>
            <a:ext cx="7128792" cy="507703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179512" y="703189"/>
            <a:ext cx="770485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dirty="0"/>
          </a:p>
          <a:p>
            <a:endParaRPr lang="cs-CZ" dirty="0"/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 rotWithShape="1">
          <a:blip r:embed="rId3"/>
          <a:srcRect t="44093" b="34910"/>
          <a:stretch/>
        </p:blipFill>
        <p:spPr>
          <a:xfrm>
            <a:off x="827584" y="2211710"/>
            <a:ext cx="4572638" cy="720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2446106"/>
      </p:ext>
    </p:extLst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3988</TotalTime>
  <Words>591</Words>
  <Application>Microsoft Office PowerPoint</Application>
  <PresentationFormat>Předvádění na obrazovce (16:9)</PresentationFormat>
  <Paragraphs>78</Paragraphs>
  <Slides>8</Slides>
  <Notes>7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2" baseType="lpstr">
      <vt:lpstr>Arial</vt:lpstr>
      <vt:lpstr>Calibri</vt:lpstr>
      <vt:lpstr>Times New Roman</vt:lpstr>
      <vt:lpstr>SLU</vt:lpstr>
      <vt:lpstr>Název prezentace     </vt:lpstr>
      <vt:lpstr>Vyučující</vt:lpstr>
      <vt:lpstr>Struktura přednášek</vt:lpstr>
      <vt:lpstr>Literatura</vt:lpstr>
      <vt:lpstr>Podmínky pro absolvování kurzu</vt:lpstr>
      <vt:lpstr>Struktura seminární práce</vt:lpstr>
      <vt:lpstr>Témata seminárních prací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Klára Václavínková</cp:lastModifiedBy>
  <cp:revision>201</cp:revision>
  <dcterms:created xsi:type="dcterms:W3CDTF">2016-07-06T15:42:34Z</dcterms:created>
  <dcterms:modified xsi:type="dcterms:W3CDTF">2022-02-16T09:42:45Z</dcterms:modified>
</cp:coreProperties>
</file>