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61"/>
  </p:notesMasterIdLst>
  <p:handoutMasterIdLst>
    <p:handoutMasterId r:id="rId62"/>
  </p:handoutMasterIdLst>
  <p:sldIdLst>
    <p:sldId id="324" r:id="rId9"/>
    <p:sldId id="257" r:id="rId10"/>
    <p:sldId id="434" r:id="rId11"/>
    <p:sldId id="435" r:id="rId12"/>
    <p:sldId id="436" r:id="rId13"/>
    <p:sldId id="437" r:id="rId14"/>
    <p:sldId id="439" r:id="rId15"/>
    <p:sldId id="438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264" r:id="rId44"/>
    <p:sldId id="265" r:id="rId45"/>
    <p:sldId id="266" r:id="rId46"/>
    <p:sldId id="267" r:id="rId47"/>
    <p:sldId id="269" r:id="rId48"/>
    <p:sldId id="268" r:id="rId49"/>
    <p:sldId id="271" r:id="rId50"/>
    <p:sldId id="272" r:id="rId51"/>
    <p:sldId id="273" r:id="rId52"/>
    <p:sldId id="274" r:id="rId53"/>
    <p:sldId id="275" r:id="rId54"/>
    <p:sldId id="277" r:id="rId55"/>
    <p:sldId id="279" r:id="rId56"/>
    <p:sldId id="280" r:id="rId57"/>
    <p:sldId id="467" r:id="rId58"/>
    <p:sldId id="468" r:id="rId59"/>
    <p:sldId id="259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3DD287B-3945-4747-B235-A5ACC40C879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B0D6CB-1501-4B95-B19B-D4CCDE0DB95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4020DF-A926-4A4C-922D-D8E5B48AE5B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7902E7-DB46-46A3-9602-831B3CB0C3C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5AE483-97DB-4C74-BC9D-E4BE10CA8496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415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864109-E20D-4A21-90DB-CAEEF10213E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Zástupný symbol pro záhlaví 2">
            <a:extLst>
              <a:ext uri="{FF2B5EF4-FFF2-40B4-BE49-F238E27FC236}">
                <a16:creationId xmlns:a16="http://schemas.microsoft.com/office/drawing/2014/main" id="{6264FD49-F8A8-48F6-8AD8-B57F73347AC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9E271D-FB83-4DA2-A9FC-A1854AA4A6C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398" y="0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" pitchFamily="2"/>
                <a:cs typeface="Arial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obrázek snímku 4">
            <a:extLst>
              <a:ext uri="{FF2B5EF4-FFF2-40B4-BE49-F238E27FC236}">
                <a16:creationId xmlns:a16="http://schemas.microsoft.com/office/drawing/2014/main" id="{DA24EDFD-B4AB-4959-B6C0-2C93FC90B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3"/>
            <a:ext cx="4572000" cy="34293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3C5374A1-0745-4172-8BEC-47F9852CDCA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51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BA2A100-8745-4BCE-886F-821226C0470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-356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F9D0005-74C8-4FE3-B421-3905A0EF10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398" y="8684998"/>
            <a:ext cx="2971800" cy="45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" pitchFamily="2"/>
                <a:cs typeface="Arial" pitchFamily="2"/>
              </a:defRPr>
            </a:lvl1pPr>
          </a:lstStyle>
          <a:p>
            <a:pPr lvl="0"/>
            <a:fld id="{400F8413-0D92-403E-85B9-DAEE79E3C94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18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cs-CZ" sz="1200" b="0" i="0" u="none" strike="noStrike" kern="0" cap="none" spc="0" baseline="0">
        <a:solidFill>
          <a:srgbClr val="000000"/>
        </a:solidFill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FCF2C1B-A35D-4047-A43A-78CCAFF7C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E6F3D4-97D7-4CFE-B25C-77CE06E04E28}" type="slidenum">
              <a:rPr lang="cs-CZ" altLang="cs-CZ">
                <a:latin typeface="Arial" panose="020B0604020202020204" pitchFamily="34" charset="0"/>
              </a:rPr>
              <a:pPr eaLnBrk="1" hangingPunct="1"/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5D13D38-544A-4A07-992C-26AFA93D6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2D8770C-74F2-4C14-9D16-39254A1E1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http://www.bmwcca.org/node/1914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6E9E25-F3FB-4970-94CB-155624063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4E899-93AF-444C-84CE-E43BC139F1DC}" type="slidenum">
              <a:rPr lang="cs-CZ" altLang="cs-CZ">
                <a:latin typeface="Arial" panose="020B0604020202020204" pitchFamily="34" charset="0"/>
              </a:rPr>
              <a:pPr eaLnBrk="1" hangingPunct="1"/>
              <a:t>49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DD042A2-1592-424C-BA32-CDE04AE43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B1F1BA3-D30B-453E-B5EB-B3EF33EBF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http://www.orea.cz/cz/znacky-orea-hotels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D8E940E-D5F7-4944-80EE-527A66EC4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138132-87AC-4BD4-B1D1-AE754D162F1E}" type="slidenum">
              <a:rPr lang="cs-CZ" altLang="cs-CZ">
                <a:latin typeface="Arial" panose="020B0604020202020204" pitchFamily="34" charset="0"/>
              </a:rPr>
              <a:pPr eaLnBrk="1" hangingPunct="1"/>
              <a:t>38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DAD2ABD-552A-4E26-BF1E-B4B5F098A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1515029-12BC-4965-8C15-ADAB9E0AD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https://myportal.wyndhamworldwide.com/login/login.asp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AB369F1-C59D-43E6-95B0-75F40754B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8DC181-70EE-4341-85DD-C0B0505C81B4}" type="slidenum">
              <a:rPr lang="cs-CZ" altLang="cs-CZ">
                <a:latin typeface="Arial" panose="020B0604020202020204" pitchFamily="34" charset="0"/>
              </a:rPr>
              <a:pPr eaLnBrk="1" hangingPunct="1"/>
              <a:t>40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B28C522-FEF8-4996-9360-2A03A528B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48ED234-733A-42E9-BB8F-604D6AB27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http://wiki.lib.purdue.edu/display/Career/Marriott+International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91C2F89-00B7-4248-B636-78CC0A019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3EDC48-4F88-458D-9CA2-F6A93F29DDB4}" type="slidenum">
              <a:rPr lang="cs-CZ" altLang="cs-CZ">
                <a:latin typeface="Arial" panose="020B0604020202020204" pitchFamily="34" charset="0"/>
              </a:rPr>
              <a:pPr eaLnBrk="1" hangingPunct="1"/>
              <a:t>41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5954A72-CF64-4F54-AC07-E3AB141E2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B2E610E-3CB4-4D1C-B737-3009AD83D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http://logos.wikia.com/wiki/File:Hilton_Hotels.svg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35D51DA-FAC7-4536-B3D3-6C5ECDFC0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152BD3-F9B4-4204-8258-0DE39D220F52}" type="slidenum">
              <a:rPr lang="cs-CZ" altLang="cs-CZ">
                <a:latin typeface="Arial" panose="020B0604020202020204" pitchFamily="34" charset="0"/>
              </a:rPr>
              <a:pPr eaLnBrk="1" hangingPunct="1"/>
              <a:t>43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8DCE6A3-90A5-4798-834F-061626DA7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92378AB-3923-4439-883D-75F27ACBF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http://www.gradconnection.co.nz/forums/thread/our-employers/accor-hotels/?page=last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0FE8E38-8188-4952-8D7B-BA6952683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B03AE8-BC31-477E-958F-D1F4FBDCE79F}" type="slidenum">
              <a:rPr lang="cs-CZ" altLang="cs-CZ">
                <a:latin typeface="Arial" panose="020B0604020202020204" pitchFamily="34" charset="0"/>
              </a:rPr>
              <a:pPr eaLnBrk="1" hangingPunct="1"/>
              <a:t>45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E4A5A7D-A8C7-41F4-91EA-F840496E8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96801AC-E467-42A7-8E12-A7B39E3DD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http://www.tsaspecialservices.com/travel.htm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3A8CD31-638A-445F-8667-EDFA6223D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CC7744-9397-48B6-913C-E6522EFFA10E}" type="slidenum">
              <a:rPr lang="cs-CZ" altLang="cs-CZ">
                <a:latin typeface="Arial" panose="020B0604020202020204" pitchFamily="34" charset="0"/>
              </a:rPr>
              <a:pPr eaLnBrk="1" hangingPunct="1"/>
              <a:t>46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CA1041B-5351-446B-B2F9-AF1960413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122893A-0B3C-4565-A643-D65898399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http://www.sheknows.com/living/giveaway/100-best-western-travel-card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B7962BB-B528-4297-AFF0-90CD805C6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C8DAA1-5F34-43E1-B6B6-A42222CD56B4}" type="slidenum">
              <a:rPr lang="cs-CZ" altLang="cs-CZ">
                <a:latin typeface="Arial" panose="020B0604020202020204" pitchFamily="34" charset="0"/>
              </a:rPr>
              <a:pPr eaLnBrk="1" hangingPunct="1"/>
              <a:t>47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5BF1AFF-3E99-4F91-9BC8-88876CF15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52B7AD3-4D9E-45F4-A743-1EDA86DD0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http://www.czechtourism.cz/festival-cr-to-leti/partneri/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05E005D-5F5E-4FAB-8673-42BD83567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003CE5-917B-446D-BE8A-ED57CF7012C6}" type="slidenum">
              <a:rPr lang="cs-CZ" altLang="cs-CZ">
                <a:latin typeface="Arial" panose="020B0604020202020204" pitchFamily="34" charset="0"/>
              </a:rPr>
              <a:pPr eaLnBrk="1" hangingPunct="1"/>
              <a:t>48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33BC1F8-71E9-441B-9B2C-A4E5D6045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506D57B-4CB3-416D-B2A0-DA1ABBAC5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Zdroj obrázku: http://www.orea.cz/cz/znacky-orea-hotels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D0996-CC46-4D7C-BECE-B9A8162997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6D8F60-5C83-4F2C-9662-CFCDEBA220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57852F-40AF-4C61-AFCF-E8F60E6655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9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DCA86-AFC4-40F7-98A6-E7B6898C3D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97073C-C808-46E7-9ABD-A0E864A8A56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66DE36-6184-49B2-AAF2-D6DF86097E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2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1CCF99-3B8A-404F-9BCE-D3E531E7049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8928" y="128592"/>
            <a:ext cx="2058991" cy="60261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286400-A79A-4913-81F8-424B21AF595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29325" cy="60261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2C360-96A5-4152-AC88-9E7236FBE6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26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61D63-2742-4747-AB88-344971A2249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BD5C03-F858-4DB8-A570-D18F31A3C9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A3CF1B-AD94-4A5C-9590-A08E801409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46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50561-4648-4CA0-8740-D4435E5B06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11109-686E-46BC-8290-BAFC2397E32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1A8E1B-865C-4376-86BB-9403F12309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45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DA5B2-FAC5-4800-B970-884007BF91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F9B3BA-C637-4A32-9945-AF06D9BD9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87C8D5-444F-43AA-B70D-048BE7E9B2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6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77DE6-EBBA-4C1D-84C1-C8B06D21E5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9E708-701C-4DE0-B795-1CFC89E65C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3D40AC-2363-4AB9-BAAB-3BEE2C4496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59316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3975BF-2D40-4AF1-BAD9-7A24BE6AE7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01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1464B-5BC0-4E2A-95B5-238D04AA7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F297CA-EA96-40F9-92EC-AF304BF3E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D36D0D-49DD-487D-9CB3-03463E126FF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44C89C-9A73-4CF3-8495-8252EB9ADEF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C16C60-7935-4A9E-80F2-8F158033D5C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482B1EC-2C8D-4E5A-BE49-48396DD480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2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463DD-3A1F-4D84-ACD7-C6514A0DC9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42F058-54E7-4967-ADD4-12D3C5FF35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88A59F-0B9D-4CF0-81F1-84B6676407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68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0B2A7-9D54-4A3E-88BB-FDB778163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B98EA-927B-4EF4-9A53-C8DFF36EE4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77377-85C9-4054-9F38-8C502B388B1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F36556-608C-4FD6-ABC7-6372FC922E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80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6FCCD-0FA1-425F-9203-B920FB4EE8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D030C-6520-4A1A-AE48-1D7A6621B2D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27EB3D-D005-485C-A187-7B43DA526F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48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AC68C-94DA-4E31-90B1-7955332D2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C32DE5-7F21-4852-8027-44BA551975F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CF8843-7A00-4C1E-A2EA-07A3B661A4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E21A6-898F-48E5-9D3B-14A32CB80C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67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EABFD-48E4-4F17-B17A-868260EFE9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08ACBC-BBBD-4C8D-A7EE-E0DA2F4708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CFBA4E-9214-47C6-8F34-F5E750F4AF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80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34FF38B-0C2D-47DE-BE97-FDC9F9BB9F9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8928" y="128592"/>
            <a:ext cx="2058991" cy="60261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49D82A-8042-4A62-BDBE-D1062BB844E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29325" cy="60261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85A277-3B59-4742-A76C-02A62A3F23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47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4E7B4-C4DA-4D6B-99E0-85C6AC543E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7401D3-5AD4-4BE5-8B6C-1BD27058E2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8B06E1-228B-4B34-A31C-AB23C04F82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685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BB968-74BB-4949-86E2-DB8CD95097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7BB6B-343D-4F1E-94A0-F10107D8495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D65313-647D-44D4-9A05-692DE42C4B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10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C48AF-CEB2-4817-A8F8-352EBF7F7B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80B01D-8EB5-4EB1-AC0A-2C738741F3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0E69DE-61C7-4407-B176-D7D3566E9E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728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B8D9B-453F-41D0-B8DF-B952C3875F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72364-80A5-4A67-9099-D6DC6A1D8A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8A82D4-22BB-42AF-AB80-BA6994E24B4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59316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A4157A-E0C9-48C2-BED2-9088F7E269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0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A887A-0AA9-4650-9217-13A4CA7BB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529237-028E-4062-A7E5-515E030AF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1F7870-0217-471B-839B-BB533BB6103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D992FF-9E3D-4CFC-B96E-735FCB0C7DA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065BBD-408C-4E74-8BBE-D16E40672E4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002C41A-BBD9-46EB-8D53-63891E7CAC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126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B0938-0F67-4790-A7C7-4B85C55895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F8DE33-0BE1-40AC-AD73-29ECD2AE9D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316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8FC809-5988-435F-94AB-193E8AB134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76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C6CA1-3DA0-4599-9675-319B2C200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FAFE66-03CE-4C56-A665-2079F63928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30C82D-9E2A-4985-8D8B-F77D1751F0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288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00EBF-3918-483D-ACC6-D5E2BD55AA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3358E8-298E-402A-942B-2A0D6A13C1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6E370B-E591-49DE-8F1C-C17E2C1BAF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F83E8F-34EB-47AD-9B7C-72B2CEB610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43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0B44A-1A6D-4D06-A7AE-3216E165F0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55E5BA-AFBD-48A8-839B-BC4D01526C8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E80509-9053-490E-BCBA-9B89E43158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EF332B-6C1C-4828-B946-16073AB64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12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7B9CF-9EB7-401D-92AC-9DC3F681ED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7799B2-984A-4BE6-AA02-4C0F7530180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003A1C-ECE7-497C-8377-86B82E8AD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14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75DF685-E610-437B-B37E-056D7788E9B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8928" y="128592"/>
            <a:ext cx="2058991" cy="60261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8C5C7C-6C95-43EF-8CF4-C3ECBD1E71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29325" cy="60261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BF7380-4ECB-4744-890E-D459D1BE4E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186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78D59-F615-4C55-A053-E9ABD8A4CA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D815BC-9CAA-4BF6-A1B5-DBDD8E82A50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120B0C-A33D-4341-830D-82E60D7CFB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2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D20CB-D9A0-43CB-9014-B1ADABB39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6A734-A89E-4F1C-B417-404DE14C1E1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17F7D8-43F4-4A27-9EF0-377BE79820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057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A5CC2-1E67-45A8-968B-8AAD2842D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CD6773-153E-4278-A2AF-3AA5E6B8C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BBBEA6-A22A-4107-83B2-EB701F6FE6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937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5945C-6CE2-4580-8573-30FE5740A5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E9BDB-5E9E-4626-853A-B4AB2B89A0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B6C776-B942-417F-B6FA-F4328AEDE9D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59316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B36DA-041B-4490-A1C6-092C355230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418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19D59-3BF9-4341-9350-007D69DCEE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C4048-B105-45DA-A0C8-D571665AA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E5DFAC-73FA-47E5-AC31-9AAEA2A1D56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8C336D-10CC-4FA9-808B-069DB84F6B4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0CFD70-916A-4E62-AB13-A6A6FD5DF51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B75FE78-52B4-46A8-BE93-597ABD7FE7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73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C13C6-F42B-4C13-BCCA-2F27645629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90ACD0-53D6-47C6-AC00-AF40E74CC6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9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7B02D-0709-4996-A0A7-34639F26C4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73AE33-A9B3-4B8D-AD9A-4E602BB86D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E82C6A-84ED-4C01-B04E-BBF07223630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59316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A137C9-13BE-47DD-B46E-2A85C70AB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774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95A9EB-0261-4E9F-80EA-998A7A244B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315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C8814-8236-4C36-85BF-974F63E5B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F6D351-7917-4CE9-8E41-75AC6F6F1E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DE5FD3-4804-4FAC-99D2-C27FCF09D7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84625-5117-4D49-866C-D90BA9FBD3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085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045D0-F5E6-4E4F-ABDC-A7D857A61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604932E-3076-40C4-A058-2283D0E42EC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2355F8-5723-48DA-90B6-5B8CA33392A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07AD54-E824-4A0A-B0D1-E2CA755F7D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721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68260-0E45-44F3-BB5F-C0461B7BAB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8EBFD3-B2FE-4027-A0DD-5278B49F941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A761C8-6840-4F64-B7A2-905C87E6C7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846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4A412B-8495-4EFF-8753-E4EA19D1569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8928" y="128592"/>
            <a:ext cx="2058991" cy="60261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E72591-0DA4-470F-B289-64335B4098A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29325" cy="60261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2105B8-B0EF-4206-927C-48957D8598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62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A168D-5E1C-4F07-8BE2-93A60DDF8C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E78B7E-5B77-4A6F-BD18-5A815CBE5D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7119B0-927C-4A77-B57A-A9DCD7D769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425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94A9D-3616-4F56-A55A-75CD2FAE31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1A219-6735-4F6C-8E95-70D018BB3CE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A72210-BBBE-4DC5-9379-FB5AEBD452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683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23F8C-2393-487D-AF1C-C68182936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CB329A-BEEA-4E21-8984-63056BD3B2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D13A87-7633-4D3A-ADDD-F2251392FC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462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ADDDB-0503-4A4F-8EBB-7A3494C2BD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6D7B7-695C-4C72-A664-C66D2A8FF2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A64711-5217-44F1-9CBE-DD89A9BC39E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59316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7763E-9D3F-475D-B151-C0B8E629E1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017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5676F-25C6-49AF-BC95-C3F76D1681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7570F8-AD49-4870-B3A2-3F7F3AC1C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8C4A02-348D-4A44-AAE9-4135F3862C5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78C587-BB6C-416F-8165-6C9D30C56B3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42CBF9-E9F9-4501-AC10-0B87CECA160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2E66D21-C39A-4D5D-811D-6DD5029226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97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531E7-34A2-4C25-975A-F96D0824F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B54079-976F-4337-95F1-CBF4F2A5CE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3F2697-EBDD-4AEC-ACB9-6CD2999A7E1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5E0AA7-9707-48D2-A3FB-70C9C112EBB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97B53A-C3C6-44A5-84AD-32E5C9DB389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E60C4B2-500C-4CB3-9EC6-EBF7FBBCAA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817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B3072-9009-4847-9047-2F3754ADB2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DA3242-6319-405E-AFC1-7CF9D358A6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101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AC6020-E183-474E-81A5-8D845B1ADE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30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759E5-ACEC-4E91-B72C-5EE7385F6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BF157-DD11-4B8E-98B4-4522232F74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F582B4-7BE9-40F4-868B-72DFCF1077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7383F-AEFC-4E7D-B2C1-F9CD3709CB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178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111F1-CFC7-4A3B-8BBA-865361CB5C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F40DED-FBC0-4F99-9A4B-2F17F01ACE8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6241BF-00D2-4A39-ADB8-D9DF8950A3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22FAF-95CB-4CB4-B5E9-E707F88B0F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362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C605B-239A-48F3-B96D-B37A4D75E3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4426E8-5913-4FCD-9E1B-A4C55E64176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58C328-344F-4E5B-B218-CDD8FBBFD5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66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CD6DAB0-7FA8-4C05-AD16-29F8682F969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8928" y="128592"/>
            <a:ext cx="2058991" cy="60261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3885C1-672F-4DEA-A229-2C0E6A78EB1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29325" cy="60261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660CC4-3D30-4E0D-A682-CAA7B315A4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74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5D662-B152-4ED2-92BD-A93A48AF26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D7A029-1C54-4802-BB0F-83B73B672E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CFAC59-B7FD-4198-91F4-93B3A8BE89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418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C8599-B52D-4243-97BD-4DA1DA4FB5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27106-1787-4A7A-9F3D-EAAC10F9A27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850331-0142-4B4D-940D-BD9C7686E0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478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DAA39-F468-44B5-9D2C-0D9ADC7034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FDFD89-9FD3-4345-812B-AA3FB0382C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69C14-9237-4121-8C4E-96AFF839C5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769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298CD-0CA7-409B-BCD3-B31867659E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4246E-9901-415E-A11E-837FCDFA4E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52CB15-A77D-41F8-8932-21F066C8D8D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59316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B6B91E-36EF-4D8D-8B7A-2D8DD5418D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41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682DF-EABE-4F98-B0EB-50E414A40C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17A0BB-EFDF-4E6C-8787-B48F164526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20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BD19A-CA3B-4EA8-B346-89EF87FED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3035BD-53BC-4806-B6C9-3DBCFFE853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D4F26C-FD6A-486D-B4A1-770A8AB329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E4A616-D9B6-4B6A-B5E4-F38C2398A9A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98A6E8-B841-4BEC-AF3B-E192A6950E1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4FDE2E1-753A-4A13-AFE9-754A67A715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008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C70B3-0F20-43C7-B215-C7BAA2056B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3131C9-7925-4935-91F0-70B1513A35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774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544C00-218E-44B8-9F35-E3ACCBD748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385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C2CFF-5FEE-497D-827B-799F2EA5C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230C9-4972-4D9F-8E92-87C926DEBD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AF9E8B-96A8-4796-AE88-C1EF0DE7EEC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E185B3-0B87-44CD-83EB-ACA55F969C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442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F350D-319F-495D-B181-04258BD7D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2871C03-B3FC-4FDA-ACF3-FACE71CBEB6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0BE9FC-DA3E-4BC0-B5A4-835C2B515C7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179E5-5B47-42F5-9EEA-41186E54DF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91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E9AF5-6E54-46E1-863E-0C6AB80462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34D28D-87ED-4E84-B7A0-B141D41FD75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FB393F-56A0-499F-99F3-0A62FD62ED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053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CDCE9E-A25F-4F7A-9694-89CC83FCF85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8928" y="128592"/>
            <a:ext cx="2058991" cy="60261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79E033-621A-4702-871F-16790883467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29325" cy="60261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44EF55-13CD-4989-AFD8-D52C72374A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8042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4E85B-4165-417B-8E2C-B7EBCDFA48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6D3CDD-04E8-4869-95CC-D4F3381533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F1876D-26B3-4762-A29C-A97D2D3164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524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4E532-A2B3-41E9-B0EB-DC3E72E1DF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CE01DA-D971-4A28-831E-0BB69D76E5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841DFD-66E5-486F-A17B-FDB2F10388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8154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AB09C-1AEF-4D47-85BB-AA0E70F023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1030DF-3BFA-4A45-8CA7-A27E6D2938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49A504-D3E8-4255-8F7E-431BD5733A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36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1F97FC-257E-4FAE-AC88-6A615F2AB1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653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35EEC-850D-4DB2-8922-E61FF9708F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32055-BF6E-42E3-B80A-F86A81FDAE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F96BDB-7F24-49AF-8739-927B77CD2E3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59316" y="1628775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071F94-409D-4CD2-B556-527FAB8FE3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99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29E41-A48F-441B-8426-D2223B3E8A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C81F59-20A1-475F-98E2-E4F3AEA75E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D1FFF0-EB3F-49FE-9D2F-AD69B1E05AD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96E1DA-A500-41BB-A27A-A1850E8B8C2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81C184-FF63-45AD-9CAC-83A02D83521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6A86376-94F9-49D5-A988-9D0534246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538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93907-FC2C-4363-8C19-C9A19BA761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F9D285-06BB-4777-AEC8-60EECEFF3F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345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342F1B-91E5-4F42-983B-ED68648E68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37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58B5C-ED92-445C-AF88-3E2C823CD4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144A5-068E-4334-A334-D08EE3470E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8AABD1-F970-4A0C-929E-BC0519A6A8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6E5FBD-A112-4E93-B02E-6E7ED1A6F5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37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7F6EF-6EA8-4CF1-B50F-07D5FC1EA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20F8B4A-F67C-4486-8D79-64194225E7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5ECE81-8380-489B-8F5E-CD492405E59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2C2290-7CC7-4FFC-84E1-53D998A384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373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9C30C-2414-41A6-82C6-7C073D1139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D47C56-421A-4B40-B655-EC0ACC77473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480460-209D-4E17-BD57-3313BA4B6D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09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098A7B-ED8B-4405-80CC-40573D0A90C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38928" y="128592"/>
            <a:ext cx="2058991" cy="60261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647F3A-F188-4259-9213-AF5CF7BDE83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28592"/>
            <a:ext cx="6029325" cy="60261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5398B6-87DE-448E-9491-A589ED44FF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877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10695E6B-8BDC-4C78-9537-2965E2EF8629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BD107163-6E85-4BBA-BCE8-B7C86884EACC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E3690425-3DA4-4DB2-A1EF-753B25FCDF98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56920B9B-DDE5-4890-8FB1-687A7DF66C49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89DEFA9-3AC4-49C8-A717-E46924AF9524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83CCB93E-8F28-457A-9A4E-F81DF7EA682E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B81DC9F8-937E-4174-B66C-E12B2BA4C449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76CB229-E384-498C-A6CF-D30648CD27A6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09017A7-AC7C-475B-A53F-6D9A5D4454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66439" y="2226499"/>
            <a:ext cx="5917676" cy="2550874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866478-1E37-40ED-940A-2D9324A976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6439" y="4777383"/>
            <a:ext cx="5917676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524989D-8D16-443D-A2B1-9267627C79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5400013">
            <a:off x="7498085" y="1828805"/>
            <a:ext cx="990596" cy="228654"/>
          </a:xfrm>
        </p:spPr>
        <p:txBody>
          <a:bodyPr anchor="t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70C2E8C8-B25C-4AF3-8E1F-7984BED402A1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DBDE0BA-7896-41DE-9156-409CF09FC7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6236148" y="3264403"/>
            <a:ext cx="3859792" cy="228664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FFFFFF"/>
                </a:solidFill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0B6F344-B525-4C1E-8602-D7E5E76E35D4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6954E58-A44A-44D6-9F83-9AAF097A62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0A338-8411-44BA-A4DD-6630A3DA58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3165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356F-098A-4B28-A133-BDFA99938B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3" y="927101"/>
            <a:ext cx="6343668" cy="7098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8171-CEA1-41F5-8724-E77574414E8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506A2-8452-4D48-89C1-8F3B794748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10247-28B8-475D-852A-377DD51332DD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A41E-4601-4DD6-BEFE-423C070455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AF30-8E0F-43C1-8438-FF79FB3D95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477CC-25C0-4F6E-8C91-5876A06C86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74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717DF-C883-4943-904E-82E32AB57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8B4D12-982B-49D0-A58D-9B4FEA52DE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BE5A98-981F-413D-914A-49EB075B884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D2B9F5-E71A-4925-B540-5CA34CA411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64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03CBAF4-5C5D-4585-8B87-284FE77F44D5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7E605BD1-52FB-46C9-BD07-9BD6EE575672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84B90E80-BFA3-4A29-BE7A-1C7ACACFABD1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3">
              <a:extLst>
                <a:ext uri="{FF2B5EF4-FFF2-40B4-BE49-F238E27FC236}">
                  <a16:creationId xmlns:a16="http://schemas.microsoft.com/office/drawing/2014/main" id="{5165B09F-7FBE-4732-9E7B-7FFEA653BB65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36E51BA9-3B5D-4F19-AB5F-233A026EFB94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EC5D9300-C2BC-4E2F-8B06-CF3995377967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12398D28-C7B7-46A8-A9A7-7B89400CD669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36BB77B1-59FC-4E6B-8BE4-03B28245AB93}"/>
                </a:ext>
              </a:extLst>
            </p:cNvPr>
            <p:cNvSpPr/>
            <p:nvPr/>
          </p:nvSpPr>
          <p:spPr>
            <a:xfrm>
              <a:off x="5283677" y="402162"/>
              <a:ext cx="34657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7B964FF-7764-4B98-A167-49B0FF0FC31E}"/>
                </a:ext>
              </a:extLst>
            </p:cNvPr>
            <p:cNvSpPr/>
            <p:nvPr/>
          </p:nvSpPr>
          <p:spPr>
            <a:xfrm rot="16200004">
              <a:off x="3105028" y="1765596"/>
              <a:ext cx="5995995" cy="3326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0"/>
                <a:gd name="f4" fmla="val 2752"/>
                <a:gd name="f5" fmla="val 324"/>
                <a:gd name="f6" fmla="val 1992"/>
                <a:gd name="f7" fmla="val 4734"/>
                <a:gd name="f8" fmla="val 34"/>
                <a:gd name="f9" fmla="val 4510"/>
                <a:gd name="f10" fmla="val 64"/>
                <a:gd name="f11" fmla="val 4284"/>
                <a:gd name="f12" fmla="val 90"/>
                <a:gd name="f13" fmla="val 4060"/>
                <a:gd name="f14" fmla="val 114"/>
                <a:gd name="f15" fmla="val 3836"/>
                <a:gd name="f16" fmla="val 132"/>
                <a:gd name="f17" fmla="val 3614"/>
                <a:gd name="f18" fmla="val 146"/>
                <a:gd name="f19" fmla="val 3392"/>
                <a:gd name="f20" fmla="val 158"/>
                <a:gd name="f21" fmla="val 3174"/>
                <a:gd name="f22" fmla="val 166"/>
                <a:gd name="f23" fmla="val 2960"/>
                <a:gd name="f24" fmla="val 172"/>
                <a:gd name="f25" fmla="val 2748"/>
                <a:gd name="f26" fmla="val 174"/>
                <a:gd name="f27" fmla="val 2542"/>
                <a:gd name="f28" fmla="val 2338"/>
                <a:gd name="f29" fmla="val 2140"/>
                <a:gd name="f30" fmla="val 170"/>
                <a:gd name="f31" fmla="val 1948"/>
                <a:gd name="f32" fmla="val 164"/>
                <a:gd name="f33" fmla="val 1762"/>
                <a:gd name="f34" fmla="val 156"/>
                <a:gd name="f35" fmla="val 1582"/>
                <a:gd name="f36" fmla="val 148"/>
                <a:gd name="f37" fmla="val 1410"/>
                <a:gd name="f38" fmla="val 138"/>
                <a:gd name="f39" fmla="val 1244"/>
                <a:gd name="f40" fmla="val 128"/>
                <a:gd name="f41" fmla="val 1088"/>
                <a:gd name="f42" fmla="val 116"/>
                <a:gd name="f43" fmla="val 938"/>
                <a:gd name="f44" fmla="val 104"/>
                <a:gd name="f45" fmla="val 668"/>
                <a:gd name="f46" fmla="val 78"/>
                <a:gd name="f47" fmla="val 438"/>
                <a:gd name="f48" fmla="val 54"/>
                <a:gd name="f49" fmla="val 254"/>
                <a:gd name="f50" fmla="val 16"/>
                <a:gd name="f51" fmla="*/ f0 1 4960"/>
                <a:gd name="f52" fmla="*/ f1 1 2752"/>
                <a:gd name="f53" fmla="+- f4 0 f2"/>
                <a:gd name="f54" fmla="+- f3 0 f2"/>
                <a:gd name="f55" fmla="*/ f54 1 4960"/>
                <a:gd name="f56" fmla="*/ f53 1 2752"/>
                <a:gd name="f57" fmla="*/ 0 1 f55"/>
                <a:gd name="f58" fmla="*/ f3 1 f55"/>
                <a:gd name="f59" fmla="*/ 0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4960" h="2752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3" y="f2"/>
                  </a:lnTo>
                  <a:lnTo>
                    <a:pt x="f3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6"/>
                  </a:lnTo>
                  <a:lnTo>
                    <a:pt x="f28" y="f2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8"/>
                  </a:lnTo>
                  <a:lnTo>
                    <a:pt x="f42" y="f5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8E9F921-0C93-4553-8AC3-AECB41D1C800}"/>
                </a:ext>
              </a:extLst>
            </p:cNvPr>
            <p:cNvSpPr/>
            <p:nvPr/>
          </p:nvSpPr>
          <p:spPr>
            <a:xfrm rot="15687607">
              <a:off x="3320094" y="1458329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2206BC-3BEE-4114-B223-3E8742D2884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BB83EB6-F872-4A60-BBA1-EB81637BC6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7531" y="2257589"/>
            <a:ext cx="3090672" cy="3020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EA4A905-6955-476B-BAF3-DFD0074CF7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19259" y="2257589"/>
            <a:ext cx="3082515" cy="3020345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06B3790-BC9F-40A4-94E3-118D9EE760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D4DD43-D86C-4A9D-9D20-0D66E35D990F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ACFB082-6233-4875-B90F-707DB0FA04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163A762B-4D7C-4E1F-9874-9F702027C4B9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DBD44D0-B4AD-4C2B-8E87-9D2FE74A83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6BF3E-799D-4CF9-850B-76468154D7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3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8CBB-E13E-4DB9-9D38-1AB2913EFC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516E-1FD0-4860-AB6C-D6CBC5678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6439" y="2489197"/>
            <a:ext cx="3636980" cy="35305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9F8A9-C717-4736-A6EB-5F554CE50C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0580" y="2489207"/>
            <a:ext cx="3636980" cy="35305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7FD76-58C5-4A2E-99E6-27802EDCCA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5486E6-F7DF-4AD2-8DB2-826C436A4B3D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80DB1-746F-4A81-A7DA-0F0BBF1292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7D8CF-4A46-4065-AF61-BC46003B0E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855072-9F79-4C8A-A032-637ED824A9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22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FBAA-6835-450C-9944-002571F451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C49BB-33B4-4989-9777-EA39819A7E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9914" y="2489197"/>
            <a:ext cx="3633505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27AF-0C8F-4A0C-B160-B00AC8963B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66439" y="3248488"/>
            <a:ext cx="3636980" cy="27713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9C295-F589-4083-B1A2-01790317F61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0580" y="2489197"/>
            <a:ext cx="3636980" cy="756638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82FC4-1139-49BA-91D5-522C95CE3FC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0580" y="3245836"/>
            <a:ext cx="3636980" cy="27739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1364B-09DE-4C63-870A-07016FD3B2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FC4DCE-0CF1-4D2F-AD80-DD658557AA58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DDEF0-01BA-4B06-8CA8-5E5B11F7AD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2AD94-7F0C-47B3-B4B0-DF4380A5BE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E1ECE-2725-4DBD-AEDE-C12D57CA35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83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9CF-E430-4F4F-B88D-B635723BD6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DB119-C3F7-4C48-B1EC-6EC762037F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72B757-B751-4433-B4F1-B9ECA48303C1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F38B0-1E0C-4A1D-9341-60F8E423C5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4F95A-28B2-48E0-BEBA-4589A53832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78DEB-DB82-4FC6-A946-43808E2A84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24B708-AD8F-4A50-90B3-1E9F1AEDCD8E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EFA2D32-3F97-4D48-B204-34FB095F42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AC80EF-2B0D-4174-8467-D317005B2D6F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51414CB-9000-4D64-8E1C-FE4F654E67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6B45A7-B50E-486D-B0A0-01160AD5C3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F8E7D6-1626-4AF9-ADE4-7D2EBBE45D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25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88D427BD-7412-4439-B67A-5DA9815BBEA4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19B95C55-C066-4F43-8F9E-904ED369F374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F027AF27-25B3-4E2B-8F52-AF8665AA3BB8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FD2D5272-9BAA-40DF-84E4-203851F59F2D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555BC04D-B9DD-4289-82EA-E9FFD763CE14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698E406E-F8E9-4CDA-B1FD-558808C767E5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DE800EDF-3ED6-4BF5-A2BD-6D070024891F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ABEA366F-531F-4A80-94A3-F1BD0D403802}"/>
                </a:ext>
              </a:extLst>
            </p:cNvPr>
            <p:cNvSpPr/>
            <p:nvPr/>
          </p:nvSpPr>
          <p:spPr>
            <a:xfrm>
              <a:off x="5283677" y="402162"/>
              <a:ext cx="34657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6300B6F-278C-4545-AE1B-233A14A94D09}"/>
                </a:ext>
              </a:extLst>
            </p:cNvPr>
            <p:cNvSpPr/>
            <p:nvPr/>
          </p:nvSpPr>
          <p:spPr>
            <a:xfrm rot="16200004">
              <a:off x="2548533" y="1765596"/>
              <a:ext cx="5995995" cy="3326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0"/>
                <a:gd name="f4" fmla="val 2752"/>
                <a:gd name="f5" fmla="val 324"/>
                <a:gd name="f6" fmla="val 1992"/>
                <a:gd name="f7" fmla="val 4734"/>
                <a:gd name="f8" fmla="val 34"/>
                <a:gd name="f9" fmla="val 4510"/>
                <a:gd name="f10" fmla="val 64"/>
                <a:gd name="f11" fmla="val 4284"/>
                <a:gd name="f12" fmla="val 90"/>
                <a:gd name="f13" fmla="val 4060"/>
                <a:gd name="f14" fmla="val 114"/>
                <a:gd name="f15" fmla="val 3836"/>
                <a:gd name="f16" fmla="val 132"/>
                <a:gd name="f17" fmla="val 3614"/>
                <a:gd name="f18" fmla="val 146"/>
                <a:gd name="f19" fmla="val 3392"/>
                <a:gd name="f20" fmla="val 158"/>
                <a:gd name="f21" fmla="val 3174"/>
                <a:gd name="f22" fmla="val 166"/>
                <a:gd name="f23" fmla="val 2960"/>
                <a:gd name="f24" fmla="val 172"/>
                <a:gd name="f25" fmla="val 2748"/>
                <a:gd name="f26" fmla="val 174"/>
                <a:gd name="f27" fmla="val 2542"/>
                <a:gd name="f28" fmla="val 2338"/>
                <a:gd name="f29" fmla="val 2140"/>
                <a:gd name="f30" fmla="val 170"/>
                <a:gd name="f31" fmla="val 1948"/>
                <a:gd name="f32" fmla="val 164"/>
                <a:gd name="f33" fmla="val 1762"/>
                <a:gd name="f34" fmla="val 156"/>
                <a:gd name="f35" fmla="val 1582"/>
                <a:gd name="f36" fmla="val 148"/>
                <a:gd name="f37" fmla="val 1410"/>
                <a:gd name="f38" fmla="val 138"/>
                <a:gd name="f39" fmla="val 1244"/>
                <a:gd name="f40" fmla="val 128"/>
                <a:gd name="f41" fmla="val 1088"/>
                <a:gd name="f42" fmla="val 116"/>
                <a:gd name="f43" fmla="val 938"/>
                <a:gd name="f44" fmla="val 104"/>
                <a:gd name="f45" fmla="val 668"/>
                <a:gd name="f46" fmla="val 78"/>
                <a:gd name="f47" fmla="val 438"/>
                <a:gd name="f48" fmla="val 54"/>
                <a:gd name="f49" fmla="val 254"/>
                <a:gd name="f50" fmla="val 16"/>
                <a:gd name="f51" fmla="*/ f0 1 4960"/>
                <a:gd name="f52" fmla="*/ f1 1 2752"/>
                <a:gd name="f53" fmla="+- f4 0 f2"/>
                <a:gd name="f54" fmla="+- f3 0 f2"/>
                <a:gd name="f55" fmla="*/ f54 1 4960"/>
                <a:gd name="f56" fmla="*/ f53 1 2752"/>
                <a:gd name="f57" fmla="*/ 0 1 f55"/>
                <a:gd name="f58" fmla="*/ f3 1 f55"/>
                <a:gd name="f59" fmla="*/ 0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4960" h="2752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3" y="f2"/>
                  </a:lnTo>
                  <a:lnTo>
                    <a:pt x="f3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6"/>
                  </a:lnTo>
                  <a:lnTo>
                    <a:pt x="f28" y="f2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8"/>
                  </a:lnTo>
                  <a:lnTo>
                    <a:pt x="f42" y="f5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7E0723B-EC11-473C-B563-5BB22357BC39}"/>
                </a:ext>
              </a:extLst>
            </p:cNvPr>
            <p:cNvSpPr/>
            <p:nvPr/>
          </p:nvSpPr>
          <p:spPr>
            <a:xfrm rot="15687607">
              <a:off x="2769754" y="1458329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BEB526B-26D0-47DB-9267-E0CF7FC9EB1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7E109B6-C8E7-46FE-AB58-632A83A0B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439" y="1447796"/>
            <a:ext cx="2712585" cy="1495583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03BF82-0CDE-49E5-B5A8-A1696E43CF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68927" y="1447796"/>
            <a:ext cx="3632847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A4C2733-6F45-4482-9C0A-92FFDB3521C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6439" y="3086840"/>
            <a:ext cx="2712585" cy="2933696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11977081-1162-4064-A5D3-B077639F8D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107307-A916-4F42-A4D9-A2406D810E44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3EAE9EA6-1405-4EF3-A188-D4A2C82E8E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238D806-C74A-4D95-B830-40585C59DE1B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A8EB160-D2B9-4BD8-B8E4-E8ECC74224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7A7227-AE17-4F61-8D56-702C8862B2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8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72DB2E86-AE92-4AC6-9FA2-80D4B258A4C1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3D03320B-7729-4622-A860-30DFC10B8E1E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AED4EC6F-A702-4B9F-B119-B6D1C388F0CF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716C5467-34E1-4949-8B4D-9F2B7BAF5A3C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E391E388-B3AF-4745-9192-E44BC88BC4AA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CC9D28B9-68EC-41DF-8DB7-99B3B1A6F584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651F08DF-EC97-40A9-96A9-C39208FA37CC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9AB30FBF-8B40-4D68-B9AC-9D2A28973E68}"/>
                </a:ext>
              </a:extLst>
            </p:cNvPr>
            <p:cNvSpPr/>
            <p:nvPr/>
          </p:nvSpPr>
          <p:spPr>
            <a:xfrm>
              <a:off x="5283677" y="402162"/>
              <a:ext cx="34657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4A19B7B-A695-41CC-8336-D1DFE4EA8C1C}"/>
                </a:ext>
              </a:extLst>
            </p:cNvPr>
            <p:cNvSpPr/>
            <p:nvPr/>
          </p:nvSpPr>
          <p:spPr>
            <a:xfrm rot="16200004">
              <a:off x="2852608" y="1765596"/>
              <a:ext cx="5995995" cy="3326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0"/>
                <a:gd name="f4" fmla="val 2752"/>
                <a:gd name="f5" fmla="val 324"/>
                <a:gd name="f6" fmla="val 1992"/>
                <a:gd name="f7" fmla="val 4734"/>
                <a:gd name="f8" fmla="val 34"/>
                <a:gd name="f9" fmla="val 4510"/>
                <a:gd name="f10" fmla="val 64"/>
                <a:gd name="f11" fmla="val 4284"/>
                <a:gd name="f12" fmla="val 90"/>
                <a:gd name="f13" fmla="val 4060"/>
                <a:gd name="f14" fmla="val 114"/>
                <a:gd name="f15" fmla="val 3836"/>
                <a:gd name="f16" fmla="val 132"/>
                <a:gd name="f17" fmla="val 3614"/>
                <a:gd name="f18" fmla="val 146"/>
                <a:gd name="f19" fmla="val 3392"/>
                <a:gd name="f20" fmla="val 158"/>
                <a:gd name="f21" fmla="val 3174"/>
                <a:gd name="f22" fmla="val 166"/>
                <a:gd name="f23" fmla="val 2960"/>
                <a:gd name="f24" fmla="val 172"/>
                <a:gd name="f25" fmla="val 2748"/>
                <a:gd name="f26" fmla="val 174"/>
                <a:gd name="f27" fmla="val 2542"/>
                <a:gd name="f28" fmla="val 2338"/>
                <a:gd name="f29" fmla="val 2140"/>
                <a:gd name="f30" fmla="val 170"/>
                <a:gd name="f31" fmla="val 1948"/>
                <a:gd name="f32" fmla="val 164"/>
                <a:gd name="f33" fmla="val 1762"/>
                <a:gd name="f34" fmla="val 156"/>
                <a:gd name="f35" fmla="val 1582"/>
                <a:gd name="f36" fmla="val 148"/>
                <a:gd name="f37" fmla="val 1410"/>
                <a:gd name="f38" fmla="val 138"/>
                <a:gd name="f39" fmla="val 1244"/>
                <a:gd name="f40" fmla="val 128"/>
                <a:gd name="f41" fmla="val 1088"/>
                <a:gd name="f42" fmla="val 116"/>
                <a:gd name="f43" fmla="val 938"/>
                <a:gd name="f44" fmla="val 104"/>
                <a:gd name="f45" fmla="val 668"/>
                <a:gd name="f46" fmla="val 78"/>
                <a:gd name="f47" fmla="val 438"/>
                <a:gd name="f48" fmla="val 54"/>
                <a:gd name="f49" fmla="val 254"/>
                <a:gd name="f50" fmla="val 16"/>
                <a:gd name="f51" fmla="*/ f0 1 4960"/>
                <a:gd name="f52" fmla="*/ f1 1 2752"/>
                <a:gd name="f53" fmla="+- f4 0 f2"/>
                <a:gd name="f54" fmla="+- f3 0 f2"/>
                <a:gd name="f55" fmla="*/ f54 1 4960"/>
                <a:gd name="f56" fmla="*/ f53 1 2752"/>
                <a:gd name="f57" fmla="*/ 0 1 f55"/>
                <a:gd name="f58" fmla="*/ f3 1 f55"/>
                <a:gd name="f59" fmla="*/ 0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4960" h="2752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3" y="f2"/>
                  </a:lnTo>
                  <a:lnTo>
                    <a:pt x="f3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6"/>
                  </a:lnTo>
                  <a:lnTo>
                    <a:pt x="f28" y="f2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8"/>
                  </a:lnTo>
                  <a:lnTo>
                    <a:pt x="f42" y="f5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0C8DF36-B16F-4E4D-800E-F2AF53DF7AC9}"/>
                </a:ext>
              </a:extLst>
            </p:cNvPr>
            <p:cNvSpPr/>
            <p:nvPr/>
          </p:nvSpPr>
          <p:spPr>
            <a:xfrm rot="15687607">
              <a:off x="3074569" y="1458329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16BC66E-F71B-494B-9EC7-EEF2F95D447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31317F4-1D82-40BA-9681-EA38DDAD0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439" y="1381393"/>
            <a:ext cx="2987088" cy="157480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A301707-9204-4BA1-9A0D-BD4B3DB9AEB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722912" y="1320795"/>
            <a:ext cx="2791105" cy="4216398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5D9350-FDD5-4385-96B4-FC8736E9B7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6439" y="3086099"/>
            <a:ext cx="2987088" cy="2451104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DDC92316-0573-4C7F-A3B5-5AB44F838D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BC7B1-1D1C-44AF-ACE7-33262E891285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5C0ABE14-9909-422E-93BE-A135AFF87B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E189E54-8F76-4B55-BDF5-550E4330ECC2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8E8B2C5-C407-4747-A7F5-0962E6C575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B563D-AAE2-4FD8-A574-AF8B9F752C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15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0A93A13D-DDF4-4DC5-B8DD-5183B5FFACBB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4DC17452-0D4C-474A-8D43-6E0518632EF2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68AF8A72-1E6B-4178-A35B-058CF528912E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3">
              <a:extLst>
                <a:ext uri="{FF2B5EF4-FFF2-40B4-BE49-F238E27FC236}">
                  <a16:creationId xmlns:a16="http://schemas.microsoft.com/office/drawing/2014/main" id="{A137F770-F63C-4FAF-BA4C-1B1425F52E81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E50B2C5C-05CD-416A-B70F-3FDFFB2953D2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50A16DD4-F3F9-4553-AC2A-35E18227FCFE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CC667197-24B9-4A66-8B21-889929212238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615F8A5-1992-46D9-B5E4-3828D8EE8EDC}"/>
                </a:ext>
              </a:extLst>
            </p:cNvPr>
            <p:cNvSpPr/>
            <p:nvPr/>
          </p:nvSpPr>
          <p:spPr>
            <a:xfrm rot="10204161">
              <a:off x="426749" y="4564219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CE8926FE-7962-41D0-9A15-ECD51347CB4D}"/>
                </a:ext>
              </a:extLst>
            </p:cNvPr>
            <p:cNvSpPr/>
            <p:nvPr/>
          </p:nvSpPr>
          <p:spPr>
            <a:xfrm>
              <a:off x="421501" y="402162"/>
              <a:ext cx="8327934" cy="3141137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5B23EA6-A573-47CD-B0D3-F54440FF892D}"/>
                </a:ext>
              </a:extLst>
            </p:cNvPr>
            <p:cNvSpPr/>
            <p:nvPr/>
          </p:nvSpPr>
          <p:spPr>
            <a:xfrm rot="10799991">
              <a:off x="485025" y="2670029"/>
              <a:ext cx="8182124" cy="2130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9621"/>
                <a:gd name="f5" fmla="val 2411"/>
                <a:gd name="f6" fmla="val 9586"/>
                <a:gd name="f7" fmla="val 9585"/>
                <a:gd name="f8" fmla="val 9997"/>
                <a:gd name="f9" fmla="val 8144"/>
                <a:gd name="f10" fmla="val 10003"/>
                <a:gd name="f11" fmla="val 9571"/>
                <a:gd name="f12" fmla="val 7194"/>
                <a:gd name="f13" fmla="val 9993"/>
                <a:gd name="f14" fmla="val 4803"/>
                <a:gd name="f15" fmla="val 9990"/>
                <a:gd name="f16" fmla="val 9534"/>
                <a:gd name="f17" fmla="val 253"/>
                <a:gd name="f18" fmla="val 9084"/>
                <a:gd name="f19" fmla="val 477"/>
                <a:gd name="f20" fmla="val 8628"/>
                <a:gd name="f21" fmla="val 669"/>
                <a:gd name="f22" fmla="val 8177"/>
                <a:gd name="f23" fmla="val 847"/>
                <a:gd name="f24" fmla="val 7726"/>
                <a:gd name="f25" fmla="val 984"/>
                <a:gd name="f26" fmla="val 7279"/>
                <a:gd name="f27" fmla="val 1087"/>
                <a:gd name="f28" fmla="val 6832"/>
                <a:gd name="f29" fmla="val 1176"/>
                <a:gd name="f30" fmla="val 6393"/>
                <a:gd name="f31" fmla="val 1236"/>
                <a:gd name="f32" fmla="val 5962"/>
                <a:gd name="f33" fmla="val 1279"/>
                <a:gd name="f34" fmla="val 5534"/>
                <a:gd name="f35" fmla="val 1294"/>
                <a:gd name="f36" fmla="val 5120"/>
                <a:gd name="f37" fmla="val 4709"/>
                <a:gd name="f38" fmla="val 4311"/>
                <a:gd name="f39" fmla="val 1266"/>
                <a:gd name="f40" fmla="val 3923"/>
                <a:gd name="f41" fmla="val 1221"/>
                <a:gd name="f42" fmla="val 3548"/>
                <a:gd name="f43" fmla="val 1161"/>
                <a:gd name="f44" fmla="val 3187"/>
                <a:gd name="f45" fmla="val 1101"/>
                <a:gd name="f46" fmla="val 2840"/>
                <a:gd name="f47" fmla="val 1026"/>
                <a:gd name="f48" fmla="val 2505"/>
                <a:gd name="f49" fmla="val 954"/>
                <a:gd name="f50" fmla="val 2192"/>
                <a:gd name="f51" fmla="val 865"/>
                <a:gd name="f52" fmla="val 1889"/>
                <a:gd name="f53" fmla="val 775"/>
                <a:gd name="f54" fmla="val 1346"/>
                <a:gd name="f55" fmla="val 579"/>
                <a:gd name="f56" fmla="val 882"/>
                <a:gd name="f57" fmla="val 400"/>
                <a:gd name="f58" fmla="val 511"/>
                <a:gd name="f59" fmla="val 234"/>
                <a:gd name="f60" fmla="val 118"/>
                <a:gd name="f61" fmla="*/ f0 1 10000"/>
                <a:gd name="f62" fmla="*/ f1 1 9621"/>
                <a:gd name="f63" fmla="+- f4 0 f2"/>
                <a:gd name="f64" fmla="+- f3 0 f2"/>
                <a:gd name="f65" fmla="*/ f64 1 10000"/>
                <a:gd name="f66" fmla="*/ f63 1 9621"/>
                <a:gd name="f67" fmla="*/ f2 1 f65"/>
                <a:gd name="f68" fmla="*/ f3 1 f65"/>
                <a:gd name="f69" fmla="*/ f2 1 f66"/>
                <a:gd name="f70" fmla="*/ f4 1 f66"/>
                <a:gd name="f71" fmla="*/ f67 f61 1"/>
                <a:gd name="f72" fmla="*/ f68 f61 1"/>
                <a:gd name="f73" fmla="*/ f70 f62 1"/>
                <a:gd name="f74" fmla="*/ f6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0000" h="9621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7"/>
                  </a:lnTo>
                  <a:cubicBezTo>
                    <a:pt x="f8" y="f9"/>
                    <a:pt x="f10" y="f11"/>
                    <a:pt x="f3" y="f6"/>
                  </a:cubicBezTo>
                  <a:cubicBezTo>
                    <a:pt x="f8" y="f12"/>
                    <a:pt x="f13" y="f14"/>
                    <a:pt x="f15" y="f5"/>
                  </a:cubicBezTo>
                  <a:lnTo>
                    <a:pt x="f15" y="f2"/>
                  </a:lnTo>
                  <a:lnTo>
                    <a:pt x="f15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35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17"/>
                  </a:lnTo>
                  <a:lnTo>
                    <a:pt x="f59" y="f6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6E8FD7B-2908-433D-87CD-3571261A74DF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B7BF8D0-EF0D-43FD-9F6F-BE3FDA01F9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439" y="4961452"/>
            <a:ext cx="6422004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FB1CBF5-3140-4DCD-A7C9-649925AAF26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66439" y="685800"/>
            <a:ext cx="6422004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9F8F91C-A09B-461D-80C7-D77ADDEE98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5528188"/>
            <a:ext cx="6422004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FB6DA7B0-6064-4C8D-BECD-EACAF3C1E2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6829A0-3CE9-4408-B91E-AC647747F073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2446602B-A6C6-4941-8DC1-37782B5C45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66CC49A-C4A3-4BD3-A2CD-7F285412C6AC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AB20D3B-C967-49FC-8B78-519E3F5F2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117DE1-B986-49FB-AA6A-B8C6680D62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A43A64C-1382-4D2F-BA4F-CBB6C15F533A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918D9535-20AF-49E8-AB50-23A55D5DC6DB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D01DEA55-D1A0-420C-AD7E-9A15D4AA5DB4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8D57E36D-0808-4A1E-B459-4FDAF3C7B372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78B2964F-C7CE-4485-AF88-AC522C87D3CF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341ECB75-173E-4D47-89FF-F8EF5FAC7523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8F9468CC-E843-4ACE-9049-55E4426FBA7E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B22DF29-D40A-4BA7-8BCD-B63AD1989746}"/>
                </a:ext>
              </a:extLst>
            </p:cNvPr>
            <p:cNvSpPr/>
            <p:nvPr/>
          </p:nvSpPr>
          <p:spPr>
            <a:xfrm rot="21010064">
              <a:off x="6359992" y="2780900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C906525-9640-480F-8834-6E768925169E}"/>
                </a:ext>
              </a:extLst>
            </p:cNvPr>
            <p:cNvSpPr/>
            <p:nvPr/>
          </p:nvSpPr>
          <p:spPr>
            <a:xfrm>
              <a:off x="485025" y="4343400"/>
              <a:ext cx="8182124" cy="2112437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A2B05D6-9A21-4B14-AE60-7370C10A8F29}"/>
                </a:ext>
              </a:extLst>
            </p:cNvPr>
            <p:cNvSpPr/>
            <p:nvPr/>
          </p:nvSpPr>
          <p:spPr>
            <a:xfrm>
              <a:off x="485025" y="2854647"/>
              <a:ext cx="8182124" cy="2130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9621"/>
                <a:gd name="f5" fmla="val 2411"/>
                <a:gd name="f6" fmla="val 9586"/>
                <a:gd name="f7" fmla="val 9585"/>
                <a:gd name="f8" fmla="val 9997"/>
                <a:gd name="f9" fmla="val 8144"/>
                <a:gd name="f10" fmla="val 10003"/>
                <a:gd name="f11" fmla="val 9571"/>
                <a:gd name="f12" fmla="val 7194"/>
                <a:gd name="f13" fmla="val 9993"/>
                <a:gd name="f14" fmla="val 4803"/>
                <a:gd name="f15" fmla="val 9990"/>
                <a:gd name="f16" fmla="val 9534"/>
                <a:gd name="f17" fmla="val 253"/>
                <a:gd name="f18" fmla="val 9084"/>
                <a:gd name="f19" fmla="val 477"/>
                <a:gd name="f20" fmla="val 8628"/>
                <a:gd name="f21" fmla="val 669"/>
                <a:gd name="f22" fmla="val 8177"/>
                <a:gd name="f23" fmla="val 847"/>
                <a:gd name="f24" fmla="val 7726"/>
                <a:gd name="f25" fmla="val 984"/>
                <a:gd name="f26" fmla="val 7279"/>
                <a:gd name="f27" fmla="val 1087"/>
                <a:gd name="f28" fmla="val 6832"/>
                <a:gd name="f29" fmla="val 1176"/>
                <a:gd name="f30" fmla="val 6393"/>
                <a:gd name="f31" fmla="val 1236"/>
                <a:gd name="f32" fmla="val 5962"/>
                <a:gd name="f33" fmla="val 1279"/>
                <a:gd name="f34" fmla="val 5534"/>
                <a:gd name="f35" fmla="val 1294"/>
                <a:gd name="f36" fmla="val 5120"/>
                <a:gd name="f37" fmla="val 4709"/>
                <a:gd name="f38" fmla="val 4311"/>
                <a:gd name="f39" fmla="val 1266"/>
                <a:gd name="f40" fmla="val 3923"/>
                <a:gd name="f41" fmla="val 1221"/>
                <a:gd name="f42" fmla="val 3548"/>
                <a:gd name="f43" fmla="val 1161"/>
                <a:gd name="f44" fmla="val 3187"/>
                <a:gd name="f45" fmla="val 1101"/>
                <a:gd name="f46" fmla="val 2840"/>
                <a:gd name="f47" fmla="val 1026"/>
                <a:gd name="f48" fmla="val 2505"/>
                <a:gd name="f49" fmla="val 954"/>
                <a:gd name="f50" fmla="val 2192"/>
                <a:gd name="f51" fmla="val 865"/>
                <a:gd name="f52" fmla="val 1889"/>
                <a:gd name="f53" fmla="val 775"/>
                <a:gd name="f54" fmla="val 1346"/>
                <a:gd name="f55" fmla="val 579"/>
                <a:gd name="f56" fmla="val 882"/>
                <a:gd name="f57" fmla="val 400"/>
                <a:gd name="f58" fmla="val 511"/>
                <a:gd name="f59" fmla="val 234"/>
                <a:gd name="f60" fmla="val 118"/>
                <a:gd name="f61" fmla="*/ f0 1 10000"/>
                <a:gd name="f62" fmla="*/ f1 1 9621"/>
                <a:gd name="f63" fmla="+- f4 0 f2"/>
                <a:gd name="f64" fmla="+- f3 0 f2"/>
                <a:gd name="f65" fmla="*/ f64 1 10000"/>
                <a:gd name="f66" fmla="*/ f63 1 9621"/>
                <a:gd name="f67" fmla="*/ f2 1 f65"/>
                <a:gd name="f68" fmla="*/ f3 1 f65"/>
                <a:gd name="f69" fmla="*/ f2 1 f66"/>
                <a:gd name="f70" fmla="*/ f4 1 f66"/>
                <a:gd name="f71" fmla="*/ f67 f61 1"/>
                <a:gd name="f72" fmla="*/ f68 f61 1"/>
                <a:gd name="f73" fmla="*/ f70 f62 1"/>
                <a:gd name="f74" fmla="*/ f6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0000" h="9621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7"/>
                  </a:lnTo>
                  <a:cubicBezTo>
                    <a:pt x="f8" y="f9"/>
                    <a:pt x="f10" y="f11"/>
                    <a:pt x="f3" y="f6"/>
                  </a:cubicBezTo>
                  <a:cubicBezTo>
                    <a:pt x="f8" y="f12"/>
                    <a:pt x="f13" y="f14"/>
                    <a:pt x="f15" y="f5"/>
                  </a:cubicBezTo>
                  <a:lnTo>
                    <a:pt x="f15" y="f2"/>
                  </a:lnTo>
                  <a:lnTo>
                    <a:pt x="f15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35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17"/>
                  </a:lnTo>
                  <a:lnTo>
                    <a:pt x="f59" y="f6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6EC8642-1016-4725-817F-2A135AC3A3D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8E32AC6-010A-4469-ADEC-59C25A8CA9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439" y="927101"/>
            <a:ext cx="6422004" cy="169271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C7C9844-77C3-4BC1-A8AC-81F7DC6E3B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3488024"/>
            <a:ext cx="6422004" cy="253685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A0DC4AA-F194-4327-B334-AA557C45E5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7188C-8DC8-40FE-BA40-74A7C44FC92C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A7090BC-7EF4-4050-87BB-9394026B28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3841C1F-053F-4A62-87E2-9EE395CCBFCB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B3B41AA-51D7-4EE5-91CA-94DA22A835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6E73F1-0E38-4EA3-80E6-631CF6667B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96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8E4FF7-DA90-4BC0-8BA1-3BEA5D0E5646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87E1F0AF-ABD2-4480-82EC-1F774FE4505A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785C2290-3969-4A85-B2FB-D4E9ADD0DC8A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8454FA8B-192D-484B-937F-6B6153F3EBD8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7558655C-100C-480F-BA6D-DE5DBAC19DDE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8A860CEC-EEB4-433C-A1D6-1C553B6BB9D2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2DFCD217-DE17-4A74-BA2F-98DE69719AAC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7CAFD21-D426-4B63-BD9C-64D6088BC800}"/>
                </a:ext>
              </a:extLst>
            </p:cNvPr>
            <p:cNvSpPr/>
            <p:nvPr/>
          </p:nvSpPr>
          <p:spPr>
            <a:xfrm rot="21010064">
              <a:off x="6359992" y="4309210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E6468FE-3E4A-40BE-89B3-CC8C6AFF03C0}"/>
                </a:ext>
              </a:extLst>
            </p:cNvPr>
            <p:cNvSpPr/>
            <p:nvPr/>
          </p:nvSpPr>
          <p:spPr>
            <a:xfrm>
              <a:off x="485025" y="4381503"/>
              <a:ext cx="8182124" cy="2130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9621"/>
                <a:gd name="f5" fmla="val 2411"/>
                <a:gd name="f6" fmla="val 9586"/>
                <a:gd name="f7" fmla="val 9585"/>
                <a:gd name="f8" fmla="val 9997"/>
                <a:gd name="f9" fmla="val 8144"/>
                <a:gd name="f10" fmla="val 10003"/>
                <a:gd name="f11" fmla="val 9571"/>
                <a:gd name="f12" fmla="val 7194"/>
                <a:gd name="f13" fmla="val 9993"/>
                <a:gd name="f14" fmla="val 4803"/>
                <a:gd name="f15" fmla="val 9990"/>
                <a:gd name="f16" fmla="val 9534"/>
                <a:gd name="f17" fmla="val 253"/>
                <a:gd name="f18" fmla="val 9084"/>
                <a:gd name="f19" fmla="val 477"/>
                <a:gd name="f20" fmla="val 8628"/>
                <a:gd name="f21" fmla="val 669"/>
                <a:gd name="f22" fmla="val 8177"/>
                <a:gd name="f23" fmla="val 847"/>
                <a:gd name="f24" fmla="val 7726"/>
                <a:gd name="f25" fmla="val 984"/>
                <a:gd name="f26" fmla="val 7279"/>
                <a:gd name="f27" fmla="val 1087"/>
                <a:gd name="f28" fmla="val 6832"/>
                <a:gd name="f29" fmla="val 1176"/>
                <a:gd name="f30" fmla="val 6393"/>
                <a:gd name="f31" fmla="val 1236"/>
                <a:gd name="f32" fmla="val 5962"/>
                <a:gd name="f33" fmla="val 1279"/>
                <a:gd name="f34" fmla="val 5534"/>
                <a:gd name="f35" fmla="val 1294"/>
                <a:gd name="f36" fmla="val 5120"/>
                <a:gd name="f37" fmla="val 4709"/>
                <a:gd name="f38" fmla="val 4311"/>
                <a:gd name="f39" fmla="val 1266"/>
                <a:gd name="f40" fmla="val 3923"/>
                <a:gd name="f41" fmla="val 1221"/>
                <a:gd name="f42" fmla="val 3548"/>
                <a:gd name="f43" fmla="val 1161"/>
                <a:gd name="f44" fmla="val 3187"/>
                <a:gd name="f45" fmla="val 1101"/>
                <a:gd name="f46" fmla="val 2840"/>
                <a:gd name="f47" fmla="val 1026"/>
                <a:gd name="f48" fmla="val 2505"/>
                <a:gd name="f49" fmla="val 954"/>
                <a:gd name="f50" fmla="val 2192"/>
                <a:gd name="f51" fmla="val 865"/>
                <a:gd name="f52" fmla="val 1889"/>
                <a:gd name="f53" fmla="val 775"/>
                <a:gd name="f54" fmla="val 1346"/>
                <a:gd name="f55" fmla="val 579"/>
                <a:gd name="f56" fmla="val 882"/>
                <a:gd name="f57" fmla="val 400"/>
                <a:gd name="f58" fmla="val 511"/>
                <a:gd name="f59" fmla="val 234"/>
                <a:gd name="f60" fmla="val 118"/>
                <a:gd name="f61" fmla="*/ f0 1 10000"/>
                <a:gd name="f62" fmla="*/ f1 1 9621"/>
                <a:gd name="f63" fmla="+- f4 0 f2"/>
                <a:gd name="f64" fmla="+- f3 0 f2"/>
                <a:gd name="f65" fmla="*/ f64 1 10000"/>
                <a:gd name="f66" fmla="*/ f63 1 9621"/>
                <a:gd name="f67" fmla="*/ f2 1 f65"/>
                <a:gd name="f68" fmla="*/ f3 1 f65"/>
                <a:gd name="f69" fmla="*/ f2 1 f66"/>
                <a:gd name="f70" fmla="*/ f4 1 f66"/>
                <a:gd name="f71" fmla="*/ f67 f61 1"/>
                <a:gd name="f72" fmla="*/ f68 f61 1"/>
                <a:gd name="f73" fmla="*/ f70 f62 1"/>
                <a:gd name="f74" fmla="*/ f6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0000" h="9621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7"/>
                  </a:lnTo>
                  <a:cubicBezTo>
                    <a:pt x="f8" y="f9"/>
                    <a:pt x="f10" y="f11"/>
                    <a:pt x="f3" y="f6"/>
                  </a:cubicBezTo>
                  <a:cubicBezTo>
                    <a:pt x="f8" y="f12"/>
                    <a:pt x="f13" y="f14"/>
                    <a:pt x="f15" y="f5"/>
                  </a:cubicBezTo>
                  <a:lnTo>
                    <a:pt x="f15" y="f2"/>
                  </a:lnTo>
                  <a:lnTo>
                    <a:pt x="f15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35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17"/>
                  </a:lnTo>
                  <a:lnTo>
                    <a:pt x="f59" y="f6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90AE587-FEFC-4BA0-8CBF-8A643F409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22">
            <a:extLst>
              <a:ext uri="{FF2B5EF4-FFF2-40B4-BE49-F238E27FC236}">
                <a16:creationId xmlns:a16="http://schemas.microsoft.com/office/drawing/2014/main" id="{8D733936-01FF-42E3-B53C-E9F21CEE4E82}"/>
              </a:ext>
            </a:extLst>
          </p:cNvPr>
          <p:cNvSpPr txBox="1"/>
          <p:nvPr/>
        </p:nvSpPr>
        <p:spPr>
          <a:xfrm>
            <a:off x="647431" y="651692"/>
            <a:ext cx="601592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33B1133-8074-4B68-8E22-C84AC06904AD}"/>
              </a:ext>
            </a:extLst>
          </p:cNvPr>
          <p:cNvSpPr txBox="1"/>
          <p:nvPr/>
        </p:nvSpPr>
        <p:spPr>
          <a:xfrm>
            <a:off x="7069418" y="2900293"/>
            <a:ext cx="619067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6A634C-13A1-4971-AB1E-7C01FCF868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058" y="927101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2A5DAC7-412A-4D5D-B43E-9971407F2B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87281" y="3809280"/>
            <a:ext cx="5646145" cy="333115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ABC11F-B7AB-497C-96CB-5A31DB16A5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5000817"/>
            <a:ext cx="6343677" cy="1010622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DD93C15-C7C8-44DE-BC3C-0B7E4362AE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BB880-1C99-4A11-8C12-DD54B85C2B0E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80733F9-960A-440B-9480-293400F531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6C4939FD-99A0-42CE-906A-15CBF8E91D49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130D9B8-3546-4D39-B37A-81DD4FA37F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724992-3B89-4BF7-85C7-9BB551FAC1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4AC3A-CF04-4C02-835B-F33025A0C5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CBFC7C-F740-42D4-8BE7-40D24C4E45F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4768D3-426D-4A74-A43B-A23C4B751F7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AD3451-441D-4113-BF67-41FB00220B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5268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ABAFF8C2-44C7-49CB-9429-51D7F55E9DAB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8B9BD75E-AFBA-475E-AC24-1DF758BC933F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C89A6F16-6F7D-4D7B-BBC9-8C6397D74440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06CD2B2C-909B-4F4B-9E49-E2E7ED17FD01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2F9DAFFA-4E6C-401A-B414-9F467B5902AF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835EE8E2-5CF0-4B4C-A997-F0A552F5BA5F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33F547CA-0E9D-4260-B620-7581BB0BE52A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902D04D-186D-4EE9-A91C-8D773EDA09C9}"/>
                </a:ext>
              </a:extLst>
            </p:cNvPr>
            <p:cNvSpPr/>
            <p:nvPr/>
          </p:nvSpPr>
          <p:spPr>
            <a:xfrm rot="21010064">
              <a:off x="6359992" y="4311249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B53D297-634B-4081-8CD7-E59D7E5A7FFB}"/>
                </a:ext>
              </a:extLst>
            </p:cNvPr>
            <p:cNvSpPr/>
            <p:nvPr/>
          </p:nvSpPr>
          <p:spPr>
            <a:xfrm>
              <a:off x="485025" y="4381503"/>
              <a:ext cx="8182124" cy="2130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9621"/>
                <a:gd name="f5" fmla="val 2411"/>
                <a:gd name="f6" fmla="val 9586"/>
                <a:gd name="f7" fmla="val 9585"/>
                <a:gd name="f8" fmla="val 9997"/>
                <a:gd name="f9" fmla="val 8144"/>
                <a:gd name="f10" fmla="val 10003"/>
                <a:gd name="f11" fmla="val 9571"/>
                <a:gd name="f12" fmla="val 7194"/>
                <a:gd name="f13" fmla="val 9993"/>
                <a:gd name="f14" fmla="val 4803"/>
                <a:gd name="f15" fmla="val 9990"/>
                <a:gd name="f16" fmla="val 9534"/>
                <a:gd name="f17" fmla="val 253"/>
                <a:gd name="f18" fmla="val 9084"/>
                <a:gd name="f19" fmla="val 477"/>
                <a:gd name="f20" fmla="val 8628"/>
                <a:gd name="f21" fmla="val 669"/>
                <a:gd name="f22" fmla="val 8177"/>
                <a:gd name="f23" fmla="val 847"/>
                <a:gd name="f24" fmla="val 7726"/>
                <a:gd name="f25" fmla="val 984"/>
                <a:gd name="f26" fmla="val 7279"/>
                <a:gd name="f27" fmla="val 1087"/>
                <a:gd name="f28" fmla="val 6832"/>
                <a:gd name="f29" fmla="val 1176"/>
                <a:gd name="f30" fmla="val 6393"/>
                <a:gd name="f31" fmla="val 1236"/>
                <a:gd name="f32" fmla="val 5962"/>
                <a:gd name="f33" fmla="val 1279"/>
                <a:gd name="f34" fmla="val 5534"/>
                <a:gd name="f35" fmla="val 1294"/>
                <a:gd name="f36" fmla="val 5120"/>
                <a:gd name="f37" fmla="val 4709"/>
                <a:gd name="f38" fmla="val 4311"/>
                <a:gd name="f39" fmla="val 1266"/>
                <a:gd name="f40" fmla="val 3923"/>
                <a:gd name="f41" fmla="val 1221"/>
                <a:gd name="f42" fmla="val 3548"/>
                <a:gd name="f43" fmla="val 1161"/>
                <a:gd name="f44" fmla="val 3187"/>
                <a:gd name="f45" fmla="val 1101"/>
                <a:gd name="f46" fmla="val 2840"/>
                <a:gd name="f47" fmla="val 1026"/>
                <a:gd name="f48" fmla="val 2505"/>
                <a:gd name="f49" fmla="val 954"/>
                <a:gd name="f50" fmla="val 2192"/>
                <a:gd name="f51" fmla="val 865"/>
                <a:gd name="f52" fmla="val 1889"/>
                <a:gd name="f53" fmla="val 775"/>
                <a:gd name="f54" fmla="val 1346"/>
                <a:gd name="f55" fmla="val 579"/>
                <a:gd name="f56" fmla="val 882"/>
                <a:gd name="f57" fmla="val 400"/>
                <a:gd name="f58" fmla="val 511"/>
                <a:gd name="f59" fmla="val 234"/>
                <a:gd name="f60" fmla="val 118"/>
                <a:gd name="f61" fmla="*/ f0 1 10000"/>
                <a:gd name="f62" fmla="*/ f1 1 9621"/>
                <a:gd name="f63" fmla="+- f4 0 f2"/>
                <a:gd name="f64" fmla="+- f3 0 f2"/>
                <a:gd name="f65" fmla="*/ f64 1 10000"/>
                <a:gd name="f66" fmla="*/ f63 1 9621"/>
                <a:gd name="f67" fmla="*/ f2 1 f65"/>
                <a:gd name="f68" fmla="*/ f3 1 f65"/>
                <a:gd name="f69" fmla="*/ f2 1 f66"/>
                <a:gd name="f70" fmla="*/ f4 1 f66"/>
                <a:gd name="f71" fmla="*/ f67 f61 1"/>
                <a:gd name="f72" fmla="*/ f68 f61 1"/>
                <a:gd name="f73" fmla="*/ f70 f62 1"/>
                <a:gd name="f74" fmla="*/ f6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0000" h="9621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7"/>
                  </a:lnTo>
                  <a:cubicBezTo>
                    <a:pt x="f8" y="f9"/>
                    <a:pt x="f10" y="f11"/>
                    <a:pt x="f3" y="f6"/>
                  </a:cubicBezTo>
                  <a:cubicBezTo>
                    <a:pt x="f8" y="f12"/>
                    <a:pt x="f13" y="f14"/>
                    <a:pt x="f15" y="f5"/>
                  </a:cubicBezTo>
                  <a:lnTo>
                    <a:pt x="f15" y="f2"/>
                  </a:lnTo>
                  <a:lnTo>
                    <a:pt x="f15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7" y="f35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17"/>
                  </a:lnTo>
                  <a:lnTo>
                    <a:pt x="f59" y="f6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E255BA4-1DD9-4A44-A195-A243735C2CB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C98C2C7-F5C3-434B-B236-A162DD2A49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439" y="2057400"/>
            <a:ext cx="6422004" cy="2095503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8E99DF-4B22-4F35-9547-BC8C08C186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5024911"/>
            <a:ext cx="6422004" cy="994894"/>
          </a:xfrm>
        </p:spPr>
        <p:txBody>
          <a:bodyPr/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1794CA1-2321-494B-82E4-FE9CEBA200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E1B7A9-137B-4BE8-8DE7-BCF2A5FC8432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9BBAFC3-DC46-40F1-B1BA-9D94BEE0AE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9240A29-F588-4A5D-9589-3A4C606F0DAD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14117C-EEE0-4EAF-8401-D6C5EEA987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74D30F-14EC-4599-82B2-8C551576FA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9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2493-7445-4CEE-92B3-F879F79C9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439" y="927101"/>
            <a:ext cx="6423595" cy="7098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8FC49-AE15-47EE-91EB-7458D5DAF6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2489197"/>
            <a:ext cx="2313432" cy="65796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05C2A-FEA4-4816-A92F-A3743FCFE9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3147163"/>
            <a:ext cx="2313432" cy="28883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25DFB-BDB5-4630-91D5-900F49723B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05609" y="2489197"/>
            <a:ext cx="2318918" cy="65796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67473F2-2E6D-48AA-8D3E-15A853D010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08471" y="3147163"/>
            <a:ext cx="2318918" cy="28883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55C8237-1C29-4C08-B802-C6A1C6BDA1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8641" y="2489197"/>
            <a:ext cx="2318918" cy="65796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FE0895-A773-44CF-91E1-AC43BCB56B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60937" y="3147163"/>
            <a:ext cx="2316623" cy="28883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8A7061B3-05C4-49EB-B14E-1F85A4ACC9DF}"/>
              </a:ext>
            </a:extLst>
          </p:cNvPr>
          <p:cNvCxnSpPr/>
          <p:nvPr/>
        </p:nvCxnSpPr>
        <p:spPr>
          <a:xfrm>
            <a:off x="3294528" y="2489197"/>
            <a:ext cx="0" cy="354632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89C20ECC-2A54-410C-B045-30B2E45640E9}"/>
              </a:ext>
            </a:extLst>
          </p:cNvPr>
          <p:cNvCxnSpPr/>
          <p:nvPr/>
        </p:nvCxnSpPr>
        <p:spPr>
          <a:xfrm>
            <a:off x="5849517" y="2489197"/>
            <a:ext cx="0" cy="354632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854E83B-8C83-4B45-ACC1-D99643F4F9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D6246D-5988-4D04-8747-030EED696DAB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98DBC523-74F5-464C-9AA8-219BA7DF0A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CE76177-BB93-402C-86B9-47E87D4FCB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E824A7-1713-437C-8F7A-25BEA7EE30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8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4593-08F8-4BA2-9DB9-5FC1173122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73A82-8F3B-4EAE-BB1E-E365919B34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4179594"/>
            <a:ext cx="2313432" cy="65796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44D63C-74C7-4790-9052-5B3983A4252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9053" y="2489197"/>
            <a:ext cx="2015145" cy="1447339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A525F5-F0EF-4C50-83BE-CC9A961B90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6439" y="4837560"/>
            <a:ext cx="2313432" cy="118732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FA24B8C-FD92-471B-9E3C-CA832458AF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11123" y="4179594"/>
            <a:ext cx="2318918" cy="65796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9A1521-7B8C-4C5F-8BFC-F4FEF429C47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53184" y="2489197"/>
            <a:ext cx="2015145" cy="1447339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144F5C-E31E-4C8B-96B8-50ED9241E9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11123" y="4848203"/>
            <a:ext cx="2318918" cy="118732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0E7A6C6-BD83-4FE8-BD4E-2B0631F568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8641" y="4179594"/>
            <a:ext cx="2318918" cy="65796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7E4D87-9F0E-4409-8706-52C5B25E92B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108640" y="2489197"/>
            <a:ext cx="2015145" cy="1447339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EDBBD6-46E7-4B77-A6DD-5C89918E81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8641" y="4837560"/>
            <a:ext cx="2318918" cy="118732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2" name="Straight Connector 39">
            <a:extLst>
              <a:ext uri="{FF2B5EF4-FFF2-40B4-BE49-F238E27FC236}">
                <a16:creationId xmlns:a16="http://schemas.microsoft.com/office/drawing/2014/main" id="{A6221EB0-E57D-4B03-9037-065441584D60}"/>
              </a:ext>
            </a:extLst>
          </p:cNvPr>
          <p:cNvCxnSpPr/>
          <p:nvPr/>
        </p:nvCxnSpPr>
        <p:spPr>
          <a:xfrm>
            <a:off x="3290020" y="2489197"/>
            <a:ext cx="0" cy="354632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40">
            <a:extLst>
              <a:ext uri="{FF2B5EF4-FFF2-40B4-BE49-F238E27FC236}">
                <a16:creationId xmlns:a16="http://schemas.microsoft.com/office/drawing/2014/main" id="{697A455C-EAE5-40C0-AEE2-16DFE7298085}"/>
              </a:ext>
            </a:extLst>
          </p:cNvPr>
          <p:cNvCxnSpPr/>
          <p:nvPr/>
        </p:nvCxnSpPr>
        <p:spPr>
          <a:xfrm>
            <a:off x="5849517" y="2489197"/>
            <a:ext cx="0" cy="3546327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5DF7C6E-36B3-459B-BCF2-B8E7B21E79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39E34D-FBAF-41C5-86F5-1F17DFDDDCFB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08B58CA0-BD65-468E-AD6B-076F80758A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49670BB-D804-4169-8A22-B572487939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FCE355-A88F-437B-A70B-06F5A301EE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730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6FF2-B51C-4DB0-BF07-23C8231113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77E91-D264-45BA-8AD0-EE97DC39183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781B5-3588-45BE-98D4-39076695B6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621304" y="6387906"/>
            <a:ext cx="990596" cy="228654"/>
          </a:xfrm>
        </p:spPr>
        <p:txBody>
          <a:bodyPr/>
          <a:lstStyle>
            <a:lvl1pPr>
              <a:defRPr/>
            </a:lvl1pPr>
          </a:lstStyle>
          <a:p>
            <a:pPr lvl="0"/>
            <a:fld id="{B7853796-6961-43C1-A146-FBE2B73BB668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2D1F-2EE8-4E33-84B7-2DCCE2EE3B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16133" y="6387906"/>
            <a:ext cx="3859792" cy="228664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BA5E5-3898-49C7-9804-27AF4D644B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6F43CB-2547-4927-8001-2776D7E38E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90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CE9B2C83-E3DC-4C17-9C16-4D94AAE7DA3E}"/>
              </a:ext>
            </a:extLst>
          </p:cNvPr>
          <p:cNvGrpSpPr/>
          <p:nvPr/>
        </p:nvGrpSpPr>
        <p:grpSpPr>
          <a:xfrm>
            <a:off x="-1591" y="0"/>
            <a:ext cx="9120426" cy="6860797"/>
            <a:chOff x="-1591" y="0"/>
            <a:chExt cx="9120426" cy="6860797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DC86CE7C-E305-4B09-B2C7-924396F4FC6D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F3FAF32F-CA0E-4FDA-BDA4-D2437D151546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2">
              <a:extLst>
                <a:ext uri="{FF2B5EF4-FFF2-40B4-BE49-F238E27FC236}">
                  <a16:creationId xmlns:a16="http://schemas.microsoft.com/office/drawing/2014/main" id="{5BDC24AF-EB2C-430D-A4AB-9DF7F6920AFD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0F130E40-EE16-4763-98EA-1CBF6FCEEC3D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A1D96D48-FB52-4EA0-B72A-67EF27AC5058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93635E03-5468-4D2D-BAF2-DB8DF41BAA21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D63D1A5-7D90-48CC-99AF-4EB2336B10F1}"/>
                </a:ext>
              </a:extLst>
            </p:cNvPr>
            <p:cNvSpPr/>
            <p:nvPr/>
          </p:nvSpPr>
          <p:spPr>
            <a:xfrm rot="4966650">
              <a:off x="4672995" y="5107547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Rectangle 16">
            <a:extLst>
              <a:ext uri="{FF2B5EF4-FFF2-40B4-BE49-F238E27FC236}">
                <a16:creationId xmlns:a16="http://schemas.microsoft.com/office/drawing/2014/main" id="{7123F9F6-EE9E-4A35-924D-6B059B0CC0BC}"/>
              </a:ext>
            </a:extLst>
          </p:cNvPr>
          <p:cNvSpPr/>
          <p:nvPr/>
        </p:nvSpPr>
        <p:spPr>
          <a:xfrm>
            <a:off x="414863" y="402162"/>
            <a:ext cx="4610569" cy="605366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3D7740E2-48F9-48DF-80B9-0AA1D681D0FE}"/>
              </a:ext>
            </a:extLst>
          </p:cNvPr>
          <p:cNvSpPr/>
          <p:nvPr/>
        </p:nvSpPr>
        <p:spPr>
          <a:xfrm rot="5400013">
            <a:off x="1299307" y="1765597"/>
            <a:ext cx="5995995" cy="3326806"/>
          </a:xfrm>
          <a:custGeom>
            <a:avLst/>
            <a:gdLst>
              <a:gd name="f0" fmla="val w"/>
              <a:gd name="f1" fmla="val h"/>
              <a:gd name="f2" fmla="val 0"/>
              <a:gd name="f3" fmla="val 4960"/>
              <a:gd name="f4" fmla="val 2752"/>
              <a:gd name="f5" fmla="val 324"/>
              <a:gd name="f6" fmla="val 1992"/>
              <a:gd name="f7" fmla="val 4734"/>
              <a:gd name="f8" fmla="val 34"/>
              <a:gd name="f9" fmla="val 4510"/>
              <a:gd name="f10" fmla="val 64"/>
              <a:gd name="f11" fmla="val 4284"/>
              <a:gd name="f12" fmla="val 90"/>
              <a:gd name="f13" fmla="val 4060"/>
              <a:gd name="f14" fmla="val 114"/>
              <a:gd name="f15" fmla="val 3836"/>
              <a:gd name="f16" fmla="val 132"/>
              <a:gd name="f17" fmla="val 3614"/>
              <a:gd name="f18" fmla="val 146"/>
              <a:gd name="f19" fmla="val 3392"/>
              <a:gd name="f20" fmla="val 158"/>
              <a:gd name="f21" fmla="val 3174"/>
              <a:gd name="f22" fmla="val 166"/>
              <a:gd name="f23" fmla="val 2960"/>
              <a:gd name="f24" fmla="val 172"/>
              <a:gd name="f25" fmla="val 2748"/>
              <a:gd name="f26" fmla="val 174"/>
              <a:gd name="f27" fmla="val 2542"/>
              <a:gd name="f28" fmla="val 2338"/>
              <a:gd name="f29" fmla="val 2140"/>
              <a:gd name="f30" fmla="val 170"/>
              <a:gd name="f31" fmla="val 1948"/>
              <a:gd name="f32" fmla="val 164"/>
              <a:gd name="f33" fmla="val 1762"/>
              <a:gd name="f34" fmla="val 156"/>
              <a:gd name="f35" fmla="val 1582"/>
              <a:gd name="f36" fmla="val 148"/>
              <a:gd name="f37" fmla="val 1410"/>
              <a:gd name="f38" fmla="val 138"/>
              <a:gd name="f39" fmla="val 1244"/>
              <a:gd name="f40" fmla="val 128"/>
              <a:gd name="f41" fmla="val 1088"/>
              <a:gd name="f42" fmla="val 116"/>
              <a:gd name="f43" fmla="val 938"/>
              <a:gd name="f44" fmla="val 104"/>
              <a:gd name="f45" fmla="val 668"/>
              <a:gd name="f46" fmla="val 78"/>
              <a:gd name="f47" fmla="val 438"/>
              <a:gd name="f48" fmla="val 54"/>
              <a:gd name="f49" fmla="val 254"/>
              <a:gd name="f50" fmla="val 16"/>
              <a:gd name="f51" fmla="*/ f0 1 4960"/>
              <a:gd name="f52" fmla="*/ f1 1 2752"/>
              <a:gd name="f53" fmla="+- f4 0 f2"/>
              <a:gd name="f54" fmla="+- f3 0 f2"/>
              <a:gd name="f55" fmla="*/ f54 1 4960"/>
              <a:gd name="f56" fmla="*/ f53 1 2752"/>
              <a:gd name="f57" fmla="*/ 0 1 f55"/>
              <a:gd name="f58" fmla="*/ f3 1 f55"/>
              <a:gd name="f59" fmla="*/ 0 1 f56"/>
              <a:gd name="f60" fmla="*/ f4 1 f56"/>
              <a:gd name="f61" fmla="*/ f57 f51 1"/>
              <a:gd name="f62" fmla="*/ f58 f51 1"/>
              <a:gd name="f63" fmla="*/ f60 f52 1"/>
              <a:gd name="f64" fmla="*/ f59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1" t="f64" r="f62" b="f63"/>
            <a:pathLst>
              <a:path w="4960" h="2752">
                <a:moveTo>
                  <a:pt x="f2" y="f2"/>
                </a:moveTo>
                <a:lnTo>
                  <a:pt x="f2" y="f5"/>
                </a:lnTo>
                <a:lnTo>
                  <a:pt x="f2" y="f6"/>
                </a:lnTo>
                <a:lnTo>
                  <a:pt x="f2" y="f4"/>
                </a:lnTo>
                <a:lnTo>
                  <a:pt x="f3" y="f4"/>
                </a:lnTo>
                <a:lnTo>
                  <a:pt x="f3" y="f6"/>
                </a:lnTo>
                <a:lnTo>
                  <a:pt x="f3" y="f5"/>
                </a:lnTo>
                <a:lnTo>
                  <a:pt x="f3" y="f2"/>
                </a:lnTo>
                <a:lnTo>
                  <a:pt x="f3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6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8"/>
                </a:lnTo>
                <a:lnTo>
                  <a:pt x="f42" y="f50"/>
                </a:lnTo>
                <a:lnTo>
                  <a:pt x="f2" y="f2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DB40F90-E1B4-4352-89A0-14A587EDB8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4320"/>
              <a:gd name="f5" fmla="val 5444"/>
              <a:gd name="f6" fmla="val 4004"/>
              <a:gd name="f7" fmla="val 324"/>
              <a:gd name="f8" fmla="*/ f0 1 5760"/>
              <a:gd name="f9" fmla="*/ f1 1 4320"/>
              <a:gd name="f10" fmla="+- f4 0 f2"/>
              <a:gd name="f11" fmla="+- f3 0 f2"/>
              <a:gd name="f12" fmla="*/ f11 1 5760"/>
              <a:gd name="f13" fmla="*/ f10 1 4320"/>
              <a:gd name="f14" fmla="*/ 0 1 f12"/>
              <a:gd name="f15" fmla="*/ f3 1 f12"/>
              <a:gd name="f16" fmla="*/ 0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5760" h="4320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7"/>
                </a:lnTo>
                <a:lnTo>
                  <a:pt x="f5" y="f7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Vertical Title 1">
            <a:extLst>
              <a:ext uri="{FF2B5EF4-FFF2-40B4-BE49-F238E27FC236}">
                <a16:creationId xmlns:a16="http://schemas.microsoft.com/office/drawing/2014/main" id="{58F25D8C-FF82-4B6B-B5FF-4BF38A7B492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174924" y="1447796"/>
            <a:ext cx="1113519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62F6CBDF-80ED-4953-9494-F9F2DE5FC24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66741" y="1447796"/>
            <a:ext cx="4416936" cy="45720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A845208-AB56-4CC4-9241-E8BF8312B5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F8F4E-6BAF-4C89-A7D7-A6A4F32507D0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F05E386-EF71-43D3-B282-FBEDE93047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38545" y="6365495"/>
            <a:ext cx="3859792" cy="228664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FD2B0E0-A04C-44B1-906C-BD320B5A8035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C342E88-DEEA-4509-A97E-06C817C361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FA8ACD-E192-4F56-8C73-B5F5FB3292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7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BFDF4-1E33-465E-81C3-4302C7202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0936" y="214317"/>
            <a:ext cx="7793038" cy="14620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3ED19B-3680-47CD-BD54-0C3DE7C4C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2684" y="2017715"/>
            <a:ext cx="7772400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6F11FE-1D20-4932-B5E4-E8B08C033A0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82684" y="4151311"/>
            <a:ext cx="7772400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0C00A7-CD8C-40D4-BD6B-4EDADD1733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62046" y="6243642"/>
            <a:ext cx="1904996" cy="457200"/>
          </a:xfrm>
        </p:spPr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92B65D-EFB0-4DF5-A1CC-6F426456F3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657600" y="6243642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77E8C6-1F19-4A9F-B494-A8385A7B9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042151" y="6243642"/>
            <a:ext cx="1904996" cy="457200"/>
          </a:xfrm>
        </p:spPr>
        <p:txBody>
          <a:bodyPr/>
          <a:lstStyle>
            <a:lvl1pPr>
              <a:defRPr lang="cs-CZ"/>
            </a:lvl1pPr>
          </a:lstStyle>
          <a:p>
            <a:pPr lvl="0"/>
            <a:fld id="{25A9FB9B-5934-4D0D-BF98-C5219EB2B8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820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DFAA-C996-4B78-9B91-B9BE7E4840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41F0-C263-4A54-9991-55AA46362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BB9B03-3C23-4BDC-A656-3C04B9B4AA6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269520-8686-463E-8442-B76FE578B891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D379755-19BE-462F-9297-3838678D7E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4CC68F7-9916-4BEB-AF8A-2B287BEBEC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A8ADD11-0333-4583-90C1-2D516DADF4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 lang="cs-CZ"/>
            </a:lvl1pPr>
          </a:lstStyle>
          <a:p>
            <a:pPr lvl="0"/>
            <a:fld id="{977C8B26-E3D5-4D1D-BAC1-4B9D9FF3EB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565930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E7865-9DAE-40E4-B58C-EAC78B82E9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00328C-CFB2-42A1-AD44-85D907D8F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70B34F-4BE3-4226-AD0F-0A418F56B5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2F08E7-E585-4850-AE9B-05B57DAED0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C09C30-AE67-4AD8-B99D-52ACBD2FC8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67C00D-5163-4615-AD25-44AA9EB28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 lang="cs-CZ"/>
            </a:lvl1pPr>
          </a:lstStyle>
          <a:p>
            <a:pPr lvl="0"/>
            <a:fld id="{06D8809C-26EB-4736-86F6-60D904BD06F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6318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CC35E1-0468-472F-95E4-AD5C5C4F39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17A66F-A7A6-4715-AE0B-328971C21F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55" y="16286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985CB8-3B8C-4A56-ADA5-BA669914276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99641" y="6152403"/>
            <a:ext cx="7488359" cy="82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  <a:lvl2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20B7B9-C259-451E-8395-922E4B9D0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1A0198-BCC2-4D72-8BE5-9F238FF0B2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55" y="16286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3E4AC1-5A5A-40C5-95B1-BD879878762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99641" y="6152403"/>
            <a:ext cx="7488359" cy="82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  <a:lvl2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15AE39-E55E-4A05-9C89-825D6AA123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792AD6-F1BF-4506-971F-6C31674A46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55" y="16286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13FDD2-E9EB-4FDE-961C-1A8DA2A612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99641" y="6152403"/>
            <a:ext cx="7488359" cy="82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  <a:lvl2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61027B-EAFC-412C-9F08-215C32D5BF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D97E4F-D764-4E6E-AF6E-843757134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55" y="16286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7E950A-DC8A-4544-9387-624E8682FB7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99641" y="6152403"/>
            <a:ext cx="7488359" cy="82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  <a:lvl2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903947-3A28-4C24-9610-E26B9E16D6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356C99-1DC7-45EA-9CF8-01AC308C4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55" y="16286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28E1AB-9829-4200-BD56-089CCB649FB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99641" y="6152403"/>
            <a:ext cx="7488359" cy="82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  <a:lvl2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0B0866-72C1-4CB1-8F51-B8978AE88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B15CEF-E436-4BD4-AC3C-4367C3F08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55" y="16286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6E54CD-392A-4375-B7A6-7C23E587F5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99641" y="6152403"/>
            <a:ext cx="7488359" cy="82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  <a:lvl2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7690F5-2F20-4ADC-ACBA-6B2706C026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8875"/>
            <a:ext cx="8229600" cy="1434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F04D8E-C87E-4E2A-9D52-D17A8BE7D2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8355" y="16286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060F83-AAA2-47E0-9371-EB5FA1C627D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99641" y="6152403"/>
            <a:ext cx="7488359" cy="82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  <a:lvl2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cs-CZ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cs-CZ" sz="32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DAEA7EE1-01E9-4061-BC5F-18A9B219B585}"/>
              </a:ext>
            </a:extLst>
          </p:cNvPr>
          <p:cNvGrpSpPr/>
          <p:nvPr/>
        </p:nvGrpSpPr>
        <p:grpSpPr>
          <a:xfrm>
            <a:off x="-1591" y="0"/>
            <a:ext cx="9145591" cy="6860797"/>
            <a:chOff x="-1591" y="0"/>
            <a:chExt cx="9145591" cy="6860797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F47B07FB-69E2-4FFE-8871-ED43AB64B773}"/>
                </a:ext>
              </a:extLst>
            </p:cNvPr>
            <p:cNvSpPr/>
            <p:nvPr/>
          </p:nvSpPr>
          <p:spPr>
            <a:xfrm>
              <a:off x="0" y="0"/>
              <a:ext cx="9118835" cy="6858000"/>
            </a:xfrm>
            <a:prstGeom prst="rect">
              <a:avLst/>
            </a:prstGeom>
            <a:blipFill>
              <a:blip r:embed="rId2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CBC4EDB5-34DA-4F12-8304-B5C9C5DD47A5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05D29F31-E8A2-44BB-BE57-04336E981539}"/>
                </a:ext>
              </a:extLst>
            </p:cNvPr>
            <p:cNvSpPr/>
            <p:nvPr/>
          </p:nvSpPr>
          <p:spPr>
            <a:xfrm>
              <a:off x="6299429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247D76B3-A6BE-4160-9B6C-37612A6B4F01}"/>
                </a:ext>
              </a:extLst>
            </p:cNvPr>
            <p:cNvSpPr/>
            <p:nvPr/>
          </p:nvSpPr>
          <p:spPr>
            <a:xfrm>
              <a:off x="5689835" y="0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7981F8B7-C7DB-4AA7-9599-2645666A782A}"/>
                </a:ext>
              </a:extLst>
            </p:cNvPr>
            <p:cNvSpPr/>
            <p:nvPr/>
          </p:nvSpPr>
          <p:spPr>
            <a:xfrm>
              <a:off x="6299429" y="5870201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4B08379E-31A6-4DE7-BC70-9BCF6039AB12}"/>
                </a:ext>
              </a:extLst>
            </p:cNvPr>
            <p:cNvSpPr/>
            <p:nvPr/>
          </p:nvSpPr>
          <p:spPr>
            <a:xfrm>
              <a:off x="-1591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EFD32F0-2CC0-4DA5-9454-73359F99F75C}"/>
                </a:ext>
              </a:extLst>
            </p:cNvPr>
            <p:cNvSpPr/>
            <p:nvPr/>
          </p:nvSpPr>
          <p:spPr>
            <a:xfrm rot="21010064">
              <a:off x="6359992" y="1790294"/>
              <a:ext cx="2377686" cy="317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8EC84CC9-3A58-44DF-BFF4-F7F431999D7F}"/>
                </a:ext>
              </a:extLst>
            </p:cNvPr>
            <p:cNvSpPr/>
            <p:nvPr/>
          </p:nvSpPr>
          <p:spPr>
            <a:xfrm>
              <a:off x="485025" y="1856451"/>
              <a:ext cx="8173949" cy="4535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60"/>
                <a:gd name="f4" fmla="val 2752"/>
                <a:gd name="f5" fmla="val 324"/>
                <a:gd name="f6" fmla="val 1992"/>
                <a:gd name="f7" fmla="val 4734"/>
                <a:gd name="f8" fmla="val 34"/>
                <a:gd name="f9" fmla="val 4510"/>
                <a:gd name="f10" fmla="val 64"/>
                <a:gd name="f11" fmla="val 4284"/>
                <a:gd name="f12" fmla="val 90"/>
                <a:gd name="f13" fmla="val 4060"/>
                <a:gd name="f14" fmla="val 114"/>
                <a:gd name="f15" fmla="val 3836"/>
                <a:gd name="f16" fmla="val 132"/>
                <a:gd name="f17" fmla="val 3614"/>
                <a:gd name="f18" fmla="val 146"/>
                <a:gd name="f19" fmla="val 3392"/>
                <a:gd name="f20" fmla="val 158"/>
                <a:gd name="f21" fmla="val 3174"/>
                <a:gd name="f22" fmla="val 166"/>
                <a:gd name="f23" fmla="val 2960"/>
                <a:gd name="f24" fmla="val 172"/>
                <a:gd name="f25" fmla="val 2748"/>
                <a:gd name="f26" fmla="val 174"/>
                <a:gd name="f27" fmla="val 2542"/>
                <a:gd name="f28" fmla="val 2338"/>
                <a:gd name="f29" fmla="val 2140"/>
                <a:gd name="f30" fmla="val 170"/>
                <a:gd name="f31" fmla="val 1948"/>
                <a:gd name="f32" fmla="val 164"/>
                <a:gd name="f33" fmla="val 1762"/>
                <a:gd name="f34" fmla="val 156"/>
                <a:gd name="f35" fmla="val 1582"/>
                <a:gd name="f36" fmla="val 148"/>
                <a:gd name="f37" fmla="val 1410"/>
                <a:gd name="f38" fmla="val 138"/>
                <a:gd name="f39" fmla="val 1244"/>
                <a:gd name="f40" fmla="val 128"/>
                <a:gd name="f41" fmla="val 1088"/>
                <a:gd name="f42" fmla="val 116"/>
                <a:gd name="f43" fmla="val 938"/>
                <a:gd name="f44" fmla="val 104"/>
                <a:gd name="f45" fmla="val 668"/>
                <a:gd name="f46" fmla="val 78"/>
                <a:gd name="f47" fmla="val 438"/>
                <a:gd name="f48" fmla="val 54"/>
                <a:gd name="f49" fmla="val 254"/>
                <a:gd name="f50" fmla="val 16"/>
                <a:gd name="f51" fmla="*/ f0 1 4960"/>
                <a:gd name="f52" fmla="*/ f1 1 2752"/>
                <a:gd name="f53" fmla="+- f4 0 f2"/>
                <a:gd name="f54" fmla="+- f3 0 f2"/>
                <a:gd name="f55" fmla="*/ f54 1 4960"/>
                <a:gd name="f56" fmla="*/ f53 1 2752"/>
                <a:gd name="f57" fmla="*/ 0 1 f55"/>
                <a:gd name="f58" fmla="*/ f3 1 f55"/>
                <a:gd name="f59" fmla="*/ 0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4960" h="2752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3" y="f2"/>
                  </a:lnTo>
                  <a:lnTo>
                    <a:pt x="f3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6"/>
                  </a:lnTo>
                  <a:lnTo>
                    <a:pt x="f28" y="f2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8"/>
                  </a:lnTo>
                  <a:lnTo>
                    <a:pt x="f42" y="f50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699D710-E546-4647-800E-667033D173D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0"/>
                <a:gd name="f4" fmla="val 4320"/>
                <a:gd name="f5" fmla="val 5444"/>
                <a:gd name="f6" fmla="val 4004"/>
                <a:gd name="f7" fmla="val 324"/>
                <a:gd name="f8" fmla="*/ f0 1 5760"/>
                <a:gd name="f9" fmla="*/ f1 1 4320"/>
                <a:gd name="f10" fmla="+- f4 0 f2"/>
                <a:gd name="f11" fmla="+- f3 0 f2"/>
                <a:gd name="f12" fmla="*/ f11 1 5760"/>
                <a:gd name="f13" fmla="*/ f10 1 4320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760" h="43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DB6FBB6-7B54-4C19-98D8-811DCFCAA0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439" y="927101"/>
            <a:ext cx="6345259" cy="7098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2EB068-C761-4179-8338-EC6BBB2AEE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4382" y="2489197"/>
            <a:ext cx="6345259" cy="3530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55AE0DD-FEBC-44CC-ABCF-0A52CAD6C6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574441" y="6365495"/>
            <a:ext cx="990596" cy="2286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fld id="{C4F5D406-0568-4FEF-A40B-49463F11C11B}" type="datetime1">
              <a:rPr lang="en-US"/>
              <a:pPr lvl="0"/>
              <a:t>3/28/2022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EFB4074-E233-4A53-A252-64DEE205C6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90839" y="6365495"/>
            <a:ext cx="3859792" cy="22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2pPr>
          </a:lstStyle>
          <a:p>
            <a:pPr lvl="0"/>
            <a:r>
              <a:rPr lang="cs-CZ"/>
              <a:t>Autorem materiálu a všech jeho částí, není-li uvedeno jinak, je (jméno a příjmení autora).</a:t>
            </a:r>
            <a:br>
              <a:rPr lang="cs-CZ"/>
            </a:br>
            <a:r>
              <a:rPr lang="cs-CZ"/>
              <a:t>Dostupné z Metodického portálu www.rvp.cz ; ISSN 1802-4785. Provozuje Národní ústav pro vzdělávání, školské poradenské zařízení a zařízení pro další vzdělávání pedagogických pracovníků (NÚV).</a:t>
            </a:r>
          </a:p>
          <a:p>
            <a:pPr lvl="0"/>
            <a:endParaRPr lang="cs-CZ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26C3A4AF-14C2-4BA7-A17A-9C42786D802A}"/>
              </a:ext>
            </a:extLst>
          </p:cNvPr>
          <p:cNvSpPr/>
          <p:nvPr/>
        </p:nvSpPr>
        <p:spPr>
          <a:xfrm>
            <a:off x="7745644" y="0"/>
            <a:ext cx="685800" cy="1099456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AB0253A-5B92-4C97-8E7B-FA70FFBE0F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678619" y="295726"/>
            <a:ext cx="7913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64279D11-B3A8-4B2A-934F-8CA14E077B1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685800" marR="0" lvl="1" indent="-283464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96012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23444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150876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9.xml"/><Relationship Id="rId1" Type="http://schemas.openxmlformats.org/officeDocument/2006/relationships/video" Target="https://www.youtube.com/embed/A9WbwtF6yUM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ta.org/" TargetMode="External"/><Relationship Id="rId2" Type="http://schemas.openxmlformats.org/officeDocument/2006/relationships/hyperlink" Target="http://www.visitcentraleurope.com/" TargetMode="Externa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0298C-5436-4C6B-807B-C97DD4DA1B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2461" y="1666667"/>
            <a:ext cx="7683113" cy="2550874"/>
          </a:xfrm>
        </p:spPr>
        <p:txBody>
          <a:bodyPr/>
          <a:lstStyle/>
          <a:p>
            <a:pPr lvl="0"/>
            <a:r>
              <a:rPr lang="cs-CZ" dirty="0"/>
              <a:t>Mezinárodní organizace v cestovním ruchu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1502BF-6D27-4B7F-8F95-50472BC666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 dirty="0"/>
              <a:t>Ing. Peter krupka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33544BE-B670-429F-AAAE-7A0513910BBD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2A68D0F-9642-4654-A2F1-5DD8539CA98C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DDC324D-B55B-456B-9F7A-5B1CF34F11E4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E2202E2-B65A-4808-9B03-30C1EE0DF4D4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0198827-6876-4CC5-A671-A760794CC419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FDB188E-A1EF-47A1-9AAB-4C0CE92C1682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400" dirty="0"/>
              <a:t>Česká centrála cestovního ruchu</a:t>
            </a:r>
            <a:endParaRPr lang="cs-CZ" sz="24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pic>
        <p:nvPicPr>
          <p:cNvPr id="1026" name="Picture 2" descr="CzechTourism">
            <a:extLst>
              <a:ext uri="{FF2B5EF4-FFF2-40B4-BE49-F238E27FC236}">
                <a16:creationId xmlns:a16="http://schemas.microsoft.com/office/drawing/2014/main" id="{1D5EF8BD-E857-4EF9-AC2B-479C14758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878609"/>
            <a:ext cx="54578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9697765-E51F-4831-856B-A10DE2099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809"/>
            <a:ext cx="9144000" cy="50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400" dirty="0"/>
              <a:t>Česká centrála cestovního ruchu</a:t>
            </a:r>
            <a:endParaRPr lang="cs-CZ" sz="24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pic>
        <p:nvPicPr>
          <p:cNvPr id="1026" name="Picture 2" descr="CzechTourism">
            <a:extLst>
              <a:ext uri="{FF2B5EF4-FFF2-40B4-BE49-F238E27FC236}">
                <a16:creationId xmlns:a16="http://schemas.microsoft.com/office/drawing/2014/main" id="{1D5EF8BD-E857-4EF9-AC2B-479C14758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878609"/>
            <a:ext cx="54578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BD8BF3-6AFE-4DC5-81C2-EF26D3484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1636968"/>
            <a:ext cx="8091948" cy="51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400" dirty="0"/>
              <a:t>Česká centrála cestovního ruchu</a:t>
            </a:r>
            <a:endParaRPr lang="cs-CZ" sz="24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pic>
        <p:nvPicPr>
          <p:cNvPr id="1026" name="Picture 2" descr="CzechTourism">
            <a:extLst>
              <a:ext uri="{FF2B5EF4-FFF2-40B4-BE49-F238E27FC236}">
                <a16:creationId xmlns:a16="http://schemas.microsoft.com/office/drawing/2014/main" id="{1D5EF8BD-E857-4EF9-AC2B-479C14758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878609"/>
            <a:ext cx="54578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F917849-07AE-44B7-A125-DF44C1250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0" y="1579488"/>
            <a:ext cx="8190100" cy="52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800" dirty="0"/>
              <a:t>Krajská úroveň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DE43E-3C6D-4573-BD47-13D7C49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197"/>
            <a:ext cx="7748676" cy="353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Ustanovení krajů představuje významný impuls pro řízení a organizaci cestovního ruchu na regionální úrovni. Řada přirozených turistických regionů je však krajskými hranicemi rozdělena. Do kompetencí krajů podle aktuálních právních norem z hlediska cestovního ruchu patří schvalování koncepce rozvoje cestovního ruchu na území kraje, zajišťování realizace a kontrola jejich plnění. Kraje vytvořily také nástroje na podporu cestovního ruchu v regionech většinou ve formě grantů a dotačních titulů financovaných z rozpočtu kraje nebo účelových fondů. Takovéto programy jsou zaměřeny například na podporu budování turistické infrastruktury, kulturních aktivit, vydávání propagačních materiálů, podpora sítě turistických informačních center apod.</a:t>
            </a:r>
          </a:p>
        </p:txBody>
      </p:sp>
    </p:spTree>
    <p:extLst>
      <p:ext uri="{BB962C8B-B14F-4D97-AF65-F5344CB8AC3E}">
        <p14:creationId xmlns:p14="http://schemas.microsoft.com/office/powerpoint/2010/main" val="42676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800" dirty="0"/>
              <a:t>Jihočeská centrála cestovního ruchu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DE43E-3C6D-4573-BD47-13D7C49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197"/>
            <a:ext cx="7748676" cy="353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Ukázkovou organizací na krajské úrovni je Jihočeská centrála cestovního ruchu [blíže www.jccr.cz], kterou tvoří Jihočeský kraj, Svaz měst a obcí Jihočeského kraje a Jihočeská hospodářská komora. Tato společnost je z právního hlediska zájmovým sdružením právnických osob a jako taková plní řadu činností, např. koncepční, poradní, marketingovou, ediční apod. Lze konstatovat, že se jedná o velice aktivní organizaci.</a:t>
            </a:r>
          </a:p>
        </p:txBody>
      </p:sp>
      <p:pic>
        <p:nvPicPr>
          <p:cNvPr id="2050" name="Picture 2" descr="Výběrové řízení - Analytik | Jihočeská centrála cestovního ruchu">
            <a:extLst>
              <a:ext uri="{FF2B5EF4-FFF2-40B4-BE49-F238E27FC236}">
                <a16:creationId xmlns:a16="http://schemas.microsoft.com/office/drawing/2014/main" id="{FEBF76B5-F1ED-48C5-8C8B-F72B8823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68" y="4257751"/>
            <a:ext cx="2597150" cy="23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800" dirty="0"/>
              <a:t>Regionální úroveň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DE43E-3C6D-4573-BD47-13D7C49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1" y="2153264"/>
            <a:ext cx="8452713" cy="4704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Region Slovácko –které je dobrovolným sdružením obcí, měst a dalších právnických osob. Úkolem tohoto sdružení je koordinace v podobě doporučení a námětů hospodářského, sociálního a kulturního rozvoje daného regionu ve vztahu k rozvoji cestovního ruchu. Samotná marketingová činnost a tvorba a realizace projektů je prováděna nově budovaným destinačním managementem. Součástí tohoto managementu je Management Sdružení, Destinační firma či agentura, kterou ve skutečnosti představuje marketingová společnost </a:t>
            </a:r>
            <a:r>
              <a:rPr lang="cs-CZ" dirty="0" err="1"/>
              <a:t>Avedon</a:t>
            </a:r>
            <a:r>
              <a:rPr lang="cs-CZ" dirty="0"/>
              <a:t>, a ostatní partneři (např. konzultační firma). Z hlediska marketingové strategie si region Slovácko již vytvořil jednotnou identitu, tzv. </a:t>
            </a:r>
            <a:r>
              <a:rPr lang="cs-CZ" dirty="0" err="1"/>
              <a:t>corporate</a:t>
            </a:r>
            <a:r>
              <a:rPr lang="cs-CZ" dirty="0"/>
              <a:t> identity. Region Slovácko je díky své marketingové činnosti, nejaktivnějším turistickým regionem v Jižní Moravě (sestavení průvodce regionem Slovácko, expozice regionu Slovácko, realizace propagačních a informačních tiskovin a jiných materiálů včetně suvenýrů, postupná standardizace a budování sítě TIC, vytvoření systému sítě incoming partnerů, atd.)</a:t>
            </a:r>
          </a:p>
        </p:txBody>
      </p:sp>
    </p:spTree>
    <p:extLst>
      <p:ext uri="{BB962C8B-B14F-4D97-AF65-F5344CB8AC3E}">
        <p14:creationId xmlns:p14="http://schemas.microsoft.com/office/powerpoint/2010/main" val="5923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800" dirty="0"/>
              <a:t>Mezinárodní úroveň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DE43E-3C6D-4573-BD47-13D7C49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1" y="2153264"/>
            <a:ext cx="8452713" cy="4704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173846"/>
                </a:solidFill>
                <a:latin typeface="Arial" panose="020B0604020202020204" pitchFamily="34" charset="0"/>
              </a:rPr>
              <a:t>Základní typy organizací cestovního ruchu ve světě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všeobecné zaměření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celosvětové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vládní – WTO (Světová organizace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cr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), OECD (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Organoizace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pro hospodářskou spolupráci a rozvoj)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nevládní – WTTC (Světová rada cestování a cestovního ruchu)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makro regionální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vládní – Evropská komise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nevládní – Evropská komise cestovního ruchu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státní – centrální státní orgány pověřené řízením turismu v jednotlivých státech = ministerstva, výbory, rady atd. </a:t>
            </a:r>
          </a:p>
          <a:p>
            <a:pPr marL="0" indent="0">
              <a:buNone/>
            </a:pPr>
            <a:endParaRPr lang="cs-CZ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800" dirty="0"/>
              <a:t>Mezinárodní úroveň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DE43E-3C6D-4573-BD47-13D7C49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1" y="2153264"/>
            <a:ext cx="8452713" cy="4704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173846"/>
                </a:solidFill>
                <a:latin typeface="Arial" panose="020B0604020202020204" pitchFamily="34" charset="0"/>
              </a:rPr>
              <a:t>Rozdělení dle oborového zaměření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celosvětové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základní obory poskytované v oblasti služeb cestovního ruchu (CK – WATA, ubytování IHRA, letecká doprava IATA, lázeňství FEMTEC, UNESCO) </a:t>
            </a:r>
          </a:p>
          <a:p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makroregionální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skupiny poskytovatelů služeb jako např. Evropský svaz lázní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národní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Asociace, federace, sdružení CK, sdružení hotelů, restaurací atd.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specifické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zaměřují se na mezinárodní koordinaci – např. ICAO </a:t>
            </a:r>
          </a:p>
          <a:p>
            <a:pPr marL="0" indent="0">
              <a:buNone/>
            </a:pPr>
            <a:endParaRPr lang="cs-CZ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Světový organizace cestovního ruchu UNWTO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DE43E-3C6D-4573-BD47-13D7C49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1" y="2153264"/>
            <a:ext cx="8452713" cy="47047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b="0" i="0" u="none" strike="noStrike" baseline="0" dirty="0"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 specializovaná agentura se statutem Organizace spojených národů a vedoucí mezinárodní organizace v oblasti cestovního ruchu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sídlo je v Madridu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vznikla v roce 1974, členem WTO tehdejší ČSSR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roce 2003 došlo k přeměně WTO v přidruženou organizaci (specializovanou agenturu, resp. agencii –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specialised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agency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Organizace spojených národů na podporu cestovního ruchu – UNWTO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zahrnuje 200 států (včetně České republiky) a více než 350 přidružených členů, kteří reprezentují privátní sektor, vzdělávací instituce, turistické asociace a místní turistické úřady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podpora vývoje zodpovědného, udržitelného a dostupného cestovního ruchu a především je zaměřena na zájmy vyvíjejících se zemí třetího světa </a:t>
            </a:r>
          </a:p>
          <a:p>
            <a:pPr marL="0" indent="0">
              <a:buNone/>
            </a:pPr>
            <a:endParaRPr lang="cs-CZ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Světový organizace cestovního ruchu UNWTO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DE43E-3C6D-4573-BD47-13D7C49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1" y="2153264"/>
            <a:ext cx="8452713" cy="4704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Svou činnost zaměřuje na: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šetření prováděné v cestovním ruchu, v oblasti zaměstnanosti, včetně jeho sta-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tistického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zkoumání, apod.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podílí se na organizaci různých vědeckých akcí,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věnuje se výchově vedoucích zaměstnanců působících v cestovním ruchu, včetně vzájemné kooperace s dalšími společnostmi,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vydává různé formy periodik, ať se jedná o Travel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Research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Journal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World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Tou-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rism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Statistics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či dvouměsíčník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World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Tourism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nebo také závěrečné zprávy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zjiš-těných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ze šetření zaměřené na zkoumanou problematiku. </a:t>
            </a:r>
          </a:p>
          <a:p>
            <a:pPr marL="0" indent="0">
              <a:buNone/>
            </a:pPr>
            <a:endParaRPr lang="cs-CZ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6" name="Picture 4" descr="Světová organizace cestovního ruchu – Wikipedie">
            <a:extLst>
              <a:ext uri="{FF2B5EF4-FFF2-40B4-BE49-F238E27FC236}">
                <a16:creationId xmlns:a16="http://schemas.microsoft.com/office/drawing/2014/main" id="{CCF299E0-070E-460A-9BF5-1D9EAC6C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36" y="4952939"/>
            <a:ext cx="2379406" cy="17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/>
          </a:bodyPr>
          <a:lstStyle/>
          <a:p>
            <a:pPr lvl="0" algn="ctr"/>
            <a:r>
              <a:rPr lang="cs-CZ" sz="3700" b="1">
                <a:latin typeface="Museo Sans 500" pitchFamily="50"/>
              </a:rPr>
              <a:t>Rožnov pod Radhoštěm</a:t>
            </a: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BEE0A98A-5434-4517-923A-1802E045B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52" y="2351251"/>
            <a:ext cx="8769096" cy="3433096"/>
          </a:xfr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Světový organizace cestovního ruchu UNWTO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pic>
        <p:nvPicPr>
          <p:cNvPr id="12" name="Online médium 11" title="Czech Republic - Exceptional Stories of Sustainable Tourism">
            <a:hlinkClick r:id="" action="ppaction://media"/>
            <a:extLst>
              <a:ext uri="{FF2B5EF4-FFF2-40B4-BE49-F238E27FC236}">
                <a16:creationId xmlns:a16="http://schemas.microsoft.com/office/drawing/2014/main" id="{ECB29400-14A8-4F42-9F8C-18CA95BF38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5972" y="2193540"/>
            <a:ext cx="7622935" cy="43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Evropská komise cestovního ruchu ETC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800" b="0" i="0" u="none" strike="noStrike" baseline="0" dirty="0"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sdružuje národní organizace/úřady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cr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většinou evropských zemí,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marketingová činnost na mimoevropském trhu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marketingový výzkum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obování u EU ve prospěch turistů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sídlo Brusel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členem je i ČCCR (Czech Tourism)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Evropská komise cestovního ruchu ETC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197"/>
            <a:ext cx="7893860" cy="3530598"/>
          </a:xfrm>
        </p:spPr>
        <p:txBody>
          <a:bodyPr/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Vznikla pro druhé sv. válce v roce 1948 a po určitou dobu byla součástí OEEC (dnešní OECD). Od roku 1990 se k dané instituci přidala velká část zemí střední Evropy. Podporuje aktivní i pasivní cestovní ruch do Evropy z celého světa. Propojenost se sektorem turismu má činnost řady ředitelství, avšak bezprostřední dopady na sektor turismu vykazují 2 gene-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rální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ředitelství – GŘ Podnikání a průmysl (Oddělení pro cestovní ruch) a GŘ Zdraví a spotřebitelé (Oddělení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Timeshare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pakety /zájezdy). </a:t>
            </a: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732ABB-94FF-4FA7-85D5-CE368F46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07" y="4685839"/>
            <a:ext cx="2809154" cy="13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Světová rada cestování a cestovního ruchu WTTC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197"/>
            <a:ext cx="7893860" cy="3530598"/>
          </a:xfrm>
        </p:spPr>
        <p:txBody>
          <a:bodyPr/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 mezinárodní nevládní organizace sdružující vedoucí osobnosti průmyslu cestovního ruchu, tedy letecké, lodní a železniční společnosti, ho-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telové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sítě, půjčovny aut a další subjekty podnikající v cestovním ruchu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(např.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Accor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Hotels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Marriott International,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Accenture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atd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.) 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WTTC: Denně přichází cestovní ruch o milion pracovních míst - TTG – vše o  cestovním ruchu">
            <a:extLst>
              <a:ext uri="{FF2B5EF4-FFF2-40B4-BE49-F238E27FC236}">
                <a16:creationId xmlns:a16="http://schemas.microsoft.com/office/drawing/2014/main" id="{57B8624D-DDF0-493D-BF07-2B9CE3D9A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49" y="3768972"/>
            <a:ext cx="3762279" cy="28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Světová rada cestování a cestovního ruchu WTTC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9" y="2421771"/>
            <a:ext cx="8676410" cy="42939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mezinárodní fórum pro přední soukromé firmy globální ekonomiky, napříč spektrem odvětví turismu</a:t>
            </a:r>
          </a:p>
          <a:p>
            <a:pPr marL="0" indent="0" algn="just">
              <a:buNone/>
            </a:pPr>
            <a:endParaRPr lang="cs-CZ" sz="4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cca 100 členů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založena v roce 1990 v Londýně, kde má své sídlo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členskou základnu tvoří organizace, resp.: předsedové a prezidenti a CEO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řada opatření a názorů je  uplatňována skutečně v praktickém životě s konkrétními dopady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mezivládními organizacemi úzce spolupracuje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800" dirty="0"/>
              <a:t>Světová rada cestování a cestovního ruchu WTTC</a:t>
            </a: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9" y="2421771"/>
            <a:ext cx="8676410" cy="429393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cs-CZ" sz="480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posláním WTTC je:</a:t>
            </a:r>
            <a:endParaRPr lang="cs-CZ" sz="4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povědomí o plném dopadu turismu na ekonomiku (růst a zaměstnanost</a:t>
            </a:r>
            <a:r>
              <a:rPr lang="cs-CZ" sz="4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), působení na vlády k využití potenciálu turismu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soulad roz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voje turismu a jeho vlivu na sociální, kulturní a ŽP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dlouhodobé sledování růstu a prosperity</a:t>
            </a:r>
          </a:p>
          <a:p>
            <a:pPr algn="just"/>
            <a:r>
              <a:rPr lang="cs-CZ" sz="480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programy, v nichž se WTTC angažuje:</a:t>
            </a:r>
            <a:endParaRPr lang="cs-CZ" sz="4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Arial Unicode MS"/>
              <a:cs typeface="Arial Unicode MS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udržitelného turismu (zapojení do Agendy 21, do projektu </a:t>
            </a:r>
            <a:r>
              <a:rPr lang="cs-CZ" sz="4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 a dalších, . .)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ekonomický výzkum a zdůrazňování ekonomických a dalších pozitivních přínosů turismu (dokument </a:t>
            </a:r>
            <a:r>
              <a:rPr lang="cs-CZ" sz="4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Blueprint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2003 – jeho cílem je zlepšení podmínek pro turismus, </a:t>
            </a:r>
            <a:r>
              <a:rPr lang="cs-CZ" sz="4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soudružná</a:t>
            </a:r>
            <a:r>
              <a:rPr lang="cs-CZ" sz="4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politika turismu, nárůst investic), ekonomické analýzy a kalkulace neoficiálních TSA, tvorba metodiky TSA, Metodika pro určení dopadů krizových vlivů na turismus, ekonomické studie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algn="ctr"/>
            <a:r>
              <a:rPr lang="cs-CZ" sz="2800" dirty="0"/>
              <a:t>Organizace ubytovacích a </a:t>
            </a:r>
            <a:r>
              <a:rPr lang="cs-CZ" sz="2800" dirty="0" err="1"/>
              <a:t>pohosinských</a:t>
            </a:r>
            <a:r>
              <a:rPr lang="cs-CZ" sz="2800" dirty="0"/>
              <a:t> zařízení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9" y="2421771"/>
            <a:ext cx="8676410" cy="429393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Mezinárodní sdružení hotelů 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(IHA, International Hotel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sídlo: Paříž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členy: národní hotelové a restaurační sdružení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Mezinárodní svaz národních organizací majitelů hotelů, restaurací a kaváren 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HoReCa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International Union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of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National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Associations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of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Hotel, Restaurant and Café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Keepers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sídlo: Curych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Mezinárodní federace ubytoven a mládežnických ubytoven 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(IYHF, International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Youth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Hostel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Federation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sídlo: Londýn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algn="ctr"/>
            <a:r>
              <a:rPr lang="cs-CZ" sz="2800" dirty="0"/>
              <a:t>Organizace lázeňských zařízení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9" y="2421771"/>
            <a:ext cx="8676410" cy="429393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Mezinárodní federace pro termální a klimatickou léčbu (FEMTEC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Fédération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Mondiale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du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Thermalisme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et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du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Climatisme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vznik: 1937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základní úlohou je vytvářet kritéria a standardy pro určení lázeňských míst a přírodních léčebních zdrojů (několik desítek kritérií)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algn="ctr"/>
            <a:r>
              <a:rPr lang="cs-CZ" sz="2800" dirty="0"/>
              <a:t>Organizace CR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" y="2169605"/>
            <a:ext cx="8676410" cy="42939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Organizace </a:t>
            </a:r>
            <a:r>
              <a:rPr lang="cs-CZ" sz="1900" b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oskytovatelů</a:t>
            </a: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kongresových služeb</a:t>
            </a:r>
          </a:p>
          <a:p>
            <a:pPr marL="800100" lvl="1" indent="-342900">
              <a:lnSpc>
                <a:spcPct val="115000"/>
              </a:lnSpc>
            </a:pPr>
            <a:r>
              <a:rPr lang="cs-CZ" sz="1900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Mezinárodní sdružení kongresů a sympozií 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(ICCA, International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Congress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and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Convention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lnSpc>
                <a:spcPct val="115000"/>
              </a:lnSpc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členové: CK, PCO, organizace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kontrsových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služeb</a:t>
            </a:r>
          </a:p>
          <a:p>
            <a:pPr marL="1257300" lvl="2" indent="-342900">
              <a:lnSpc>
                <a:spcPct val="115000"/>
              </a:lnSpc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cíl: prosazování unifikace podmínek a výše provize za zprostředkovatelské služby</a:t>
            </a:r>
          </a:p>
          <a:p>
            <a:pPr marL="800100" lvl="1" indent="-342900">
              <a:lnSpc>
                <a:spcPct val="115000"/>
              </a:lnSpc>
            </a:pP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Společnost organizátorů incentivního cestovního ruchu 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(SITE, Society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of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Incentive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&amp; Travel </a:t>
            </a:r>
            <a:r>
              <a:rPr lang="cs-CZ" sz="19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Executives</a:t>
            </a: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lnSpc>
                <a:spcPct val="115000"/>
              </a:lnSpc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jediná mezinárodní nezisková profesní organizace</a:t>
            </a:r>
          </a:p>
          <a:p>
            <a:pPr marL="1257300" lvl="2" indent="-342900">
              <a:lnSpc>
                <a:spcPct val="115000"/>
              </a:lnSpc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vznik: 1973</a:t>
            </a:r>
          </a:p>
          <a:p>
            <a:pPr marL="1257300" lvl="2" indent="-342900">
              <a:lnSpc>
                <a:spcPct val="115000"/>
              </a:lnSpc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sídlo: Chicago</a:t>
            </a:r>
          </a:p>
          <a:p>
            <a:pPr marL="800100" lvl="1" indent="-342900">
              <a:lnSpc>
                <a:spcPct val="115000"/>
              </a:lnSpc>
            </a:pPr>
            <a:r>
              <a:rPr lang="cs-CZ" sz="19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Asociace objednavatelů služebních cest</a:t>
            </a:r>
          </a:p>
          <a:p>
            <a:pPr marL="1257300" lvl="2" indent="-342900">
              <a:lnSpc>
                <a:spcPct val="115000"/>
              </a:lnSpc>
              <a:spcAft>
                <a:spcPts val="1000"/>
              </a:spcAft>
            </a:pPr>
            <a:r>
              <a:rPr lang="cs-CZ" sz="19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kongresy a konference</a:t>
            </a:r>
          </a:p>
          <a:p>
            <a:pPr marL="914400" lvl="2" indent="0">
              <a:lnSpc>
                <a:spcPct val="115000"/>
              </a:lnSpc>
              <a:buNone/>
            </a:pPr>
            <a:endParaRPr lang="cs-CZ" sz="19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827" y="777858"/>
            <a:ext cx="6744195" cy="709867"/>
          </a:xfrm>
        </p:spPr>
        <p:txBody>
          <a:bodyPr anchorCtr="1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CR v Evropě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3" y="2043117"/>
            <a:ext cx="8801099" cy="467041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cs-CZ" sz="15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cs-CZ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Evropská rada pro obchod a cestovní ruch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(ECTT,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sídlo: Bukurešť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členové: národní organizace v CR členských krajin EU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cs-CZ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Asociace cestovního ruchu středoevropských států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(CECTA,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Travel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cíl: navazovat kontakty, budovat dobré jméno střední Evropy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web: </a:t>
            </a:r>
            <a:r>
              <a:rPr lang="cs-CZ" sz="15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www.visitcentraleurope.com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www.cecta.org</a:t>
            </a:r>
            <a:endParaRPr lang="cs-CZ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cs-CZ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cs-CZ" sz="15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Donau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Danube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Tourist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sdružení podunajských států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sídlo: Vídeň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vznik. 1971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organizuje každoročně Dunajskou burzu (veletrh cestovního ruchu)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cs-CZ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Evropských svaz lázní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(ESPA,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Spas </a:t>
            </a:r>
            <a:r>
              <a:rPr lang="cs-CZ" sz="15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 než 1,2 tis. lázní a středisek wellness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značky kvality: EUROPESPA med (léčebné lázně) a EUROPESPA wellness (wellness hotely)</a:t>
            </a:r>
          </a:p>
          <a:p>
            <a:pPr>
              <a:lnSpc>
                <a:spcPct val="115000"/>
              </a:lnSpc>
            </a:pPr>
            <a:endParaRPr lang="cs-CZ" sz="1900" b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400" b="1" dirty="0"/>
              <a:t>Organizace cestovního ruchu v České republice</a:t>
            </a:r>
            <a:endParaRPr lang="cs-CZ" sz="37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7F05F26-CB2A-4785-BDAC-B4256B77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01" y="3060699"/>
            <a:ext cx="7611024" cy="353059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Hranice turistických destinací nejsou totožné s administrativními hranicemi. Vzhledem k nízké rozvinutosti řízení v cestovním ruchu toto chápání zatím až na výjimky přetrvává. Mezi nejvýznamnější instituce při organizaci a podpoře cestovního ruchu v České republice patří následující orgány.</a:t>
            </a:r>
          </a:p>
        </p:txBody>
      </p:sp>
    </p:spTree>
    <p:extLst>
      <p:ext uri="{BB962C8B-B14F-4D97-AF65-F5344CB8AC3E}">
        <p14:creationId xmlns:p14="http://schemas.microsoft.com/office/powerpoint/2010/main" val="11398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827" y="777858"/>
            <a:ext cx="6744195" cy="709867"/>
          </a:xfrm>
        </p:spPr>
        <p:txBody>
          <a:bodyPr anchorCtr="1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cs-CZ" sz="27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03" y="2121116"/>
            <a:ext cx="8801099" cy="467041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cs-CZ" sz="15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cs-CZ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cs-CZ" sz="1900" b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Hotelstars Union reaches next level - HOTREC">
            <a:extLst>
              <a:ext uri="{FF2B5EF4-FFF2-40B4-BE49-F238E27FC236}">
                <a16:creationId xmlns:a16="http://schemas.microsoft.com/office/drawing/2014/main" id="{17D3ED2B-2017-41F1-8E0D-697FE443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2" y="1096014"/>
            <a:ext cx="2835563" cy="1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ECF0CA3E-9614-4DDD-BFE0-0FBBF3EC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55" y="2819560"/>
            <a:ext cx="8164944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1*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/>
            </a:r>
            <a:b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</a:b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100 % pokojů má sprchu/WC nebo vanu/WC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Každodenní úklid pokoje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100 % pokojů je vybaveno službou sledování TV s možností dálkového ovládání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WIFI přístup na Internet ve veřejných prostorách a v pokojích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Stůl a židle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Nabídka toaletních potřeb na vyžádání (např. zubní kartáček, zubní pasta, holící souprava)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Osušky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Služby recepce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Bezhotovostní platba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Rozšířená snídaňová nabídka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Nabídka nápojů v hotelu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Možnost uložení cenností </a:t>
            </a:r>
          </a:p>
        </p:txBody>
      </p:sp>
    </p:spTree>
    <p:extLst>
      <p:ext uri="{BB962C8B-B14F-4D97-AF65-F5344CB8AC3E}">
        <p14:creationId xmlns:p14="http://schemas.microsoft.com/office/powerpoint/2010/main" val="911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827" y="777858"/>
            <a:ext cx="6744195" cy="709867"/>
          </a:xfrm>
        </p:spPr>
        <p:txBody>
          <a:bodyPr anchorCtr="1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cs-CZ" sz="27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03" y="2121116"/>
            <a:ext cx="8801099" cy="467041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cs-CZ" sz="15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cs-CZ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cs-CZ" sz="1900" b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Hotelstars Union reaches next level - HOTREC">
            <a:extLst>
              <a:ext uri="{FF2B5EF4-FFF2-40B4-BE49-F238E27FC236}">
                <a16:creationId xmlns:a16="http://schemas.microsoft.com/office/drawing/2014/main" id="{17D3ED2B-2017-41F1-8E0D-697FE443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2" y="1096014"/>
            <a:ext cx="2835563" cy="1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ECF0CA3E-9614-4DDD-BFE0-0FBBF3EC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3" y="2510531"/>
            <a:ext cx="8483021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latin typeface="Century Gothic" panose="020B0502020202020204" pitchFamily="34" charset="0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*</a:t>
            </a:r>
          </a:p>
          <a:p>
            <a:pPr algn="l"/>
            <a: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/>
            </a:r>
            <a:b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</a:br>
            <a:r>
              <a:rPr lang="cs-CZ" sz="2000" i="0" dirty="0">
                <a:effectLst/>
                <a:latin typeface="Century Gothic" panose="020B0502020202020204" pitchFamily="34" charset="0"/>
              </a:rPr>
              <a:t>Snídaně formou bufetu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i="0" dirty="0">
                <a:effectLst/>
                <a:latin typeface="Century Gothic" panose="020B0502020202020204" pitchFamily="34" charset="0"/>
              </a:rPr>
              <a:t>Světlo na čtení vedle lůžka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i="0" dirty="0">
                <a:effectLst/>
                <a:latin typeface="Century Gothic" panose="020B0502020202020204" pitchFamily="34" charset="0"/>
              </a:rPr>
              <a:t>Tekuté tělové mýdlo nebo sprchový gel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i="0" dirty="0">
                <a:effectLst/>
                <a:latin typeface="Century Gothic" panose="020B0502020202020204" pitchFamily="34" charset="0"/>
              </a:rPr>
              <a:t>Poličky na prádlo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i="0" dirty="0">
                <a:effectLst/>
                <a:latin typeface="Century Gothic" panose="020B0502020202020204" pitchFamily="34" charset="0"/>
              </a:rPr>
              <a:t>Osušky a ručníky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i="0" dirty="0">
                <a:effectLst/>
                <a:latin typeface="Century Gothic" panose="020B0502020202020204" pitchFamily="34" charset="0"/>
              </a:rPr>
              <a:t>Personál hovořící dvěma jazyky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i="0" dirty="0">
                <a:effectLst/>
                <a:latin typeface="Century Gothic" panose="020B0502020202020204" pitchFamily="34" charset="0"/>
              </a:rPr>
              <a:t>Šitíčko a pomůcky na čištění obuvi na vyžádání</a:t>
            </a:r>
          </a:p>
        </p:txBody>
      </p:sp>
    </p:spTree>
    <p:extLst>
      <p:ext uri="{BB962C8B-B14F-4D97-AF65-F5344CB8AC3E}">
        <p14:creationId xmlns:p14="http://schemas.microsoft.com/office/powerpoint/2010/main" val="23229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827" y="777858"/>
            <a:ext cx="6744195" cy="709867"/>
          </a:xfrm>
        </p:spPr>
        <p:txBody>
          <a:bodyPr anchorCtr="1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cs-CZ" sz="27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03" y="2121116"/>
            <a:ext cx="8801099" cy="467041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cs-CZ" sz="15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cs-CZ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cs-CZ" sz="1900" b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Hotelstars Union reaches next level - HOTREC">
            <a:extLst>
              <a:ext uri="{FF2B5EF4-FFF2-40B4-BE49-F238E27FC236}">
                <a16:creationId xmlns:a16="http://schemas.microsoft.com/office/drawing/2014/main" id="{17D3ED2B-2017-41F1-8E0D-697FE443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2" y="1096014"/>
            <a:ext cx="2835563" cy="1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ECF0CA3E-9614-4DDD-BFE0-0FBBF3EC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10" y="2038826"/>
            <a:ext cx="8201888" cy="5201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3*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Recepce je obsazena personálem 10 hodin denně, digitálními prostředky či telefonicky je dostupná 24 hodin denně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Sedací souprava v prostoru recepce, pomoc se zavazadly na vyžádání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Služba bezpečné úschovy zavazadel pro hosty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Nabídka nápojů v pokoji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Zařízení pro interní a externí komunikaci na vyžádání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Audio nebo multimediální zábavní systém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Vysoušeč vlasů, kosmetické ubrousky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Zrcadlo na výšku postavy, odpovídající místo nebo box pro uložení zavazadla/kufru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Služba praní a žehlení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Polštář navíc a přikrývka navíc na vyžádání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Přehledný systém vyřizování stížností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</a:rPr>
              <a:t>Dvojjazyčné vlastní internetové stránky hotelu</a:t>
            </a:r>
          </a:p>
          <a:p>
            <a:pPr algn="l"/>
            <a: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/>
            </a:r>
            <a:b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</a:br>
            <a:r>
              <a:rPr lang="cs-CZ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cs-CZ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cs-CZ" sz="200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827" y="777858"/>
            <a:ext cx="6744195" cy="709867"/>
          </a:xfrm>
        </p:spPr>
        <p:txBody>
          <a:bodyPr anchorCtr="1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cs-CZ" sz="27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03" y="2121116"/>
            <a:ext cx="8801099" cy="467041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cs-CZ" sz="15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cs-CZ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cs-CZ" sz="1900" b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Hotelstars Union reaches next level - HOTREC">
            <a:extLst>
              <a:ext uri="{FF2B5EF4-FFF2-40B4-BE49-F238E27FC236}">
                <a16:creationId xmlns:a16="http://schemas.microsoft.com/office/drawing/2014/main" id="{17D3ED2B-2017-41F1-8E0D-697FE443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2" y="1096014"/>
            <a:ext cx="2835563" cy="1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ECF0CA3E-9614-4DDD-BFE0-0FBBF3EC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10" y="2315825"/>
            <a:ext cx="8201888" cy="4647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latin typeface="Century Gothic" panose="020B0502020202020204" pitchFamily="34" charset="0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*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Recepce je obsazena personálem 16 hodin denně, prostředky digitální komunikace či telefonicky je fyzicky dostupná 24 hodin denně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Hotelová hala s místy k sezení a nápojovým servisem, hotelový bar nebo prostor k posezení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Snídaňový bufet s obsluhou nebo ekvivalentní snídaňový jídelní lístek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Minibar či 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maxibar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 nebo nápoje k dispozici 16 hodin denně prostřednictvím pokojové služby "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Room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Service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Pohodlné sezení (čalouněné křeslo/pohovka) s odkládacím stolkem/policí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Župan a pantofle na vyžádání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Kosmetické produkty (např. sprchovací čepice, pilníček na nehty, bavlněné tampony), kosmetické zrcátko, velká odkládací plocha v koupelně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Mezinárodní TV kanály</a:t>
            </a:r>
          </a:p>
          <a:p>
            <a:pPr algn="l"/>
            <a: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/>
            </a:r>
            <a:b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</a:br>
            <a:r>
              <a:rPr lang="cs-CZ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cs-CZ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cs-CZ" sz="200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827" y="777858"/>
            <a:ext cx="6744195" cy="709867"/>
          </a:xfrm>
        </p:spPr>
        <p:txBody>
          <a:bodyPr anchorCtr="1"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</a:t>
            </a:r>
            <a:r>
              <a:rPr lang="cs-CZ" sz="27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2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1537C34-4746-40BD-AA75-69916B18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03" y="2121116"/>
            <a:ext cx="8801099" cy="467041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cs-CZ" sz="15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cs-CZ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cs-CZ" sz="1900" b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Hotelstars Union reaches next level - HOTREC">
            <a:extLst>
              <a:ext uri="{FF2B5EF4-FFF2-40B4-BE49-F238E27FC236}">
                <a16:creationId xmlns:a16="http://schemas.microsoft.com/office/drawing/2014/main" id="{17D3ED2B-2017-41F1-8E0D-697FE443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2" y="1096014"/>
            <a:ext cx="2835563" cy="1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ECF0CA3E-9614-4DDD-BFE0-0FBBF3EC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10" y="1900327"/>
            <a:ext cx="8201888" cy="54784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5*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Recepce je obsazena personálem 24 hodin denně, prostředky digitální komunikace či telefonicky je fyzicky dostupná 24 hodin denně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Parkování zajištěné obsluhou (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Valet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 parking)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effectLst/>
                <a:latin typeface="Open Sans" panose="020B0606030504020204" pitchFamily="34" charset="0"/>
              </a:rPr>
              <a:t>Concierge</a:t>
            </a:r>
            <a:endParaRPr lang="cs-CZ" b="0" i="0" dirty="0"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Služba kyvadlové dopravy nebo hotelové limuzíny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Pomoc se zavazadly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Osobní přivítání každého hosta květinami či dárkem na pokoji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Minibar a nabídka pokrmů a nápojů prostřednictvím 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Room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Service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 24 hodin denně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Zařízení s přístupem na Internet v pokoji na vyžádání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Trezor v pokoji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Služba žehlení (navrácení do 1 hodiny), služba čištění obuvi a krejčovská služba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Večerní služba odestýlání (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Turndown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service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Open Sans" panose="020B0606030504020204" pitchFamily="34" charset="0"/>
              </a:rPr>
              <a:t>Snídaňový jídelní lístek prostřednictvím pokojové služby "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Room</a:t>
            </a:r>
            <a:r>
              <a:rPr lang="cs-CZ" b="0" i="0" dirty="0"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effectLst/>
                <a:latin typeface="Open Sans" panose="020B0606030504020204" pitchFamily="34" charset="0"/>
              </a:rPr>
              <a:t>Service</a:t>
            </a:r>
            <a:endParaRPr lang="cs-CZ" b="0" i="0" dirty="0">
              <a:solidFill>
                <a:srgbClr val="0065AE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/>
            </a:r>
            <a:br>
              <a:rPr kumimoji="0" lang="cs-CZ" altLang="cs-CZ" sz="2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</a:br>
            <a:r>
              <a:rPr lang="cs-CZ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cs-CZ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cs-CZ" sz="200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BE884A-0E6E-46CD-88A0-1F8EDBE8F3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/>
              <a:t>INTERCONTINENTAL HOTEL GROUP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7CFCDFC-A7A8-40D4-9FEE-98A23E35D02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7091" y="2216727"/>
            <a:ext cx="8543059" cy="438092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dirty="0"/>
              <a:t>Více než 656 000 pokojů, 4 400 hotelů ve 100 zemích. Společnost má sídlo ve Velké Británii a sdružuje mimo jiné tyto hotelové značky: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InterContinental </a:t>
            </a:r>
            <a:r>
              <a:rPr lang="cs-CZ" sz="1800" dirty="0" err="1"/>
              <a:t>Hotels</a:t>
            </a:r>
            <a:r>
              <a:rPr lang="cs-CZ" sz="1800" dirty="0"/>
              <a:t> &amp; </a:t>
            </a:r>
            <a:r>
              <a:rPr lang="cs-CZ" sz="1800" dirty="0" err="1"/>
              <a:t>Resorts</a:t>
            </a:r>
            <a:r>
              <a:rPr lang="cs-CZ" sz="1800" dirty="0"/>
              <a:t> – 170 hotelů, založeno v roce 1946,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Crowne</a:t>
            </a:r>
            <a:r>
              <a:rPr lang="cs-CZ" sz="1800" dirty="0"/>
              <a:t> Plaza </a:t>
            </a:r>
            <a:r>
              <a:rPr lang="cs-CZ" sz="1800" dirty="0" err="1"/>
              <a:t>Hotels</a:t>
            </a:r>
            <a:r>
              <a:rPr lang="cs-CZ" sz="1800" dirty="0"/>
              <a:t> &amp; </a:t>
            </a:r>
            <a:r>
              <a:rPr lang="cs-CZ" sz="1800" dirty="0" err="1"/>
              <a:t>Resorts</a:t>
            </a:r>
            <a:r>
              <a:rPr lang="cs-CZ" sz="1800" dirty="0"/>
              <a:t> – 394 hotelů, 1. hotel otevřen v roce 1983,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Hotel Indigo – 38 hotelů, od roku 2004,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Holiday</a:t>
            </a:r>
            <a:r>
              <a:rPr lang="cs-CZ" sz="1800" dirty="0"/>
              <a:t> Inn </a:t>
            </a:r>
            <a:r>
              <a:rPr lang="cs-CZ" sz="1800" dirty="0" err="1"/>
              <a:t>Hotels</a:t>
            </a:r>
            <a:r>
              <a:rPr lang="cs-CZ" sz="1800" dirty="0"/>
              <a:t> &amp; </a:t>
            </a:r>
            <a:r>
              <a:rPr lang="cs-CZ" sz="1800" dirty="0" err="1"/>
              <a:t>Resorts</a:t>
            </a:r>
            <a:r>
              <a:rPr lang="cs-CZ" sz="1800" dirty="0"/>
              <a:t> – 1 233 hotelů, založeno v roce 1952,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Holiday</a:t>
            </a:r>
            <a:r>
              <a:rPr lang="cs-CZ" sz="1800" dirty="0"/>
              <a:t> Inn Express – 2 088 hotelů, nová značka od roku 1991,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Staybridge</a:t>
            </a:r>
            <a:r>
              <a:rPr lang="cs-CZ" sz="1800" dirty="0"/>
              <a:t> </a:t>
            </a:r>
            <a:r>
              <a:rPr lang="cs-CZ" sz="1800" dirty="0" err="1"/>
              <a:t>Suites</a:t>
            </a:r>
            <a:r>
              <a:rPr lang="cs-CZ" sz="1800" dirty="0"/>
              <a:t> – 193 hotelů, od roku 1997,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Candlewood</a:t>
            </a:r>
            <a:r>
              <a:rPr lang="cs-CZ" sz="1800" dirty="0"/>
              <a:t> </a:t>
            </a:r>
            <a:r>
              <a:rPr lang="cs-CZ" sz="1800" dirty="0" err="1"/>
              <a:t>Suites</a:t>
            </a:r>
            <a:r>
              <a:rPr lang="cs-CZ" sz="1800" dirty="0"/>
              <a:t> – 297 hotelů, založeno roku 1995.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/>
              <a:t>V České republice je tento řetězec zastoupen těmito hotely: </a:t>
            </a:r>
            <a:r>
              <a:rPr lang="cs-CZ" b="1" dirty="0" err="1"/>
              <a:t>Intercontinental</a:t>
            </a:r>
            <a:r>
              <a:rPr lang="cs-CZ" b="1" dirty="0"/>
              <a:t> Praha (již od roku 1974, majitelem byl Čedok), </a:t>
            </a:r>
            <a:r>
              <a:rPr lang="cs-CZ" b="1" dirty="0" err="1"/>
              <a:t>Crowne</a:t>
            </a:r>
            <a:r>
              <a:rPr lang="cs-CZ" b="1" dirty="0"/>
              <a:t> Plaza Praha (2 hotely), </a:t>
            </a:r>
            <a:r>
              <a:rPr lang="cs-CZ" b="1" dirty="0" err="1"/>
              <a:t>Holiday</a:t>
            </a:r>
            <a:r>
              <a:rPr lang="cs-CZ" b="1" dirty="0"/>
              <a:t> Inn Praha (2 hotely), </a:t>
            </a:r>
            <a:r>
              <a:rPr lang="cs-CZ" b="1" dirty="0" err="1"/>
              <a:t>Holiday</a:t>
            </a:r>
            <a:r>
              <a:rPr lang="cs-CZ" b="1" dirty="0"/>
              <a:t> Inn Brno.</a:t>
            </a: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7F6502-FB6B-4E9E-A5EC-502A6E5E2E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/>
              <a:t>INTERCONTINENTAL HOTEL GROUP</a:t>
            </a:r>
          </a:p>
        </p:txBody>
      </p:sp>
      <p:pic>
        <p:nvPicPr>
          <p:cNvPr id="11267" name="Picture 5" descr="us_ihg_brand">
            <a:extLst>
              <a:ext uri="{FF2B5EF4-FFF2-40B4-BE49-F238E27FC236}">
                <a16:creationId xmlns:a16="http://schemas.microsoft.com/office/drawing/2014/main" id="{40E9EA7F-1EF4-4448-9630-C177567D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6192838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8589DB-326B-415D-A941-D3ED9DF6A26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WYNDHAM WORLDWIDE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103B9EC-A465-453C-A3B6-ECC080EF7A1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6225" y="2209800"/>
            <a:ext cx="8591550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dirty="0"/>
              <a:t>585 189 pokojů, 7 200 hotelů v 66 zemích. </a:t>
            </a:r>
            <a:r>
              <a:rPr lang="cs-CZ" dirty="0" err="1"/>
              <a:t>Wyndham</a:t>
            </a:r>
            <a:r>
              <a:rPr lang="cs-CZ" dirty="0"/>
              <a:t> Hotel </a:t>
            </a:r>
            <a:r>
              <a:rPr lang="cs-CZ" dirty="0" err="1"/>
              <a:t>Corporation</a:t>
            </a:r>
            <a:r>
              <a:rPr lang="cs-CZ" dirty="0"/>
              <a:t> vznikla v Dallasu (USA) v roce 1981.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dirty="0"/>
              <a:t>V roce 2006 převzala některé značky zkrachovalé </a:t>
            </a:r>
            <a:r>
              <a:rPr lang="cs-CZ" dirty="0" err="1"/>
              <a:t>Cendant</a:t>
            </a:r>
            <a:r>
              <a:rPr lang="cs-CZ" dirty="0"/>
              <a:t> </a:t>
            </a:r>
            <a:r>
              <a:rPr lang="cs-CZ" dirty="0" err="1"/>
              <a:t>Corporation</a:t>
            </a:r>
            <a:r>
              <a:rPr lang="cs-CZ" dirty="0"/>
              <a:t>. Sídlí v </a:t>
            </a:r>
            <a:r>
              <a:rPr lang="cs-CZ" dirty="0" err="1"/>
              <a:t>Parsippany</a:t>
            </a:r>
            <a:r>
              <a:rPr lang="cs-CZ" dirty="0"/>
              <a:t> – </a:t>
            </a:r>
            <a:r>
              <a:rPr lang="cs-CZ" dirty="0" err="1"/>
              <a:t>Troy</a:t>
            </a:r>
            <a:r>
              <a:rPr lang="cs-CZ" dirty="0"/>
              <a:t> </a:t>
            </a:r>
            <a:r>
              <a:rPr lang="cs-CZ" dirty="0" err="1"/>
              <a:t>Hills</a:t>
            </a:r>
            <a:r>
              <a:rPr lang="cs-CZ" dirty="0"/>
              <a:t>, USA. </a:t>
            </a:r>
            <a:r>
              <a:rPr lang="cs-CZ" dirty="0" err="1"/>
              <a:t>Wyndham</a:t>
            </a:r>
            <a:r>
              <a:rPr lang="cs-CZ" dirty="0"/>
              <a:t> </a:t>
            </a:r>
            <a:r>
              <a:rPr lang="cs-CZ" dirty="0" err="1"/>
              <a:t>Worldwide</a:t>
            </a:r>
            <a:r>
              <a:rPr lang="cs-CZ" dirty="0"/>
              <a:t> je holdingová společnost pro </a:t>
            </a:r>
            <a:r>
              <a:rPr lang="cs-CZ" dirty="0" err="1"/>
              <a:t>Wyndham</a:t>
            </a:r>
            <a:r>
              <a:rPr lang="cs-CZ" dirty="0"/>
              <a:t> </a:t>
            </a:r>
            <a:r>
              <a:rPr lang="cs-CZ" dirty="0" err="1"/>
              <a:t>Hotels</a:t>
            </a:r>
            <a:r>
              <a:rPr lang="cs-CZ" dirty="0"/>
              <a:t> &amp; </a:t>
            </a:r>
            <a:r>
              <a:rPr lang="cs-CZ" dirty="0" err="1"/>
              <a:t>Resorts</a:t>
            </a:r>
            <a:r>
              <a:rPr lang="cs-CZ" dirty="0"/>
              <a:t>, Group RCI a další hotelové značky: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Wyndham</a:t>
            </a:r>
            <a:r>
              <a:rPr lang="cs-CZ" sz="1800" dirty="0"/>
              <a:t> </a:t>
            </a:r>
            <a:r>
              <a:rPr lang="cs-CZ" sz="1800" dirty="0" err="1"/>
              <a:t>Hotels</a:t>
            </a:r>
            <a:r>
              <a:rPr lang="cs-CZ" sz="1800" dirty="0"/>
              <a:t> &amp; </a:t>
            </a:r>
            <a:r>
              <a:rPr lang="cs-CZ" sz="1800" dirty="0" err="1"/>
              <a:t>Resorts</a:t>
            </a:r>
            <a:endParaRPr 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Ramada</a:t>
            </a:r>
            <a:r>
              <a:rPr lang="cs-CZ" sz="1800" dirty="0"/>
              <a:t> </a:t>
            </a:r>
            <a:r>
              <a:rPr lang="cs-CZ" sz="1800" dirty="0" err="1"/>
              <a:t>Worldwide</a:t>
            </a:r>
            <a:endParaRPr 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Days</a:t>
            </a:r>
            <a:r>
              <a:rPr lang="cs-CZ" sz="1800" dirty="0"/>
              <a:t> Inn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Super 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Wingate</a:t>
            </a:r>
            <a:endParaRPr 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Baymont</a:t>
            </a:r>
            <a:r>
              <a:rPr lang="cs-CZ" sz="1800" dirty="0"/>
              <a:t> Inn &amp; </a:t>
            </a:r>
            <a:r>
              <a:rPr lang="cs-CZ" sz="1800" dirty="0" err="1"/>
              <a:t>Suites</a:t>
            </a:r>
            <a:endParaRPr 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Microtel</a:t>
            </a:r>
            <a:r>
              <a:rPr lang="cs-CZ" sz="1800" dirty="0"/>
              <a:t> </a:t>
            </a:r>
            <a:r>
              <a:rPr lang="cs-CZ" sz="1800" dirty="0" err="1"/>
              <a:t>Inns</a:t>
            </a:r>
            <a:r>
              <a:rPr lang="cs-CZ" sz="1800" dirty="0"/>
              <a:t> &amp; </a:t>
            </a:r>
            <a:r>
              <a:rPr lang="cs-CZ" sz="1800" dirty="0" err="1"/>
              <a:t>Suites</a:t>
            </a:r>
            <a:endParaRPr lang="cs-CZ" sz="1800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/>
              <a:t>V ČR má 2 hotely v Praze: </a:t>
            </a:r>
            <a:r>
              <a:rPr lang="cs-CZ" b="1" dirty="0" err="1"/>
              <a:t>Ramada</a:t>
            </a:r>
            <a:r>
              <a:rPr lang="cs-CZ" b="1" dirty="0"/>
              <a:t> Prague City Centre, </a:t>
            </a:r>
            <a:r>
              <a:rPr lang="cs-CZ" b="1" strike="sngStrike" dirty="0" err="1"/>
              <a:t>Corinthia</a:t>
            </a:r>
            <a:r>
              <a:rPr lang="cs-CZ" b="1" strike="sngStrike" dirty="0"/>
              <a:t> </a:t>
            </a:r>
            <a:r>
              <a:rPr lang="cs-CZ" b="1" strike="sngStrike" dirty="0" err="1"/>
              <a:t>Towers</a:t>
            </a:r>
            <a:r>
              <a:rPr lang="cs-CZ" b="1" strike="sngStrike" dirty="0"/>
              <a:t> Hotel Prague</a:t>
            </a:r>
            <a:r>
              <a:rPr lang="cs-CZ" b="1" dirty="0"/>
              <a:t>, </a:t>
            </a:r>
            <a:r>
              <a:rPr lang="cs-CZ" b="1" dirty="0" err="1"/>
              <a:t>Ramada</a:t>
            </a:r>
            <a:r>
              <a:rPr lang="cs-CZ" b="1" dirty="0"/>
              <a:t> </a:t>
            </a:r>
            <a:r>
              <a:rPr lang="cs-CZ" b="1" dirty="0" err="1"/>
              <a:t>Airport</a:t>
            </a:r>
            <a:r>
              <a:rPr lang="cs-CZ" b="1" dirty="0"/>
              <a:t> Hotel Prague.  </a:t>
            </a:r>
          </a:p>
        </p:txBody>
      </p:sp>
    </p:spTree>
  </p:cSld>
  <p:clrMapOvr>
    <a:masterClrMapping/>
  </p:clrMapOvr>
  <p:transition>
    <p:cover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135ADE1-698F-40B5-AE8B-E36B4CE621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WYNDHAM WORLDWIDE</a:t>
            </a:r>
          </a:p>
        </p:txBody>
      </p:sp>
      <p:pic>
        <p:nvPicPr>
          <p:cNvPr id="13315" name="Picture 5" descr="BrandBar_US_Feb2012">
            <a:extLst>
              <a:ext uri="{FF2B5EF4-FFF2-40B4-BE49-F238E27FC236}">
                <a16:creationId xmlns:a16="http://schemas.microsoft.com/office/drawing/2014/main" id="{0649F899-F0EB-44A0-BC51-F70CDDAC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9200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54F77EF-A78A-4424-8FF1-E0AA5D376A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MARRIOTT INTERNATIONAL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D637182-0821-4739-ADEF-A95D8E0457D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2199120"/>
            <a:ext cx="8672368" cy="465888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600" dirty="0"/>
              <a:t>543 505 pokojů, 3 077 hotelů v 67 zemích.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600" dirty="0"/>
              <a:t>Poprvé byla značka Marriott použita v roce 1927 ve Washingtonu, kde pan J. </a:t>
            </a:r>
            <a:r>
              <a:rPr lang="cs-CZ" sz="1600" dirty="0" err="1"/>
              <a:t>Willard</a:t>
            </a:r>
            <a:r>
              <a:rPr lang="cs-CZ" sz="1600" dirty="0"/>
              <a:t> Marriott založil restauraci.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600" dirty="0"/>
              <a:t>V roce 1937 jako první firma začíná dodávat občerstvení do letadel – základy cateringu.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600" dirty="0"/>
              <a:t>V roce 1957 otevírá první hotel.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600" dirty="0"/>
              <a:t>V současnosti sdružuje tyto hotelové značky: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/>
              <a:t>Marriott </a:t>
            </a:r>
            <a:r>
              <a:rPr lang="cs-CZ" dirty="0" err="1"/>
              <a:t>Hotels</a:t>
            </a:r>
            <a:r>
              <a:rPr lang="cs-CZ" dirty="0"/>
              <a:t> &amp; </a:t>
            </a:r>
            <a:r>
              <a:rPr lang="cs-CZ" dirty="0" err="1"/>
              <a:t>Resorts</a:t>
            </a:r>
            <a:r>
              <a:rPr lang="cs-CZ" dirty="0"/>
              <a:t> – 480 hotelů,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/>
              <a:t>JW Marriott </a:t>
            </a:r>
            <a:r>
              <a:rPr lang="cs-CZ" dirty="0" err="1"/>
              <a:t>Hotels</a:t>
            </a:r>
            <a:r>
              <a:rPr lang="cs-CZ" dirty="0"/>
              <a:t> &amp; </a:t>
            </a:r>
            <a:r>
              <a:rPr lang="cs-CZ" dirty="0" err="1"/>
              <a:t>Resorts</a:t>
            </a:r>
            <a:r>
              <a:rPr lang="cs-CZ" dirty="0"/>
              <a:t> – 40 hotelů,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Hotels</a:t>
            </a:r>
            <a:r>
              <a:rPr lang="cs-CZ" dirty="0"/>
              <a:t> &amp; </a:t>
            </a:r>
            <a:r>
              <a:rPr lang="cs-CZ" dirty="0" err="1"/>
              <a:t>Resorts</a:t>
            </a:r>
            <a:r>
              <a:rPr lang="cs-CZ" dirty="0"/>
              <a:t> – 140 hotelů,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 err="1"/>
              <a:t>Courtyard</a:t>
            </a:r>
            <a:r>
              <a:rPr lang="cs-CZ" dirty="0"/>
              <a:t> by Marriott – 800 hotelů,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/>
              <a:t>Residence Inn by Marriott – 570 hotelů,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Ritz-Carlton</a:t>
            </a:r>
            <a:r>
              <a:rPr lang="cs-CZ" dirty="0"/>
              <a:t> Hotel </a:t>
            </a:r>
            <a:r>
              <a:rPr lang="cs-CZ" dirty="0" err="1"/>
              <a:t>Company</a:t>
            </a:r>
            <a:r>
              <a:rPr lang="cs-CZ" dirty="0"/>
              <a:t> – 70 hotelů.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600" b="1" dirty="0"/>
              <a:t>V ČR jsou tyto hotely: Prague Marriott Hotel, Marriott </a:t>
            </a:r>
            <a:r>
              <a:rPr lang="cs-CZ" sz="1600" b="1" dirty="0" err="1"/>
              <a:t>Executive</a:t>
            </a:r>
            <a:r>
              <a:rPr lang="cs-CZ" sz="1600" b="1" dirty="0"/>
              <a:t> </a:t>
            </a:r>
            <a:r>
              <a:rPr lang="cs-CZ" sz="1600" b="1" dirty="0" err="1"/>
              <a:t>Apartments</a:t>
            </a:r>
            <a:r>
              <a:rPr lang="cs-CZ" sz="1600" b="1" dirty="0"/>
              <a:t> Prague, </a:t>
            </a:r>
            <a:r>
              <a:rPr lang="cs-CZ" sz="1600" b="1" dirty="0" err="1"/>
              <a:t>Courtyard</a:t>
            </a:r>
            <a:r>
              <a:rPr lang="cs-CZ" sz="1600" b="1" dirty="0"/>
              <a:t> Prague Flora, </a:t>
            </a:r>
            <a:r>
              <a:rPr lang="cs-CZ" sz="1600" b="1" dirty="0" err="1"/>
              <a:t>Courtyard</a:t>
            </a:r>
            <a:r>
              <a:rPr lang="cs-CZ" sz="1600" b="1" dirty="0"/>
              <a:t> Prague </a:t>
            </a:r>
            <a:r>
              <a:rPr lang="cs-CZ" sz="1600" b="1" dirty="0" err="1"/>
              <a:t>Airport</a:t>
            </a:r>
            <a:r>
              <a:rPr lang="cs-CZ" sz="1600" b="1" dirty="0"/>
              <a:t>, </a:t>
            </a:r>
            <a:r>
              <a:rPr lang="cs-CZ" sz="1600" b="1" dirty="0" err="1"/>
              <a:t>Boscolo</a:t>
            </a:r>
            <a:r>
              <a:rPr lang="cs-CZ" sz="1600" b="1" dirty="0"/>
              <a:t> Prague, </a:t>
            </a:r>
            <a:r>
              <a:rPr lang="cs-CZ" sz="1600" b="1" dirty="0" err="1"/>
              <a:t>Courtyard</a:t>
            </a:r>
            <a:r>
              <a:rPr lang="cs-CZ" sz="1600" b="1" dirty="0"/>
              <a:t> </a:t>
            </a:r>
            <a:r>
              <a:rPr lang="cs-CZ" sz="1600" b="1" dirty="0" err="1"/>
              <a:t>Pilsen</a:t>
            </a:r>
            <a:r>
              <a:rPr lang="cs-CZ" sz="1600" b="1" dirty="0"/>
              <a:t>.</a:t>
            </a: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400" b="1" dirty="0"/>
              <a:t>Organizace cestovního ruchu v České republice</a:t>
            </a:r>
            <a:endParaRPr lang="cs-CZ" sz="37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7F05F26-CB2A-4785-BDAC-B4256B77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0" y="2696905"/>
            <a:ext cx="8004315" cy="353059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Ministerstvo pro místní rozvoj (MMR) – národní úroveň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Česká centrála cestovního ruchu – </a:t>
            </a:r>
            <a:r>
              <a:rPr lang="cs-CZ" dirty="0" err="1"/>
              <a:t>CzechTourism</a:t>
            </a:r>
            <a:r>
              <a:rPr lang="cs-CZ" dirty="0"/>
              <a:t> – národní úroveň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Kraje – krajská/regionální úroveň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Obce, města – lokální úroveň</a:t>
            </a:r>
          </a:p>
        </p:txBody>
      </p:sp>
    </p:spTree>
    <p:extLst>
      <p:ext uri="{BB962C8B-B14F-4D97-AF65-F5344CB8AC3E}">
        <p14:creationId xmlns:p14="http://schemas.microsoft.com/office/powerpoint/2010/main" val="6392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002E4B-5C3D-4C2C-87C2-07B9FCE8FF2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MARRIOTT INTERNATIONAL</a:t>
            </a:r>
          </a:p>
        </p:txBody>
      </p:sp>
      <p:pic>
        <p:nvPicPr>
          <p:cNvPr id="15363" name="Picture 5" descr="Mariott+Logo">
            <a:extLst>
              <a:ext uri="{FF2B5EF4-FFF2-40B4-BE49-F238E27FC236}">
                <a16:creationId xmlns:a16="http://schemas.microsoft.com/office/drawing/2014/main" id="{8C043125-0A87-4E94-99D9-0FA5424A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777716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52DA1BE-36E2-45A5-BAC5-3A601886D6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HILTON HOTELS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CD0542B-6407-42E2-9419-7D71017928D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55443" y="2209800"/>
            <a:ext cx="8447088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000" dirty="0"/>
              <a:t>543 327 pokojů, 3 253 hotelů v 77 zemích. Dceřiná společnost BLACKSTONE GROUP. První hotel koupil pan </a:t>
            </a:r>
            <a:r>
              <a:rPr lang="cs-CZ" sz="2000" dirty="0" err="1"/>
              <a:t>Conrad</a:t>
            </a:r>
            <a:r>
              <a:rPr lang="cs-CZ" sz="2000" dirty="0"/>
              <a:t> Hilton v Cisco, Texas v roce 1919, byl to </a:t>
            </a:r>
            <a:r>
              <a:rPr lang="cs-CZ" sz="2000" dirty="0" err="1"/>
              <a:t>Mobley</a:t>
            </a:r>
            <a:r>
              <a:rPr lang="cs-CZ" sz="2000" dirty="0"/>
              <a:t> Hotel. První hotel s názvem Hilton byl otevřen v Dallasu v roce 1925. V současnosti zahrnuje mimo jiné tyto hotelové značky: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Hilton </a:t>
            </a:r>
            <a:r>
              <a:rPr lang="cs-CZ" sz="2000" dirty="0" err="1"/>
              <a:t>Hotels</a:t>
            </a:r>
            <a:endParaRPr 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err="1"/>
              <a:t>Conrad</a:t>
            </a:r>
            <a:r>
              <a:rPr lang="cs-CZ" sz="2000" dirty="0"/>
              <a:t> </a:t>
            </a:r>
            <a:r>
              <a:rPr lang="cs-CZ" sz="2000" dirty="0" err="1"/>
              <a:t>Hotels</a:t>
            </a:r>
            <a:endParaRPr 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err="1"/>
              <a:t>Doubletree</a:t>
            </a:r>
            <a:endParaRPr 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err="1"/>
              <a:t>Embassy</a:t>
            </a:r>
            <a:r>
              <a:rPr lang="cs-CZ" sz="2000" dirty="0"/>
              <a:t> </a:t>
            </a:r>
            <a:r>
              <a:rPr lang="cs-CZ" sz="2000" dirty="0" err="1"/>
              <a:t>Suites</a:t>
            </a:r>
            <a:r>
              <a:rPr lang="cs-CZ" sz="2000" dirty="0"/>
              <a:t> </a:t>
            </a:r>
            <a:r>
              <a:rPr lang="cs-CZ" sz="2000" dirty="0" err="1"/>
              <a:t>Hotels</a:t>
            </a:r>
            <a:endParaRPr 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Waldorf</a:t>
            </a:r>
            <a:r>
              <a:rPr lang="cs-CZ" sz="2000" dirty="0"/>
              <a:t>-Astoria </a:t>
            </a:r>
            <a:r>
              <a:rPr lang="cs-CZ" sz="2000" dirty="0" err="1"/>
              <a:t>Collection</a:t>
            </a:r>
            <a:endParaRPr 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Hampton Inn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000" b="1" dirty="0"/>
              <a:t>V ČR je společnost zastoupena těmito hotely: Hilton Prague Hotel a Hilton Prague </a:t>
            </a:r>
            <a:r>
              <a:rPr lang="cs-CZ" sz="2000" b="1" dirty="0" err="1"/>
              <a:t>Old</a:t>
            </a:r>
            <a:r>
              <a:rPr lang="cs-CZ" sz="2000" b="1" dirty="0"/>
              <a:t> </a:t>
            </a:r>
            <a:r>
              <a:rPr lang="cs-CZ" sz="2000" b="1" dirty="0" err="1"/>
              <a:t>Town</a:t>
            </a:r>
            <a:r>
              <a:rPr lang="cs-CZ" sz="2000" b="1" dirty="0"/>
              <a:t>.</a:t>
            </a:r>
          </a:p>
        </p:txBody>
      </p:sp>
      <p:pic>
        <p:nvPicPr>
          <p:cNvPr id="3074" name="Picture 2" descr="Logos | Hilton Press Center">
            <a:extLst>
              <a:ext uri="{FF2B5EF4-FFF2-40B4-BE49-F238E27FC236}">
                <a16:creationId xmlns:a16="http://schemas.microsoft.com/office/drawing/2014/main" id="{F6D56DD7-1880-44FD-8BDB-2E2CEFF4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36" y="3782013"/>
            <a:ext cx="3292764" cy="22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B5B77B-48A5-44AD-8C0E-712C6968B6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ACCOR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C1424FC-FE65-4018-9496-23CDB4CA336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12737" y="2209800"/>
            <a:ext cx="8518525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dirty="0"/>
              <a:t>459 859 pokojů, 3 851 hotelů ve více než 60 zemích.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dirty="0"/>
              <a:t>Historie společnosti se datuje do roku 1967, kdy byl otevřen první </a:t>
            </a:r>
            <a:r>
              <a:rPr lang="cs-CZ" dirty="0" err="1"/>
              <a:t>Novotel</a:t>
            </a:r>
            <a:r>
              <a:rPr lang="cs-CZ" dirty="0"/>
              <a:t> v Lille </a:t>
            </a:r>
            <a:r>
              <a:rPr lang="cs-CZ" dirty="0" err="1"/>
              <a:t>Lesquin</a:t>
            </a:r>
            <a:r>
              <a:rPr lang="cs-CZ" dirty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dirty="0" err="1"/>
              <a:t>Accor</a:t>
            </a:r>
            <a:r>
              <a:rPr lang="cs-CZ" dirty="0"/>
              <a:t> je francouzská nadnárodní společnost, přední hotelový a restaurační řetězec.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dirty="0"/>
              <a:t>Zahrnuje 15 hotelových řetězců, od luxusních po ekonomické: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Formule 1 – 371 hotelů ve 14 zemích,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Etap – 369 hotelů v 11 zemích,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Ibis – 2* hotely, 800 hotelů ve 40 zemích,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Mercure</a:t>
            </a:r>
            <a:r>
              <a:rPr lang="cs-CZ" sz="1800" dirty="0"/>
              <a:t> </a:t>
            </a:r>
            <a:r>
              <a:rPr lang="cs-CZ" sz="1800" dirty="0" err="1"/>
              <a:t>Hotels</a:t>
            </a:r>
            <a:r>
              <a:rPr lang="cs-CZ" sz="1800" dirty="0"/>
              <a:t> – 3-4* hotely, 756 hotelů ve 49 zemích,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Novotel</a:t>
            </a:r>
            <a:r>
              <a:rPr lang="cs-CZ" sz="1800" dirty="0"/>
              <a:t> </a:t>
            </a:r>
            <a:r>
              <a:rPr lang="cs-CZ" sz="1800" dirty="0" err="1"/>
              <a:t>Hotels</a:t>
            </a:r>
            <a:r>
              <a:rPr lang="cs-CZ" sz="1800" dirty="0"/>
              <a:t> – 4* hotely, 387 hotelů ve 61 zemích,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Sofitel</a:t>
            </a:r>
            <a:r>
              <a:rPr lang="cs-CZ" sz="1800" dirty="0"/>
              <a:t> – 4-5* hotely, 172 hotelů v 52 zemích,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Pullman</a:t>
            </a:r>
            <a:r>
              <a:rPr lang="cs-CZ" sz="1800" dirty="0"/>
              <a:t> – nová značka 5* hotelů, do roku 2015 plánují otevřít 250 hotelů.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/>
              <a:t>V České republice jsou zastoupeny: Hotel </a:t>
            </a:r>
            <a:r>
              <a:rPr lang="cs-CZ" b="1" dirty="0" err="1"/>
              <a:t>Century</a:t>
            </a:r>
            <a:r>
              <a:rPr lang="cs-CZ" b="1" dirty="0"/>
              <a:t> Prague, </a:t>
            </a:r>
            <a:r>
              <a:rPr lang="cs-CZ" b="1" dirty="0" err="1"/>
              <a:t>Novotel</a:t>
            </a:r>
            <a:r>
              <a:rPr lang="cs-CZ" b="1" dirty="0"/>
              <a:t> Praha, Ibis Praha (4 hotely), Ibis Plzeň</a:t>
            </a:r>
            <a:r>
              <a:rPr lang="cs-CZ" sz="2000" b="1" dirty="0"/>
              <a:t>.</a:t>
            </a:r>
          </a:p>
        </p:txBody>
      </p:sp>
    </p:spTree>
  </p:cSld>
  <p:clrMapOvr>
    <a:masterClrMapping/>
  </p:clrMapOvr>
  <p:transition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9670F93-5A42-4CC1-BFE3-3CE19956B1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ACCOR</a:t>
            </a:r>
          </a:p>
        </p:txBody>
      </p:sp>
      <p:pic>
        <p:nvPicPr>
          <p:cNvPr id="18435" name="Picture 5" descr="ANd9GcQZDeyAbMMAe3FctUz48QiCbp3NtkU1ALtF57pVW4f6569KmnqEhQ">
            <a:extLst>
              <a:ext uri="{FF2B5EF4-FFF2-40B4-BE49-F238E27FC236}">
                <a16:creationId xmlns:a16="http://schemas.microsoft.com/office/drawing/2014/main" id="{53C31473-0DDF-410A-A349-2106A9CA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8351837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7148E5-AB58-4D49-BC0D-587CA58C7F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/>
              <a:t>CHOICE HOTELS INTERNATIONAL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178991B-83EF-43B9-9CBC-03F168103DC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48456" y="2135909"/>
            <a:ext cx="8447088" cy="4924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dirty="0"/>
              <a:t>Společnost byla vybudována na základech značky </a:t>
            </a:r>
            <a:r>
              <a:rPr lang="cs-CZ" sz="2400" dirty="0" err="1"/>
              <a:t>Quallity</a:t>
            </a:r>
            <a:r>
              <a:rPr lang="cs-CZ" sz="2400" dirty="0"/>
              <a:t> Inn, která byla průkopníkem v oblasti cenově přijatelného ubytování a v současnosti je celosvětovým </a:t>
            </a:r>
            <a:r>
              <a:rPr lang="cs-CZ" sz="2400" dirty="0" err="1"/>
              <a:t>franchisorem</a:t>
            </a:r>
            <a:r>
              <a:rPr lang="cs-CZ" sz="2400" dirty="0"/>
              <a:t> hotelů: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 err="1"/>
              <a:t>Cambria</a:t>
            </a:r>
            <a:r>
              <a:rPr lang="cs-CZ" sz="2400" dirty="0"/>
              <a:t> </a:t>
            </a:r>
            <a:r>
              <a:rPr lang="cs-CZ" sz="2400" dirty="0" err="1"/>
              <a:t>Suites</a:t>
            </a:r>
            <a:r>
              <a:rPr lang="cs-CZ" sz="2400" dirty="0"/>
              <a:t>, </a:t>
            </a:r>
            <a:r>
              <a:rPr lang="cs-CZ" sz="2400" dirty="0" err="1"/>
              <a:t>Comfort</a:t>
            </a:r>
            <a:r>
              <a:rPr lang="cs-CZ" sz="2400" dirty="0"/>
              <a:t> Inn, </a:t>
            </a:r>
            <a:r>
              <a:rPr lang="cs-CZ" sz="2400" dirty="0" err="1"/>
              <a:t>Comfort</a:t>
            </a:r>
            <a:r>
              <a:rPr lang="cs-CZ" sz="2400" dirty="0"/>
              <a:t> </a:t>
            </a:r>
            <a:r>
              <a:rPr lang="cs-CZ" sz="2400" dirty="0" err="1"/>
              <a:t>Suites</a:t>
            </a:r>
            <a:r>
              <a:rPr lang="cs-CZ" sz="2400" dirty="0"/>
              <a:t>, </a:t>
            </a:r>
            <a:r>
              <a:rPr lang="cs-CZ" sz="2400" dirty="0" err="1"/>
              <a:t>Quality</a:t>
            </a:r>
            <a:r>
              <a:rPr lang="cs-CZ" sz="2400" dirty="0"/>
              <a:t>, </a:t>
            </a:r>
            <a:r>
              <a:rPr lang="cs-CZ" sz="2400" dirty="0" err="1"/>
              <a:t>Sleep</a:t>
            </a:r>
            <a:r>
              <a:rPr lang="cs-CZ" sz="2400" dirty="0"/>
              <a:t> Inn, </a:t>
            </a:r>
            <a:r>
              <a:rPr lang="cs-CZ" sz="2400" dirty="0" err="1"/>
              <a:t>Clarion</a:t>
            </a:r>
            <a:r>
              <a:rPr lang="cs-CZ" sz="2400" dirty="0"/>
              <a:t>, </a:t>
            </a:r>
            <a:r>
              <a:rPr lang="cs-CZ" sz="2400" dirty="0" err="1"/>
              <a:t>MainStay</a:t>
            </a:r>
            <a:r>
              <a:rPr lang="cs-CZ" sz="2400" dirty="0"/>
              <a:t> </a:t>
            </a:r>
            <a:r>
              <a:rPr lang="cs-CZ" sz="2400" dirty="0" err="1"/>
              <a:t>Suites</a:t>
            </a:r>
            <a:r>
              <a:rPr lang="cs-CZ" sz="2400" dirty="0"/>
              <a:t>, </a:t>
            </a:r>
            <a:r>
              <a:rPr lang="cs-CZ" sz="2400" dirty="0" err="1"/>
              <a:t>Suburban</a:t>
            </a:r>
            <a:r>
              <a:rPr lang="cs-CZ" sz="2400" dirty="0"/>
              <a:t> </a:t>
            </a:r>
            <a:r>
              <a:rPr lang="cs-CZ" sz="2400" dirty="0" err="1"/>
              <a:t>Extended</a:t>
            </a:r>
            <a:r>
              <a:rPr lang="cs-CZ" sz="2400" dirty="0"/>
              <a:t> </a:t>
            </a:r>
            <a:r>
              <a:rPr lang="cs-CZ" sz="2400" dirty="0" err="1"/>
              <a:t>Stay</a:t>
            </a:r>
            <a:r>
              <a:rPr lang="cs-CZ" sz="2400" dirty="0"/>
              <a:t> Hotel, </a:t>
            </a:r>
            <a:r>
              <a:rPr lang="cs-CZ" sz="2400" dirty="0" err="1"/>
              <a:t>Econo</a:t>
            </a:r>
            <a:r>
              <a:rPr lang="cs-CZ" sz="2400" dirty="0"/>
              <a:t> </a:t>
            </a:r>
            <a:r>
              <a:rPr lang="cs-CZ" sz="2400" dirty="0" err="1"/>
              <a:t>Lodge</a:t>
            </a:r>
            <a:r>
              <a:rPr lang="cs-CZ" sz="2400" dirty="0"/>
              <a:t>, </a:t>
            </a:r>
            <a:r>
              <a:rPr lang="cs-CZ" sz="2400" dirty="0" err="1"/>
              <a:t>Rodeway</a:t>
            </a:r>
            <a:r>
              <a:rPr lang="cs-CZ" sz="2400" dirty="0"/>
              <a:t> Inn.</a:t>
            </a:r>
            <a:endParaRPr lang="cs-CZ" sz="2400" b="1" dirty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/>
              <a:t>Zastoupení v ČR: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b="1" dirty="0" err="1"/>
              <a:t>Clarion</a:t>
            </a:r>
            <a:r>
              <a:rPr lang="cs-CZ" sz="2400" b="1" dirty="0"/>
              <a:t> Hotel Praha (3 hotely), </a:t>
            </a:r>
            <a:r>
              <a:rPr lang="cs-CZ" sz="2400" b="1" dirty="0" err="1"/>
              <a:t>Clarion</a:t>
            </a:r>
            <a:r>
              <a:rPr lang="cs-CZ" sz="2400" b="1" dirty="0"/>
              <a:t> </a:t>
            </a:r>
            <a:r>
              <a:rPr lang="cs-CZ" sz="2400" b="1" dirty="0" err="1"/>
              <a:t>Congress</a:t>
            </a:r>
            <a:r>
              <a:rPr lang="cs-CZ" sz="2400" b="1" dirty="0"/>
              <a:t> Hotel Ostrava, </a:t>
            </a:r>
            <a:r>
              <a:rPr lang="cs-CZ" sz="2400" b="1" dirty="0" err="1"/>
              <a:t>Clarion</a:t>
            </a:r>
            <a:r>
              <a:rPr lang="cs-CZ" sz="2400" b="1" dirty="0"/>
              <a:t> Hotel Grand Zlatý Lev v Liberci, </a:t>
            </a:r>
            <a:r>
              <a:rPr lang="cs-CZ" sz="2400" b="1" dirty="0" err="1"/>
              <a:t>Quality</a:t>
            </a:r>
            <a:r>
              <a:rPr lang="cs-CZ" sz="2400" b="1" dirty="0"/>
              <a:t> Hotel Praha, </a:t>
            </a:r>
            <a:r>
              <a:rPr lang="cs-CZ" sz="2400" b="1" dirty="0" err="1"/>
              <a:t>Comfort</a:t>
            </a:r>
            <a:r>
              <a:rPr lang="cs-CZ" sz="2400" b="1" dirty="0"/>
              <a:t> Hotel Praha.</a:t>
            </a:r>
          </a:p>
        </p:txBody>
      </p:sp>
    </p:spTree>
  </p:cSld>
  <p:clrMapOvr>
    <a:masterClrMapping/>
  </p:clrMapOvr>
  <p:transition>
    <p:split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359C62D-1E09-4241-AE93-8AE4AA2795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/>
              <a:t>CHOICE HOTELS INTERNATIONAL</a:t>
            </a:r>
          </a:p>
        </p:txBody>
      </p:sp>
      <p:pic>
        <p:nvPicPr>
          <p:cNvPr id="20483" name="Picture 5" descr="ChoiceHotels">
            <a:extLst>
              <a:ext uri="{FF2B5EF4-FFF2-40B4-BE49-F238E27FC236}">
                <a16:creationId xmlns:a16="http://schemas.microsoft.com/office/drawing/2014/main" id="{3D0FA9E7-C83B-45C6-9DE0-850B35E2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67691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62EC27-348A-44F6-A060-E614500EBA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/>
              <a:t>BEST WESTERN INTERNATIONAL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F668D39-F2BC-4014-9503-1DDF608B37B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308 248 pokojů, přes 4 000 hotelů ve více než 80 zemích. Společnost byla založena v roce 1946, sídlí ve Phoenixu (USA). </a:t>
            </a:r>
            <a:endParaRPr lang="cs-CZ" b="1"/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V České republice je součástí řetězce Best Western několik hotelů v Praze, Brně, Plzni, Ústí nad Labem, Berouně, Uherském Hradišti.</a:t>
            </a:r>
          </a:p>
        </p:txBody>
      </p:sp>
      <p:pic>
        <p:nvPicPr>
          <p:cNvPr id="21508" name="Picture 5" descr="bwlogo">
            <a:extLst>
              <a:ext uri="{FF2B5EF4-FFF2-40B4-BE49-F238E27FC236}">
                <a16:creationId xmlns:a16="http://schemas.microsoft.com/office/drawing/2014/main" id="{3FCD691A-C906-487D-B230-E35C258E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4915"/>
          <a:stretch>
            <a:fillRect/>
          </a:stretch>
        </p:blipFill>
        <p:spPr bwMode="auto">
          <a:xfrm>
            <a:off x="4859338" y="4868863"/>
            <a:ext cx="396081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C08FBD4-5D15-4B30-A806-B1DFF43CDA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OREA HOTELS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B5DEAD6-9323-46B9-AE35-B488096C423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Největším hotelovým řetězcem na území ČR je OREA HOTELS.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V současné době jej tvoří více než 20 hotelů po celé České republice v těch nejatraktivnějších lokalitách.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Hotely operují pod značkou:</a:t>
            </a:r>
          </a:p>
          <a:p>
            <a:pPr lvl="1" eaLnBrk="1" hangingPunct="1">
              <a:defRPr/>
            </a:pPr>
            <a:r>
              <a:rPr lang="cs-CZ"/>
              <a:t>OREA HOTELS EXCLUSIVE,</a:t>
            </a:r>
          </a:p>
          <a:p>
            <a:pPr lvl="1" eaLnBrk="1" hangingPunct="1">
              <a:defRPr/>
            </a:pPr>
            <a:r>
              <a:rPr lang="cs-CZ"/>
              <a:t>OREA HOTELS CLASSIC. </a:t>
            </a:r>
          </a:p>
        </p:txBody>
      </p:sp>
      <p:pic>
        <p:nvPicPr>
          <p:cNvPr id="22532" name="Picture 5" descr="orea_hotels">
            <a:extLst>
              <a:ext uri="{FF2B5EF4-FFF2-40B4-BE49-F238E27FC236}">
                <a16:creationId xmlns:a16="http://schemas.microsoft.com/office/drawing/2014/main" id="{60D41F2B-79D2-435C-8173-999EE1F9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68863"/>
            <a:ext cx="3024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205EADE-FB12-49F7-B116-0542CB9F44C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OREA HOTELS EXCLUSIVE</a:t>
            </a:r>
            <a:r>
              <a:rPr lang="cs-CZ"/>
              <a:t>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4564100-72A4-4D53-A100-AA1A063223E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38138" y="2209800"/>
            <a:ext cx="8518525" cy="4924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1700" dirty="0"/>
              <a:t>je skupinou hotelů a restaurací pro náročné hosty očekávající širokou nabídku služeb, kvalitní vybavení a ten nejlepší servis třídy </a:t>
            </a:r>
            <a:r>
              <a:rPr lang="cs-CZ" sz="1700" dirty="0" err="1"/>
              <a:t>First</a:t>
            </a:r>
            <a:r>
              <a:rPr lang="cs-CZ" sz="1700" dirty="0"/>
              <a:t> Class: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Anglický dvůr**** Mariánské Lázně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Bohemia**** Mariánské Lázně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Concertino**** Jižní Čechy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Dvořák**** České Budějovice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Dvořák**** Tábor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</a:t>
            </a:r>
            <a:r>
              <a:rPr lang="cs-CZ" sz="1700" dirty="0" err="1"/>
              <a:t>Excelsior</a:t>
            </a:r>
            <a:r>
              <a:rPr lang="cs-CZ" sz="1700" dirty="0"/>
              <a:t>**** Mariánské Lázně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Horal**** Krkonoše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Monty**** Mariánské Lázně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</a:t>
            </a:r>
            <a:r>
              <a:rPr lang="cs-CZ" sz="1700" dirty="0" err="1"/>
              <a:t>Palace</a:t>
            </a:r>
            <a:r>
              <a:rPr lang="cs-CZ" sz="1700" dirty="0"/>
              <a:t> Zvon**** Mariánské Lázně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Pyramida**** Praha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Hotel Voroněž I**** Brno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700" dirty="0"/>
              <a:t>OREA </a:t>
            </a:r>
            <a:r>
              <a:rPr lang="cs-CZ" sz="1700" dirty="0" err="1"/>
              <a:t>Vital</a:t>
            </a:r>
            <a:r>
              <a:rPr lang="cs-CZ" sz="1700" dirty="0"/>
              <a:t> Hotel Sklář**** Krkonoše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sz="2400" dirty="0"/>
          </a:p>
        </p:txBody>
      </p:sp>
      <p:pic>
        <p:nvPicPr>
          <p:cNvPr id="24580" name="Picture 5" descr="logo_orea_hotels_exclusive">
            <a:extLst>
              <a:ext uri="{FF2B5EF4-FFF2-40B4-BE49-F238E27FC236}">
                <a16:creationId xmlns:a16="http://schemas.microsoft.com/office/drawing/2014/main" id="{1A4EE932-EC21-4DD9-8C80-7FAFFFF4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2555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D4BFBCD-C20B-4AAD-8E99-2F930DD071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OREA HOTELS CLASSIC</a:t>
            </a:r>
            <a:r>
              <a:rPr lang="cs-CZ"/>
              <a:t>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960F7A5-0275-400A-95B0-6587C0FBEB2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3843" y="2403763"/>
            <a:ext cx="8518525" cy="4852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sz="2000" dirty="0"/>
              <a:t>je nejrozšířenější skupina hotelů a restaurací, rozsahem služeb a vybavením odpovídající </a:t>
            </a:r>
            <a:r>
              <a:rPr lang="cs-CZ" sz="2000" dirty="0" err="1"/>
              <a:t>nejpoptávanější</a:t>
            </a:r>
            <a:r>
              <a:rPr lang="cs-CZ" sz="2000" dirty="0"/>
              <a:t> třídě Standard: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Bílý Hořec*** Krkonoše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Colorado Grand*** Vysočina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Devět Skal*** Vysočina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Fontána I*** Luhačovice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Fontána II*** Luhačovice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Iris*** Jižní Morava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</a:t>
            </a:r>
            <a:r>
              <a:rPr lang="cs-CZ" sz="2000" dirty="0" err="1"/>
              <a:t>Santon</a:t>
            </a:r>
            <a:r>
              <a:rPr lang="cs-CZ" sz="2000" dirty="0"/>
              <a:t>*** Brno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Špičák*** Šumava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Hotel Voroněž II*** Brno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OREA Wellness Hotel Horizont*** Šumava</a:t>
            </a:r>
          </a:p>
        </p:txBody>
      </p:sp>
      <p:pic>
        <p:nvPicPr>
          <p:cNvPr id="25604" name="Picture 5" descr="logo_orea_hotels_classic">
            <a:extLst>
              <a:ext uri="{FF2B5EF4-FFF2-40B4-BE49-F238E27FC236}">
                <a16:creationId xmlns:a16="http://schemas.microsoft.com/office/drawing/2014/main" id="{4A33A997-D633-44ED-A454-ABAF70A4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26273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cs-CZ" sz="2400" b="1" dirty="0"/>
              <a:t>Organizace cestovního ruchu v České republice</a:t>
            </a:r>
            <a:endParaRPr lang="cs-CZ" sz="37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7F05F26-CB2A-4785-BDAC-B4256B77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0" y="2696905"/>
            <a:ext cx="8004315" cy="353059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Ministerstvo pro místní rozvoj (MMR) – národní úroveň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Česká centrála cestovního ruchu – </a:t>
            </a:r>
            <a:r>
              <a:rPr lang="cs-CZ" dirty="0" err="1"/>
              <a:t>CzechTourism</a:t>
            </a:r>
            <a:r>
              <a:rPr lang="cs-CZ" dirty="0"/>
              <a:t> – národní úroveň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Kraje – krajská/regionální úroveň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• Obce, města – lokální úroveň</a:t>
            </a:r>
          </a:p>
        </p:txBody>
      </p:sp>
    </p:spTree>
    <p:extLst>
      <p:ext uri="{BB962C8B-B14F-4D97-AF65-F5344CB8AC3E}">
        <p14:creationId xmlns:p14="http://schemas.microsoft.com/office/powerpoint/2010/main" val="23917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CPI HOTELS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1" y="2062298"/>
            <a:ext cx="6447501" cy="3487784"/>
          </a:xfrm>
        </p:spPr>
        <p:txBody>
          <a:bodyPr>
            <a:normAutofit fontScale="92500" lnSpcReduction="10000"/>
          </a:bodyPr>
          <a:lstStyle/>
          <a:p>
            <a:r>
              <a:rPr lang="cs-CZ" sz="1500" dirty="0"/>
              <a:t>Od roku 1993</a:t>
            </a:r>
          </a:p>
          <a:p>
            <a:r>
              <a:rPr lang="cs-CZ" sz="1500" dirty="0"/>
              <a:t>28 hotelů, 8000 lůžek</a:t>
            </a:r>
          </a:p>
          <a:p>
            <a:r>
              <a:rPr lang="cs-CZ" sz="1500" dirty="0"/>
              <a:t>Výhradním zástupcem mezinárodní hotelové sítě </a:t>
            </a:r>
            <a:r>
              <a:rPr lang="cs-CZ" sz="1500" dirty="0" err="1"/>
              <a:t>Choice</a:t>
            </a:r>
            <a:r>
              <a:rPr lang="cs-CZ" sz="1500" dirty="0"/>
              <a:t> Hotel International</a:t>
            </a:r>
          </a:p>
          <a:p>
            <a:r>
              <a:rPr lang="cs-CZ" sz="1500" dirty="0"/>
              <a:t>6 základních segmentů:</a:t>
            </a:r>
          </a:p>
          <a:p>
            <a:pPr lvl="3"/>
            <a:r>
              <a:rPr lang="cs-CZ" sz="1500" dirty="0"/>
              <a:t>Dlouhodobé ubytování pod značkou ubytovny.cz</a:t>
            </a:r>
          </a:p>
          <a:p>
            <a:pPr lvl="3"/>
            <a:r>
              <a:rPr lang="cs-CZ" sz="1500" dirty="0"/>
              <a:t>Ubytování střední kategorie pod značkou Fortuna Hotels</a:t>
            </a:r>
          </a:p>
          <a:p>
            <a:pPr lvl="3"/>
            <a:r>
              <a:rPr lang="cs-CZ" sz="1500" dirty="0"/>
              <a:t>4* business hotely pod značkou </a:t>
            </a:r>
            <a:r>
              <a:rPr lang="cs-CZ" sz="1500" dirty="0" err="1"/>
              <a:t>Clarion</a:t>
            </a:r>
            <a:r>
              <a:rPr lang="cs-CZ" sz="1500" dirty="0"/>
              <a:t> Hotels</a:t>
            </a:r>
          </a:p>
          <a:p>
            <a:pPr lvl="3"/>
            <a:r>
              <a:rPr lang="cs-CZ" sz="1500" dirty="0"/>
              <a:t>5* Buddha-Bar Hotel Prague</a:t>
            </a:r>
          </a:p>
          <a:p>
            <a:pPr lvl="3"/>
            <a:r>
              <a:rPr lang="cs-CZ" sz="1500" dirty="0"/>
              <a:t>SPA &amp; Kur Hotels </a:t>
            </a:r>
          </a:p>
          <a:p>
            <a:pPr lvl="3"/>
            <a:r>
              <a:rPr lang="cs-CZ" sz="1500" dirty="0" err="1"/>
              <a:t>Mamaison</a:t>
            </a:r>
            <a:r>
              <a:rPr lang="cs-CZ" sz="1500" dirty="0"/>
              <a:t> Hotels &amp; </a:t>
            </a:r>
            <a:r>
              <a:rPr lang="cs-CZ" sz="1500" dirty="0" err="1"/>
              <a:t>Residences</a:t>
            </a:r>
            <a:endParaRPr lang="cs-CZ" sz="1500" dirty="0"/>
          </a:p>
          <a:p>
            <a:pPr marL="1028700" lvl="3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963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747757"/>
          </a:xfrm>
        </p:spPr>
        <p:txBody>
          <a:bodyPr/>
          <a:lstStyle/>
          <a:p>
            <a:r>
              <a:rPr lang="cs-CZ" dirty="0"/>
              <a:t>CPI HOTELS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1" y="2062207"/>
            <a:ext cx="6447501" cy="332606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1993- Společnost CPI Hotels začíná pod svým původním názvem Fortuna Hotels, a.s. provozovat první Hotel Fortuna v Praze. </a:t>
            </a:r>
          </a:p>
          <a:p>
            <a:r>
              <a:rPr lang="cs-CZ" dirty="0"/>
              <a:t>V roce 1996 začleněn do nadnárodního hotelového řetězce </a:t>
            </a:r>
            <a:r>
              <a:rPr lang="cs-CZ" dirty="0" err="1"/>
              <a:t>Choice</a:t>
            </a:r>
            <a:r>
              <a:rPr lang="cs-CZ" dirty="0"/>
              <a:t> Hotels </a:t>
            </a:r>
            <a:r>
              <a:rPr lang="cs-CZ" dirty="0" err="1"/>
              <a:t>Internationals</a:t>
            </a:r>
            <a:r>
              <a:rPr lang="cs-CZ" dirty="0"/>
              <a:t>, druhé největší franšízové hotelové sítě na světě.</a:t>
            </a:r>
          </a:p>
          <a:p>
            <a:r>
              <a:rPr lang="cs-CZ" dirty="0"/>
              <a:t>1997 – rozšíření počtu spravovaných hotelů o hotely značky </a:t>
            </a:r>
            <a:r>
              <a:rPr lang="cs-CZ" dirty="0" err="1"/>
              <a:t>Comfort</a:t>
            </a:r>
            <a:r>
              <a:rPr lang="cs-CZ" dirty="0"/>
              <a:t> a </a:t>
            </a:r>
            <a:r>
              <a:rPr lang="cs-CZ" dirty="0" err="1"/>
              <a:t>Clarion</a:t>
            </a:r>
            <a:r>
              <a:rPr lang="cs-CZ" dirty="0"/>
              <a:t> v rámci sítě </a:t>
            </a:r>
            <a:r>
              <a:rPr lang="cs-CZ" dirty="0" err="1"/>
              <a:t>Choice</a:t>
            </a:r>
            <a:r>
              <a:rPr lang="cs-CZ" dirty="0"/>
              <a:t> Hotels International</a:t>
            </a:r>
          </a:p>
          <a:p>
            <a:r>
              <a:rPr lang="cs-CZ" dirty="0"/>
              <a:t>2007 – změna názvu společnosti na SPI Hotels, a.s.</a:t>
            </a:r>
          </a:p>
          <a:p>
            <a:r>
              <a:rPr lang="cs-CZ" dirty="0"/>
              <a:t>2009 – Přichází na trh s luxusním projektem – Buddha Bar Hotel Prague</a:t>
            </a:r>
          </a:p>
          <a:p>
            <a:r>
              <a:rPr lang="cs-CZ" dirty="0"/>
              <a:t>2014 – Začlenění dalších 9 hotelů značky </a:t>
            </a:r>
            <a:r>
              <a:rPr lang="cs-CZ" dirty="0" err="1"/>
              <a:t>Mamaison</a:t>
            </a:r>
            <a:r>
              <a:rPr lang="cs-CZ" dirty="0"/>
              <a:t> Hotels &amp; </a:t>
            </a:r>
            <a:r>
              <a:rPr lang="cs-CZ" dirty="0" err="1"/>
              <a:t>Residences</a:t>
            </a:r>
            <a:r>
              <a:rPr lang="cs-CZ" dirty="0"/>
              <a:t> a Park Hotel </a:t>
            </a:r>
            <a:r>
              <a:rPr lang="cs-CZ" dirty="0" err="1"/>
              <a:t>Vienna</a:t>
            </a:r>
            <a:r>
              <a:rPr lang="cs-CZ" dirty="0"/>
              <a:t> </a:t>
            </a:r>
            <a:r>
              <a:rPr lang="cs-CZ" dirty="0" err="1"/>
              <a:t>Bielsko</a:t>
            </a:r>
            <a:r>
              <a:rPr lang="cs-CZ" dirty="0"/>
              <a:t> – </a:t>
            </a:r>
            <a:r>
              <a:rPr lang="cs-CZ" dirty="0" err="1"/>
              <a:t>Biala</a:t>
            </a:r>
            <a:r>
              <a:rPr lang="cs-CZ" dirty="0"/>
              <a:t>.</a:t>
            </a:r>
          </a:p>
          <a:p>
            <a:r>
              <a:rPr lang="cs-CZ" dirty="0"/>
              <a:t>2016 – Rozšíření o hotely </a:t>
            </a:r>
            <a:r>
              <a:rPr lang="cs-CZ" dirty="0" err="1"/>
              <a:t>Mamaison</a:t>
            </a:r>
            <a:r>
              <a:rPr lang="cs-CZ" dirty="0"/>
              <a:t> Residence </a:t>
            </a:r>
            <a:r>
              <a:rPr lang="cs-CZ" dirty="0" err="1"/>
              <a:t>Downtown</a:t>
            </a:r>
            <a:r>
              <a:rPr lang="cs-CZ" dirty="0"/>
              <a:t> Prague a </a:t>
            </a:r>
            <a:r>
              <a:rPr lang="cs-CZ" dirty="0" err="1"/>
              <a:t>Starlight</a:t>
            </a:r>
            <a:r>
              <a:rPr lang="cs-CZ" dirty="0"/>
              <a:t> </a:t>
            </a:r>
            <a:r>
              <a:rPr lang="cs-CZ" dirty="0" err="1"/>
              <a:t>Suiten</a:t>
            </a:r>
            <a:r>
              <a:rPr lang="cs-CZ" dirty="0"/>
              <a:t> Hotel v Budapešti.</a:t>
            </a:r>
          </a:p>
        </p:txBody>
      </p:sp>
    </p:spTree>
    <p:extLst>
      <p:ext uri="{BB962C8B-B14F-4D97-AF65-F5344CB8AC3E}">
        <p14:creationId xmlns:p14="http://schemas.microsoft.com/office/powerpoint/2010/main" val="1786156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EA HOTELS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783" y="2636495"/>
            <a:ext cx="7185890" cy="39028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Provozovatel </a:t>
            </a:r>
            <a:r>
              <a:rPr lang="cs-CZ" dirty="0" err="1"/>
              <a:t>řeťezce</a:t>
            </a:r>
            <a:r>
              <a:rPr lang="cs-CZ" dirty="0"/>
              <a:t> EA Hotels, </a:t>
            </a:r>
            <a:r>
              <a:rPr lang="cs-CZ" dirty="0" err="1"/>
              <a:t>EuroAgentur</a:t>
            </a:r>
            <a:r>
              <a:rPr lang="cs-CZ" dirty="0"/>
              <a:t> Hotels &amp; Travel je největší hotelová a gastronomická společnost v ČR a SR</a:t>
            </a:r>
          </a:p>
          <a:p>
            <a:r>
              <a:rPr lang="cs-CZ" dirty="0"/>
              <a:t>40 hotelů, resortů, ubytovacích komplexů</a:t>
            </a:r>
          </a:p>
          <a:p>
            <a:r>
              <a:rPr lang="cs-CZ" dirty="0"/>
              <a:t>20 gastronomických zařízení</a:t>
            </a:r>
          </a:p>
          <a:p>
            <a:r>
              <a:rPr lang="cs-CZ" dirty="0"/>
              <a:t>Lázeňské pobyty pobyty: Karlovy Vary (Jesenius, Mozart, </a:t>
            </a:r>
            <a:r>
              <a:rPr lang="cs-CZ" dirty="0" err="1"/>
              <a:t>Elefant</a:t>
            </a:r>
            <a:r>
              <a:rPr lang="cs-CZ" dirty="0"/>
              <a:t>), </a:t>
            </a:r>
            <a:r>
              <a:rPr lang="cs-CZ" dirty="0" err="1"/>
              <a:t>Trenčianske</a:t>
            </a:r>
            <a:r>
              <a:rPr lang="cs-CZ" dirty="0"/>
              <a:t> Teplice (Hotel Praha </a:t>
            </a:r>
            <a:r>
              <a:rPr lang="cs-CZ" dirty="0" err="1"/>
              <a:t>Trenčianske</a:t>
            </a:r>
            <a:r>
              <a:rPr lang="cs-CZ" dirty="0"/>
              <a:t> Teplice)</a:t>
            </a:r>
          </a:p>
          <a:p>
            <a:r>
              <a:rPr lang="cs-CZ" dirty="0"/>
              <a:t>Kongresové služby: Praha a okolí (</a:t>
            </a:r>
            <a:r>
              <a:rPr lang="cs-CZ" dirty="0" err="1"/>
              <a:t>Crystal</a:t>
            </a:r>
            <a:r>
              <a:rPr lang="cs-CZ" dirty="0"/>
              <a:t> </a:t>
            </a:r>
            <a:r>
              <a:rPr lang="cs-CZ" dirty="0" err="1"/>
              <a:t>Palace</a:t>
            </a:r>
            <a:r>
              <a:rPr lang="cs-CZ" dirty="0"/>
              <a:t>, </a:t>
            </a:r>
            <a:r>
              <a:rPr lang="cs-CZ" dirty="0" err="1"/>
              <a:t>Sonata</a:t>
            </a:r>
            <a:r>
              <a:rPr lang="cs-CZ" dirty="0"/>
              <a:t>, </a:t>
            </a:r>
            <a:r>
              <a:rPr lang="cs-CZ" dirty="0" err="1"/>
              <a:t>Populus</a:t>
            </a:r>
            <a:r>
              <a:rPr lang="cs-CZ" dirty="0"/>
              <a:t>), Šumava (Na jezeře, Churáňov), Třebíč (Joseph 1699), Brno (</a:t>
            </a:r>
            <a:r>
              <a:rPr lang="cs-CZ" dirty="0" err="1"/>
              <a:t>BobyCentrum</a:t>
            </a:r>
            <a:r>
              <a:rPr lang="cs-CZ" dirty="0"/>
              <a:t>)</a:t>
            </a:r>
          </a:p>
          <a:p>
            <a:r>
              <a:rPr lang="cs-CZ" dirty="0" err="1"/>
              <a:t>Wellness</a:t>
            </a:r>
            <a:r>
              <a:rPr lang="cs-CZ" dirty="0"/>
              <a:t> pobyty: Praha (Juliš, </a:t>
            </a:r>
            <a:r>
              <a:rPr lang="cs-CZ" dirty="0" err="1"/>
              <a:t>Sonata</a:t>
            </a:r>
            <a:r>
              <a:rPr lang="cs-CZ" dirty="0"/>
              <a:t>, </a:t>
            </a:r>
            <a:r>
              <a:rPr lang="cs-CZ" dirty="0" err="1"/>
              <a:t>Downtown</a:t>
            </a:r>
            <a:r>
              <a:rPr lang="cs-CZ" dirty="0"/>
              <a:t>), Kutná Hora (U Kata), Rumburk (Lužan), Frýdek-Místek (Terasa)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06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400" dirty="0"/>
              <a:t>Ministerstvo pro místní rozvoj</a:t>
            </a:r>
            <a:endParaRPr lang="cs-CZ" sz="24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7F05F26-CB2A-4785-BDAC-B4256B77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10" y="2696905"/>
            <a:ext cx="8004315" cy="35305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V polovině 90. let 20. století bylo zřízeno zákonem č. 272/1996 Sb. s účinností od 1. listopadu 1996 Ministerstvo pro místní rozvoj (MMR) [blíže www.mmr.cz], které podle tohoto zákona je ústředním orgánem státní správy </a:t>
            </a:r>
            <a:r>
              <a:rPr lang="cs-CZ" dirty="0" err="1"/>
              <a:t>m.j</a:t>
            </a:r>
            <a:r>
              <a:rPr lang="cs-CZ" dirty="0"/>
              <a:t>. také na úseku cestovního ruchu. MMR je centrální orgán státní správy v oblasti koncepčního rozvoje a podpory cestovního ruchu, zabezpečuje informační metodickou pomoc krajům, městům, obcím a jejich sdružením. Souhrnně se jedná o instituci realizující politiku cestovního ruchu. </a:t>
            </a:r>
          </a:p>
        </p:txBody>
      </p:sp>
    </p:spTree>
    <p:extLst>
      <p:ext uri="{BB962C8B-B14F-4D97-AF65-F5344CB8AC3E}">
        <p14:creationId xmlns:p14="http://schemas.microsoft.com/office/powerpoint/2010/main" val="12362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400" dirty="0"/>
              <a:t>Česká centrála cestovního ruchu</a:t>
            </a:r>
            <a:endParaRPr lang="cs-CZ" sz="24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pic>
        <p:nvPicPr>
          <p:cNvPr id="1026" name="Picture 2" descr="CzechTourism">
            <a:extLst>
              <a:ext uri="{FF2B5EF4-FFF2-40B4-BE49-F238E27FC236}">
                <a16:creationId xmlns:a16="http://schemas.microsoft.com/office/drawing/2014/main" id="{1D5EF8BD-E857-4EF9-AC2B-479C14758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3" y="2154131"/>
            <a:ext cx="54578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3A705B1-7F9C-41B5-BD9C-9AA4622CE287}"/>
              </a:ext>
            </a:extLst>
          </p:cNvPr>
          <p:cNvSpPr txBox="1"/>
          <p:nvPr/>
        </p:nvSpPr>
        <p:spPr>
          <a:xfrm>
            <a:off x="173043" y="3156155"/>
            <a:ext cx="89836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entury Gothic" panose="020B0502020202020204" pitchFamily="34" charset="0"/>
              </a:rPr>
              <a:t>CzechTourism</a:t>
            </a:r>
            <a:r>
              <a:rPr lang="cs-CZ" dirty="0">
                <a:latin typeface="Century Gothic" panose="020B0502020202020204" pitchFamily="34" charset="0"/>
              </a:rPr>
              <a:t> [blíže www.czechtourism.cz] je klasická marketingová organizace, která je zaměřena na podporu příjezdového cestovního ruchu. </a:t>
            </a:r>
            <a:r>
              <a:rPr lang="cs-CZ" dirty="0" err="1">
                <a:latin typeface="Century Gothic" panose="020B0502020202020204" pitchFamily="34" charset="0"/>
              </a:rPr>
              <a:t>CzechTourism</a:t>
            </a:r>
            <a:r>
              <a:rPr lang="cs-CZ" dirty="0">
                <a:latin typeface="Century Gothic" panose="020B0502020202020204" pitchFamily="34" charset="0"/>
              </a:rPr>
              <a:t> v rámci svého poslání koordinuje státní propagaci cestovního ruchu s aktivitami prováděnými podnikatelskými subjekty a rozvíjí střednědobou a aktuální strategii pro marketing produktů cestovního ruchu na domácím i zahraničním trhu. Základním cílem </a:t>
            </a:r>
            <a:r>
              <a:rPr lang="cs-CZ" dirty="0" err="1">
                <a:latin typeface="Century Gothic" panose="020B0502020202020204" pitchFamily="34" charset="0"/>
              </a:rPr>
              <a:t>CzechTourism</a:t>
            </a:r>
            <a:r>
              <a:rPr lang="cs-CZ" dirty="0">
                <a:latin typeface="Century Gothic" panose="020B0502020202020204" pitchFamily="34" charset="0"/>
              </a:rPr>
              <a:t> je propagace České republiky jako destinace cestovního ruchu v zahraničí i v České republice. Podpora cestovního ruchu je zaměřena na tvorbu propagačních materiálů a částečně i produktů cestovního ruchu.</a:t>
            </a:r>
          </a:p>
        </p:txBody>
      </p:sp>
    </p:spTree>
    <p:extLst>
      <p:ext uri="{BB962C8B-B14F-4D97-AF65-F5344CB8AC3E}">
        <p14:creationId xmlns:p14="http://schemas.microsoft.com/office/powerpoint/2010/main" val="21290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400" dirty="0"/>
              <a:t>Česká centrála cestovního ruchu</a:t>
            </a:r>
            <a:endParaRPr lang="cs-CZ" sz="24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pic>
        <p:nvPicPr>
          <p:cNvPr id="1026" name="Picture 2" descr="CzechTourism">
            <a:extLst>
              <a:ext uri="{FF2B5EF4-FFF2-40B4-BE49-F238E27FC236}">
                <a16:creationId xmlns:a16="http://schemas.microsoft.com/office/drawing/2014/main" id="{1D5EF8BD-E857-4EF9-AC2B-479C14758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878609"/>
            <a:ext cx="54578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BE3BE38D-0B64-40E5-8D12-F341C0C88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" y="1765301"/>
            <a:ext cx="9060965" cy="49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B0E40-5622-4B25-8BF4-4F070131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972" y="927101"/>
            <a:ext cx="6744195" cy="709867"/>
          </a:xfrm>
        </p:spPr>
        <p:txBody>
          <a:bodyPr anchorCtr="1">
            <a:normAutofit/>
          </a:bodyPr>
          <a:lstStyle/>
          <a:p>
            <a:pPr lvl="0" algn="ctr"/>
            <a:r>
              <a:rPr lang="cs-CZ" sz="2400" dirty="0"/>
              <a:t>Česká centrála cestovního ruchu</a:t>
            </a:r>
            <a:endParaRPr lang="cs-CZ" sz="2400" b="1" dirty="0">
              <a:latin typeface="Museo Sans 500" pitchFamily="5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52CFA2F-46D6-43FD-B176-379A1D96BD89}"/>
              </a:ext>
            </a:extLst>
          </p:cNvPr>
          <p:cNvCxnSpPr/>
          <p:nvPr/>
        </p:nvCxnSpPr>
        <p:spPr>
          <a:xfrm>
            <a:off x="6253160" y="144466"/>
            <a:ext cx="2897185" cy="0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Přímá spojnice 5">
            <a:extLst>
              <a:ext uri="{FF2B5EF4-FFF2-40B4-BE49-F238E27FC236}">
                <a16:creationId xmlns:a16="http://schemas.microsoft.com/office/drawing/2014/main" id="{26F0F590-3FE9-49BF-BD1E-D5985E3631B5}"/>
              </a:ext>
            </a:extLst>
          </p:cNvPr>
          <p:cNvCxnSpPr/>
          <p:nvPr/>
        </p:nvCxnSpPr>
        <p:spPr>
          <a:xfrm>
            <a:off x="8983659" y="-7936"/>
            <a:ext cx="0" cy="2051053"/>
          </a:xfrm>
          <a:prstGeom prst="straightConnector1">
            <a:avLst/>
          </a:prstGeom>
          <a:noFill/>
          <a:ln w="38103" cap="rnd">
            <a:solidFill>
              <a:srgbClr val="EBEBEB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cxnSp>
      <p:cxnSp>
        <p:nvCxnSpPr>
          <p:cNvPr id="6" name="Přímá spojnice 6">
            <a:extLst>
              <a:ext uri="{FF2B5EF4-FFF2-40B4-BE49-F238E27FC236}">
                <a16:creationId xmlns:a16="http://schemas.microsoft.com/office/drawing/2014/main" id="{DFDB9988-3AAB-46E3-89F2-199A0BE40C2C}"/>
              </a:ext>
            </a:extLst>
          </p:cNvPr>
          <p:cNvCxnSpPr/>
          <p:nvPr/>
        </p:nvCxnSpPr>
        <p:spPr>
          <a:xfrm>
            <a:off x="6948489" y="266703"/>
            <a:ext cx="2201856" cy="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7" name="Přímá spojnice 7">
            <a:extLst>
              <a:ext uri="{FF2B5EF4-FFF2-40B4-BE49-F238E27FC236}">
                <a16:creationId xmlns:a16="http://schemas.microsoft.com/office/drawing/2014/main" id="{64AA7AAA-8440-426D-97FC-EEEF999386F5}"/>
              </a:ext>
            </a:extLst>
          </p:cNvPr>
          <p:cNvCxnSpPr/>
          <p:nvPr/>
        </p:nvCxnSpPr>
        <p:spPr>
          <a:xfrm>
            <a:off x="8858250" y="-12701"/>
            <a:ext cx="0" cy="1223960"/>
          </a:xfrm>
          <a:prstGeom prst="straightConnector1">
            <a:avLst/>
          </a:prstGeom>
          <a:noFill/>
          <a:ln w="28575" cap="rnd">
            <a:solidFill>
              <a:srgbClr val="B31166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8" name="Přímá spojnice 8">
            <a:extLst>
              <a:ext uri="{FF2B5EF4-FFF2-40B4-BE49-F238E27FC236}">
                <a16:creationId xmlns:a16="http://schemas.microsoft.com/office/drawing/2014/main" id="{21A39411-09E6-499E-93AE-40F15B023B95}"/>
              </a:ext>
            </a:extLst>
          </p:cNvPr>
          <p:cNvCxnSpPr/>
          <p:nvPr/>
        </p:nvCxnSpPr>
        <p:spPr>
          <a:xfrm flipV="1">
            <a:off x="8758242" y="-7936"/>
            <a:ext cx="0" cy="647695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</p:cxnSp>
      <p:cxnSp>
        <p:nvCxnSpPr>
          <p:cNvPr id="9" name="Přímá spojnice 9">
            <a:extLst>
              <a:ext uri="{FF2B5EF4-FFF2-40B4-BE49-F238E27FC236}">
                <a16:creationId xmlns:a16="http://schemas.microsoft.com/office/drawing/2014/main" id="{4E0C2398-BCB0-40AE-9739-89EB546117AF}"/>
              </a:ext>
            </a:extLst>
          </p:cNvPr>
          <p:cNvCxnSpPr/>
          <p:nvPr/>
        </p:nvCxnSpPr>
        <p:spPr>
          <a:xfrm flipH="1">
            <a:off x="8048621" y="357192"/>
            <a:ext cx="1108080" cy="0"/>
          </a:xfrm>
          <a:prstGeom prst="straightConnector1">
            <a:avLst/>
          </a:prstGeom>
          <a:noFill/>
          <a:ln w="12701" cap="rnd">
            <a:solidFill>
              <a:srgbClr val="860D4D"/>
            </a:solidFill>
            <a:prstDash val="solid"/>
            <a:miter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pic>
        <p:nvPicPr>
          <p:cNvPr id="1026" name="Picture 2" descr="CzechTourism">
            <a:extLst>
              <a:ext uri="{FF2B5EF4-FFF2-40B4-BE49-F238E27FC236}">
                <a16:creationId xmlns:a16="http://schemas.microsoft.com/office/drawing/2014/main" id="{1D5EF8BD-E857-4EF9-AC2B-479C14758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878609"/>
            <a:ext cx="54578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2A8B009-20D5-4283-A289-4535B07F5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1" y="2110349"/>
            <a:ext cx="8283658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Titulek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ulek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ulek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ulek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ulek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ulek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ulek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11798</TotalTime>
  <Words>3580</Words>
  <Application>Microsoft Office PowerPoint</Application>
  <PresentationFormat>Předvádění na obrazovce (4:3)</PresentationFormat>
  <Paragraphs>348</Paragraphs>
  <Slides>52</Slides>
  <Notes>10</Notes>
  <HiddenSlides>0</HiddenSlides>
  <MMClips>1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52</vt:i4>
      </vt:variant>
    </vt:vector>
  </HeadingPairs>
  <TitlesOfParts>
    <vt:vector size="74" baseType="lpstr">
      <vt:lpstr>Microsoft YaHei</vt:lpstr>
      <vt:lpstr>Arial</vt:lpstr>
      <vt:lpstr>Arial Unicode MS</vt:lpstr>
      <vt:lpstr>Calibri</vt:lpstr>
      <vt:lpstr>Century Gothic</vt:lpstr>
      <vt:lpstr>Courier New</vt:lpstr>
      <vt:lpstr>Mangal</vt:lpstr>
      <vt:lpstr>Museo Sans 500</vt:lpstr>
      <vt:lpstr>Open Sans</vt:lpstr>
      <vt:lpstr>Tahoma</vt:lpstr>
      <vt:lpstr>Times New Roman</vt:lpstr>
      <vt:lpstr>Verdana</vt:lpstr>
      <vt:lpstr>Wingdings</vt:lpstr>
      <vt:lpstr>Wingdings 3</vt:lpstr>
      <vt:lpstr>Titulek3</vt:lpstr>
      <vt:lpstr>Titulek4</vt:lpstr>
      <vt:lpstr>Titulek5</vt:lpstr>
      <vt:lpstr>Titulek7</vt:lpstr>
      <vt:lpstr>Titulek8</vt:lpstr>
      <vt:lpstr>Titulek9</vt:lpstr>
      <vt:lpstr>Titulek10</vt:lpstr>
      <vt:lpstr>Ion Boardroom</vt:lpstr>
      <vt:lpstr>Mezinárodní organizace v cestovním ruchu</vt:lpstr>
      <vt:lpstr>Rožnov pod Radhoštěm</vt:lpstr>
      <vt:lpstr>Organizace cestovního ruchu v České republice</vt:lpstr>
      <vt:lpstr>Organizace cestovního ruchu v České republice</vt:lpstr>
      <vt:lpstr>Organizace cestovního ruchu v České republice</vt:lpstr>
      <vt:lpstr>Ministerstvo pro místní rozvoj</vt:lpstr>
      <vt:lpstr>Česká centrála cestovního ruchu</vt:lpstr>
      <vt:lpstr>Česká centrála cestovního ruchu</vt:lpstr>
      <vt:lpstr>Česká centrála cestovního ruchu</vt:lpstr>
      <vt:lpstr>Česká centrála cestovního ruchu</vt:lpstr>
      <vt:lpstr>Česká centrála cestovního ruchu</vt:lpstr>
      <vt:lpstr>Česká centrála cestovního ruchu</vt:lpstr>
      <vt:lpstr>Krajská úroveň</vt:lpstr>
      <vt:lpstr>Jihočeská centrála cestovního ruchu</vt:lpstr>
      <vt:lpstr>Regionální úroveň</vt:lpstr>
      <vt:lpstr>Mezinárodní úroveň</vt:lpstr>
      <vt:lpstr>Mezinárodní úroveň</vt:lpstr>
      <vt:lpstr>Světový organizace cestovního ruchu UNWTO</vt:lpstr>
      <vt:lpstr>Světový organizace cestovního ruchu UNWTO</vt:lpstr>
      <vt:lpstr>Světový organizace cestovního ruchu UNWTO</vt:lpstr>
      <vt:lpstr>Evropská komise cestovního ruchu ETC</vt:lpstr>
      <vt:lpstr>Evropská komise cestovního ruchu ETC</vt:lpstr>
      <vt:lpstr>Světová rada cestování a cestovního ruchu WTTC</vt:lpstr>
      <vt:lpstr>Světová rada cestování a cestovního ruchu WTTC</vt:lpstr>
      <vt:lpstr>Světová rada cestování a cestovního ruchu WTTC</vt:lpstr>
      <vt:lpstr>Organizace ubytovacích a pohosinských zařízení </vt:lpstr>
      <vt:lpstr>Organizace lázeňských zařízení </vt:lpstr>
      <vt:lpstr>Organizace CR </vt:lpstr>
      <vt:lpstr>  Organizace CR v Evropě  </vt:lpstr>
      <vt:lpstr>  Hotel stars union  </vt:lpstr>
      <vt:lpstr>  Hotel stars union  </vt:lpstr>
      <vt:lpstr>  Hotel stars union  </vt:lpstr>
      <vt:lpstr>  Hotel stars union  </vt:lpstr>
      <vt:lpstr>  Hotel stars union  </vt:lpstr>
      <vt:lpstr>INTERCONTINENTAL HOTEL GROUP</vt:lpstr>
      <vt:lpstr>INTERCONTINENTAL HOTEL GROUP</vt:lpstr>
      <vt:lpstr>WYNDHAM WORLDWIDE</vt:lpstr>
      <vt:lpstr>WYNDHAM WORLDWIDE</vt:lpstr>
      <vt:lpstr>MARRIOTT INTERNATIONAL</vt:lpstr>
      <vt:lpstr>MARRIOTT INTERNATIONAL</vt:lpstr>
      <vt:lpstr>HILTON HOTELS</vt:lpstr>
      <vt:lpstr>ACCOR</vt:lpstr>
      <vt:lpstr>ACCOR</vt:lpstr>
      <vt:lpstr>CHOICE HOTELS INTERNATIONAL</vt:lpstr>
      <vt:lpstr>CHOICE HOTELS INTERNATIONAL</vt:lpstr>
      <vt:lpstr>BEST WESTERN INTERNATIONAL</vt:lpstr>
      <vt:lpstr>OREA HOTELS</vt:lpstr>
      <vt:lpstr>OREA HOTELS EXCLUSIVE </vt:lpstr>
      <vt:lpstr>OREA HOTELS CLASSIC </vt:lpstr>
      <vt:lpstr>CPI HOTELS</vt:lpstr>
      <vt:lpstr>CPI HOTELS </vt:lpstr>
      <vt:lpstr>EA HOTELS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učebního materiálu</dc:title>
  <dc:creator>Tereza Bížová</dc:creator>
  <dc:description>Autorem materiálu a všech jeho částí, není-li uvedeno jinak, je Zuzana Pauserová.
Dostupné z Metodického portálu www.rvp.cz; ISSN 1802-4785. 
Provozuje Národní ústav pro vzdělávání, školské poradenské zařízení a zařízení pro další vzdělávání pedagogických pracovníků (NÚV).</dc:description>
  <cp:lastModifiedBy>kaj0001</cp:lastModifiedBy>
  <cp:revision>59</cp:revision>
  <dcterms:created xsi:type="dcterms:W3CDTF">2010-10-19T10:27:42Z</dcterms:created>
  <dcterms:modified xsi:type="dcterms:W3CDTF">2022-03-28T12:41:52Z</dcterms:modified>
</cp:coreProperties>
</file>