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9" r:id="rId2"/>
    <p:sldId id="258" r:id="rId3"/>
    <p:sldId id="284" r:id="rId4"/>
    <p:sldId id="285" r:id="rId5"/>
    <p:sldId id="286" r:id="rId6"/>
    <p:sldId id="287" r:id="rId7"/>
    <p:sldId id="288" r:id="rId8"/>
    <p:sldId id="289" r:id="rId9"/>
    <p:sldId id="290" r:id="rId10"/>
    <p:sldId id="291" r:id="rId11"/>
    <p:sldId id="292" r:id="rId12"/>
    <p:sldId id="293" r:id="rId13"/>
    <p:sldId id="294" r:id="rId14"/>
    <p:sldId id="295" r:id="rId15"/>
    <p:sldId id="296" r:id="rId16"/>
    <p:sldId id="297" r:id="rId17"/>
    <p:sldId id="298" r:id="rId18"/>
    <p:sldId id="299" r:id="rId19"/>
    <p:sldId id="300" r:id="rId20"/>
    <p:sldId id="301" r:id="rId21"/>
    <p:sldId id="282" r:id="rId22"/>
    <p:sldId id="283" r:id="rId23"/>
    <p:sldId id="281" r:id="rId24"/>
  </p:sldIdLst>
  <p:sldSz cx="9144000" cy="5143500" type="screen16x9"/>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957" autoAdjust="0"/>
  </p:normalViewPr>
  <p:slideViewPr>
    <p:cSldViewPr>
      <p:cViewPr varScale="1">
        <p:scale>
          <a:sx n="141" d="100"/>
          <a:sy n="141" d="100"/>
        </p:scale>
        <p:origin x="744" y="11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A6097986-0C26-47DE-8982-7AD2B6842259}" type="datetimeFigureOut">
              <a:rPr lang="cs-CZ" smtClean="0"/>
              <a:t>02.05.2022</a:t>
            </a:fld>
            <a:endParaRPr lang="cs-CZ"/>
          </a:p>
        </p:txBody>
      </p:sp>
      <p:sp>
        <p:nvSpPr>
          <p:cNvPr id="4" name="Zástupný symbol pro obrázek snímku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a:t>
            </a:fld>
            <a:endParaRPr lang="cs-CZ"/>
          </a:p>
        </p:txBody>
      </p:sp>
    </p:spTree>
    <p:extLst>
      <p:ext uri="{BB962C8B-B14F-4D97-AF65-F5344CB8AC3E}">
        <p14:creationId xmlns:p14="http://schemas.microsoft.com/office/powerpoint/2010/main" val="41058937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841772"/>
            <a:ext cx="6858000" cy="1790700"/>
          </a:xfrm>
          <a:prstGeom prst="rect">
            <a:avLst/>
          </a:prstGeom>
        </p:spPr>
        <p:txBody>
          <a:bodyPr lIns="68580" tIns="34290" rIns="68580" bIns="34290" anchor="b"/>
          <a:lstStyle>
            <a:lvl1pPr algn="ctr">
              <a:defRPr sz="4500"/>
            </a:lvl1pPr>
          </a:lstStyle>
          <a:p>
            <a:r>
              <a:rPr lang="cs-CZ"/>
              <a:t>Kliknutím lze upravit styl.</a:t>
            </a:r>
          </a:p>
        </p:txBody>
      </p:sp>
      <p:sp>
        <p:nvSpPr>
          <p:cNvPr id="3" name="Podnadpis 2"/>
          <p:cNvSpPr>
            <a:spLocks noGrp="1"/>
          </p:cNvSpPr>
          <p:nvPr>
            <p:ph type="subTitle" idx="1"/>
          </p:nvPr>
        </p:nvSpPr>
        <p:spPr>
          <a:xfrm>
            <a:off x="1143000" y="2701528"/>
            <a:ext cx="6858000" cy="1241822"/>
          </a:xfrm>
          <a:prstGeom prst="rect">
            <a:avLst/>
          </a:prstGeom>
        </p:spPr>
        <p:txBody>
          <a:bodyPr lIns="68580" tIns="34290" rIns="68580" bIns="34290"/>
          <a:lstStyle>
            <a:lvl1pPr marL="0" indent="0" algn="ctr">
              <a:buNone/>
              <a:defRPr sz="1800"/>
            </a:lvl1pPr>
            <a:lvl2pPr marL="342900" indent="0" algn="ctr">
              <a:buNone/>
              <a:defRPr sz="1500"/>
            </a:lvl2pPr>
            <a:lvl3pPr marL="685800" indent="0" algn="ctr">
              <a:buNone/>
              <a:defRPr sz="14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cs-CZ"/>
              <a:t>Kliknutím můžete upravit styl předlohy.</a:t>
            </a:r>
          </a:p>
        </p:txBody>
      </p:sp>
      <p:sp>
        <p:nvSpPr>
          <p:cNvPr id="4" name="Zástupný symbol pro datum 3"/>
          <p:cNvSpPr>
            <a:spLocks noGrp="1"/>
          </p:cNvSpPr>
          <p:nvPr>
            <p:ph type="dt" sz="half" idx="10"/>
          </p:nvPr>
        </p:nvSpPr>
        <p:spPr>
          <a:xfrm>
            <a:off x="628650" y="4767263"/>
            <a:ext cx="2057400" cy="273844"/>
          </a:xfrm>
          <a:prstGeom prst="rect">
            <a:avLst/>
          </a:prstGeom>
        </p:spPr>
        <p:txBody>
          <a:bodyPr lIns="68580" tIns="34290" rIns="68580" bIns="34290"/>
          <a:lstStyle/>
          <a:p>
            <a:fld id="{F066A928-83BD-4B3B-AB3B-789638C2D817}" type="datetime1">
              <a:rPr lang="cs-CZ" smtClean="0"/>
              <a:t>02.05.2022</a:t>
            </a:fld>
            <a:endParaRPr lang="cs-CZ"/>
          </a:p>
        </p:txBody>
      </p:sp>
      <p:sp>
        <p:nvSpPr>
          <p:cNvPr id="5" name="Zástupný symbol pro zápatí 4"/>
          <p:cNvSpPr>
            <a:spLocks noGrp="1"/>
          </p:cNvSpPr>
          <p:nvPr>
            <p:ph type="ftr" sz="quarter" idx="11"/>
          </p:nvPr>
        </p:nvSpPr>
        <p:spPr>
          <a:xfrm>
            <a:off x="3028950" y="4767263"/>
            <a:ext cx="3086100" cy="273844"/>
          </a:xfrm>
          <a:prstGeom prst="rect">
            <a:avLst/>
          </a:prstGeom>
        </p:spPr>
        <p:txBody>
          <a:bodyPr lIns="68580" tIns="34290" rIns="68580" bIns="34290"/>
          <a:lstStyle/>
          <a:p>
            <a:endParaRPr lang="cs-CZ"/>
          </a:p>
        </p:txBody>
      </p:sp>
      <p:sp>
        <p:nvSpPr>
          <p:cNvPr id="6" name="Zástupný symbol pro číslo snímku 5"/>
          <p:cNvSpPr>
            <a:spLocks noGrp="1"/>
          </p:cNvSpPr>
          <p:nvPr>
            <p:ph type="sldNum" sz="quarter" idx="12"/>
          </p:nvPr>
        </p:nvSpPr>
        <p:spPr>
          <a:xfrm>
            <a:off x="6457950" y="4767263"/>
            <a:ext cx="2057400" cy="273844"/>
          </a:xfrm>
          <a:prstGeom prst="rect">
            <a:avLst/>
          </a:prstGeom>
        </p:spPr>
        <p:txBody>
          <a:bodyPr lIns="68580" tIns="34290" rIns="68580" bIns="34290"/>
          <a:lstStyle/>
          <a:p>
            <a:fld id="{2DA23C2D-3845-4F8C-9F64-DBE4B5B8108A}" type="slidenum">
              <a:rPr lang="cs-CZ" smtClean="0"/>
              <a:t>‹#›</a:t>
            </a:fld>
            <a:endParaRPr lang="cs-CZ"/>
          </a:p>
        </p:txBody>
      </p:sp>
    </p:spTree>
    <p:extLst>
      <p:ext uri="{BB962C8B-B14F-4D97-AF65-F5344CB8AC3E}">
        <p14:creationId xmlns:p14="http://schemas.microsoft.com/office/powerpoint/2010/main" val="40234032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628650" y="273844"/>
            <a:ext cx="7886700" cy="994172"/>
          </a:xfrm>
          <a:prstGeom prst="rect">
            <a:avLst/>
          </a:prstGeom>
        </p:spPr>
        <p:txBody>
          <a:bodyPr lIns="68580" tIns="34290" rIns="68580" bIns="34290"/>
          <a:lstStyle/>
          <a:p>
            <a:r>
              <a:rPr lang="cs-CZ"/>
              <a:t>Kliknutím lze upravit styl.</a:t>
            </a:r>
          </a:p>
        </p:txBody>
      </p:sp>
      <p:sp>
        <p:nvSpPr>
          <p:cNvPr id="3" name="Zástupný symbol pro obsah 2"/>
          <p:cNvSpPr>
            <a:spLocks noGrp="1"/>
          </p:cNvSpPr>
          <p:nvPr>
            <p:ph idx="1"/>
          </p:nvPr>
        </p:nvSpPr>
        <p:spPr>
          <a:xfrm>
            <a:off x="628650" y="1369219"/>
            <a:ext cx="7886700" cy="3263504"/>
          </a:xfrm>
          <a:prstGeom prst="rect">
            <a:avLst/>
          </a:prstGeom>
        </p:spPr>
        <p:txBody>
          <a:bodyPr lIns="68580" tIns="34290" rIns="68580" bIns="3429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a:xfrm>
            <a:off x="628650" y="4767263"/>
            <a:ext cx="2057400" cy="273844"/>
          </a:xfrm>
          <a:prstGeom prst="rect">
            <a:avLst/>
          </a:prstGeom>
        </p:spPr>
        <p:txBody>
          <a:bodyPr lIns="68580" tIns="34290" rIns="68580" bIns="34290"/>
          <a:lstStyle/>
          <a:p>
            <a:fld id="{3E9BAEC6-A37A-4403-B919-4854A6448652}" type="datetimeFigureOut">
              <a:rPr lang="cs-CZ" smtClean="0"/>
              <a:pPr/>
              <a:t>02.05.2022</a:t>
            </a:fld>
            <a:endParaRPr lang="cs-CZ"/>
          </a:p>
        </p:txBody>
      </p:sp>
      <p:sp>
        <p:nvSpPr>
          <p:cNvPr id="5" name="Zástupný symbol pro zápatí 4"/>
          <p:cNvSpPr>
            <a:spLocks noGrp="1"/>
          </p:cNvSpPr>
          <p:nvPr>
            <p:ph type="ftr" sz="quarter" idx="11"/>
          </p:nvPr>
        </p:nvSpPr>
        <p:spPr>
          <a:xfrm>
            <a:off x="3028950" y="4767263"/>
            <a:ext cx="3086100" cy="273844"/>
          </a:xfrm>
          <a:prstGeom prst="rect">
            <a:avLst/>
          </a:prstGeom>
        </p:spPr>
        <p:txBody>
          <a:bodyPr lIns="68580" tIns="34290" rIns="68580" bIns="34290"/>
          <a:lstStyle/>
          <a:p>
            <a:endParaRPr lang="cs-CZ"/>
          </a:p>
        </p:txBody>
      </p:sp>
      <p:sp>
        <p:nvSpPr>
          <p:cNvPr id="6" name="Zástupný symbol pro číslo snímku 5"/>
          <p:cNvSpPr>
            <a:spLocks noGrp="1"/>
          </p:cNvSpPr>
          <p:nvPr>
            <p:ph type="sldNum" sz="quarter" idx="12"/>
          </p:nvPr>
        </p:nvSpPr>
        <p:spPr>
          <a:xfrm>
            <a:off x="6457950" y="4767263"/>
            <a:ext cx="2057400" cy="273844"/>
          </a:xfrm>
          <a:prstGeom prst="rect">
            <a:avLst/>
          </a:prstGeom>
        </p:spPr>
        <p:txBody>
          <a:bodyPr lIns="68580" tIns="34290" rIns="68580" bIns="34290"/>
          <a:lstStyle/>
          <a:p>
            <a:fld id="{2DA23C2D-3845-4F8C-9F64-DBE4B5B8108A}" type="slidenum">
              <a:rPr lang="cs-CZ" smtClean="0"/>
              <a:pPr/>
              <a:t>‹#›</a:t>
            </a:fld>
            <a:endParaRPr lang="cs-CZ"/>
          </a:p>
        </p:txBody>
      </p:sp>
    </p:spTree>
    <p:extLst>
      <p:ext uri="{BB962C8B-B14F-4D97-AF65-F5344CB8AC3E}">
        <p14:creationId xmlns:p14="http://schemas.microsoft.com/office/powerpoint/2010/main" val="331567150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 id="2147483654" r:id="rId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393883" y="385667"/>
            <a:ext cx="3588569" cy="4547937"/>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9" name="Nadpis 1"/>
          <p:cNvSpPr txBox="1">
            <a:spLocks/>
          </p:cNvSpPr>
          <p:nvPr/>
        </p:nvSpPr>
        <p:spPr>
          <a:xfrm>
            <a:off x="500104" y="873903"/>
            <a:ext cx="3402377" cy="1712888"/>
          </a:xfrm>
          <a:prstGeom prst="rect">
            <a:avLst/>
          </a:prstGeom>
        </p:spPr>
        <p:txBody>
          <a:bodyPr vert="horz" lIns="68580" tIns="34290" rIns="68580" bIns="34290" rtlCol="0" anchor="t">
            <a:normAutofit fontScale="92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3000" b="1" dirty="0">
              <a:solidFill>
                <a:schemeClr val="bg1"/>
              </a:solidFill>
            </a:endParaRPr>
          </a:p>
          <a:p>
            <a:r>
              <a:rPr lang="en-US" sz="2400" b="1" dirty="0">
                <a:solidFill>
                  <a:schemeClr val="bg1"/>
                </a:solidFill>
              </a:rPr>
              <a:t>MEASURING SUCCESS AMONG MINORITY ENTREPRENEURS</a:t>
            </a:r>
            <a:endParaRPr lang="cs-CZ" sz="2400" b="1" dirty="0">
              <a:solidFill>
                <a:schemeClr val="bg1"/>
              </a:solidFill>
            </a:endParaRPr>
          </a:p>
        </p:txBody>
      </p:sp>
      <p:sp>
        <p:nvSpPr>
          <p:cNvPr id="10" name="Zástupný symbol pro obsah 2"/>
          <p:cNvSpPr txBox="1">
            <a:spLocks/>
          </p:cNvSpPr>
          <p:nvPr/>
        </p:nvSpPr>
        <p:spPr>
          <a:xfrm>
            <a:off x="297632" y="2232670"/>
            <a:ext cx="3627756" cy="2163263"/>
          </a:xfrm>
          <a:prstGeom prst="rect">
            <a:avLst/>
          </a:prstGeom>
        </p:spPr>
        <p:txBody>
          <a:bodyPr vert="horz" lIns="68580" tIns="34290" rIns="68580" bIns="3429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b="1" i="1" dirty="0">
              <a:solidFill>
                <a:srgbClr val="002060"/>
              </a:solidFill>
            </a:endParaRPr>
          </a:p>
          <a:p>
            <a:pPr marL="0" indent="0">
              <a:buNone/>
            </a:pPr>
            <a:r>
              <a:rPr lang="en-GB" sz="9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4276052" y="1475003"/>
            <a:ext cx="3604568" cy="2576735"/>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800" b="1" dirty="0" err="1">
                <a:solidFill>
                  <a:srgbClr val="002060"/>
                </a:solidFill>
                <a:cs typeface="Arial" panose="020B0604020202020204" pitchFamily="34" charset="0"/>
              </a:rPr>
              <a:t>What</a:t>
            </a:r>
            <a:r>
              <a:rPr lang="cs-CZ" sz="1800" b="1" dirty="0">
                <a:solidFill>
                  <a:srgbClr val="002060"/>
                </a:solidFill>
                <a:cs typeface="Arial" panose="020B0604020202020204" pitchFamily="34" charset="0"/>
              </a:rPr>
              <a:t> are </a:t>
            </a:r>
            <a:r>
              <a:rPr lang="cs-CZ" sz="1800" b="1" dirty="0" err="1">
                <a:solidFill>
                  <a:srgbClr val="002060"/>
                </a:solidFill>
                <a:cs typeface="Arial" panose="020B0604020202020204" pitchFamily="34" charset="0"/>
              </a:rPr>
              <a:t>benefits</a:t>
            </a:r>
            <a:r>
              <a:rPr lang="cs-CZ" sz="1800" b="1" dirty="0">
                <a:solidFill>
                  <a:srgbClr val="002060"/>
                </a:solidFill>
                <a:cs typeface="Arial" panose="020B0604020202020204" pitchFamily="34" charset="0"/>
              </a:rPr>
              <a:t> </a:t>
            </a:r>
            <a:r>
              <a:rPr lang="cs-CZ" sz="1800" b="1" dirty="0" err="1">
                <a:solidFill>
                  <a:srgbClr val="002060"/>
                </a:solidFill>
                <a:cs typeface="Arial" panose="020B0604020202020204" pitchFamily="34" charset="0"/>
              </a:rPr>
              <a:t>from</a:t>
            </a:r>
            <a:r>
              <a:rPr lang="cs-CZ" sz="1800" b="1" dirty="0">
                <a:solidFill>
                  <a:srgbClr val="002060"/>
                </a:solidFill>
                <a:cs typeface="Arial" panose="020B0604020202020204" pitchFamily="34" charset="0"/>
              </a:rPr>
              <a:t> minority </a:t>
            </a:r>
            <a:r>
              <a:rPr lang="cs-CZ" sz="1800" b="1" dirty="0" err="1">
                <a:solidFill>
                  <a:srgbClr val="002060"/>
                </a:solidFill>
                <a:cs typeface="Arial" panose="020B0604020202020204" pitchFamily="34" charset="0"/>
              </a:rPr>
              <a:t>entrepreneurship</a:t>
            </a:r>
            <a:r>
              <a:rPr lang="cs-CZ" sz="1800" b="1" dirty="0">
                <a:solidFill>
                  <a:srgbClr val="002060"/>
                </a:solidFill>
                <a:cs typeface="Arial" panose="020B0604020202020204" pitchFamily="34" charset="0"/>
              </a:rPr>
              <a:t>?</a:t>
            </a:r>
          </a:p>
          <a:p>
            <a:pPr marL="0" indent="0">
              <a:buNone/>
            </a:pPr>
            <a:r>
              <a:rPr lang="cs-CZ" sz="1800" b="1" dirty="0" err="1">
                <a:solidFill>
                  <a:srgbClr val="002060"/>
                </a:solidFill>
                <a:cs typeface="Arial" panose="020B0604020202020204" pitchFamily="34" charset="0"/>
              </a:rPr>
              <a:t>Key</a:t>
            </a:r>
            <a:r>
              <a:rPr lang="cs-CZ" sz="1800" b="1" dirty="0">
                <a:solidFill>
                  <a:srgbClr val="002060"/>
                </a:solidFill>
                <a:cs typeface="Arial" panose="020B0604020202020204" pitchFamily="34" charset="0"/>
              </a:rPr>
              <a:t> </a:t>
            </a:r>
            <a:r>
              <a:rPr lang="cs-CZ" sz="1800" b="1" dirty="0" err="1">
                <a:solidFill>
                  <a:srgbClr val="002060"/>
                </a:solidFill>
                <a:cs typeface="Arial" panose="020B0604020202020204" pitchFamily="34" charset="0"/>
              </a:rPr>
              <a:t>success</a:t>
            </a:r>
            <a:r>
              <a:rPr lang="cs-CZ" sz="1800" b="1" dirty="0">
                <a:solidFill>
                  <a:srgbClr val="002060"/>
                </a:solidFill>
                <a:cs typeface="Arial" panose="020B0604020202020204" pitchFamily="34" charset="0"/>
              </a:rPr>
              <a:t> </a:t>
            </a:r>
            <a:r>
              <a:rPr lang="cs-CZ" sz="1800" b="1" dirty="0" err="1">
                <a:solidFill>
                  <a:srgbClr val="002060"/>
                </a:solidFill>
                <a:cs typeface="Arial" panose="020B0604020202020204" pitchFamily="34" charset="0"/>
              </a:rPr>
              <a:t>stories</a:t>
            </a:r>
            <a:endParaRPr lang="en-GB" sz="1800" b="1" dirty="0">
              <a:solidFill>
                <a:srgbClr val="002060"/>
              </a:solidFill>
              <a:cs typeface="Arial" panose="020B0604020202020204" pitchFamily="34" charset="0"/>
            </a:endParaRPr>
          </a:p>
        </p:txBody>
      </p:sp>
      <p:sp>
        <p:nvSpPr>
          <p:cNvPr id="3" name="TextovéPole 2"/>
          <p:cNvSpPr txBox="1"/>
          <p:nvPr/>
        </p:nvSpPr>
        <p:spPr>
          <a:xfrm>
            <a:off x="645459" y="2904565"/>
            <a:ext cx="2945559" cy="438582"/>
          </a:xfrm>
          <a:prstGeom prst="rect">
            <a:avLst/>
          </a:prstGeom>
          <a:noFill/>
        </p:spPr>
        <p:txBody>
          <a:bodyPr wrap="square" lIns="68580" tIns="34290" rIns="68580" bIns="34290" rtlCol="0">
            <a:spAutoFit/>
          </a:bodyPr>
          <a:lstStyle/>
          <a:p>
            <a:r>
              <a:rPr lang="cs-CZ" sz="2400" dirty="0">
                <a:solidFill>
                  <a:schemeClr val="bg1"/>
                </a:solidFill>
              </a:rPr>
              <a:t>Agenda </a:t>
            </a:r>
            <a:r>
              <a:rPr lang="cs-CZ" sz="2400" dirty="0" err="1">
                <a:solidFill>
                  <a:schemeClr val="bg1"/>
                </a:solidFill>
              </a:rPr>
              <a:t>of</a:t>
            </a:r>
            <a:r>
              <a:rPr lang="cs-CZ" sz="2400" dirty="0">
                <a:solidFill>
                  <a:schemeClr val="bg1"/>
                </a:solidFill>
              </a:rPr>
              <a:t> </a:t>
            </a:r>
            <a:r>
              <a:rPr lang="cs-CZ" sz="2400" dirty="0" err="1">
                <a:solidFill>
                  <a:schemeClr val="bg1"/>
                </a:solidFill>
              </a:rPr>
              <a:t>the</a:t>
            </a:r>
            <a:r>
              <a:rPr lang="cs-CZ" sz="2400" dirty="0">
                <a:solidFill>
                  <a:schemeClr val="bg1"/>
                </a:solidFill>
              </a:rPr>
              <a:t> </a:t>
            </a:r>
            <a:r>
              <a:rPr lang="cs-CZ" sz="2400" dirty="0" err="1">
                <a:solidFill>
                  <a:schemeClr val="bg1"/>
                </a:solidFill>
              </a:rPr>
              <a:t>lecture</a:t>
            </a:r>
            <a:endParaRPr lang="cs-CZ" sz="2400" dirty="0">
              <a:solidFill>
                <a:schemeClr val="bg1"/>
              </a:solidFill>
            </a:endParaRPr>
          </a:p>
        </p:txBody>
      </p:sp>
      <p:pic>
        <p:nvPicPr>
          <p:cNvPr id="12" name="Obrázek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2550558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263FB51-F268-45B9-92F0-AF2DE2C9CAAF}"/>
              </a:ext>
            </a:extLst>
          </p:cNvPr>
          <p:cNvSpPr>
            <a:spLocks noGrp="1"/>
          </p:cNvSpPr>
          <p:nvPr>
            <p:ph type="title"/>
          </p:nvPr>
        </p:nvSpPr>
        <p:spPr/>
        <p:txBody>
          <a:bodyPr/>
          <a:lstStyle/>
          <a:p>
            <a:r>
              <a:rPr lang="cs-CZ" dirty="0" err="1"/>
              <a:t>Steps</a:t>
            </a:r>
            <a:r>
              <a:rPr lang="cs-CZ" dirty="0"/>
              <a:t> to </a:t>
            </a:r>
            <a:r>
              <a:rPr lang="cs-CZ" dirty="0" err="1"/>
              <a:t>Success</a:t>
            </a:r>
            <a:endParaRPr lang="cs-CZ" dirty="0"/>
          </a:p>
        </p:txBody>
      </p:sp>
      <p:pic>
        <p:nvPicPr>
          <p:cNvPr id="9" name="Obrázek 8">
            <a:extLst>
              <a:ext uri="{FF2B5EF4-FFF2-40B4-BE49-F238E27FC236}">
                <a16:creationId xmlns:a16="http://schemas.microsoft.com/office/drawing/2014/main" id="{5DFE52FA-AE70-4F92-95DC-4542A79F5B04}"/>
              </a:ext>
            </a:extLst>
          </p:cNvPr>
          <p:cNvPicPr>
            <a:picLocks noChangeAspect="1"/>
          </p:cNvPicPr>
          <p:nvPr/>
        </p:nvPicPr>
        <p:blipFill>
          <a:blip r:embed="rId2"/>
          <a:stretch>
            <a:fillRect/>
          </a:stretch>
        </p:blipFill>
        <p:spPr>
          <a:xfrm>
            <a:off x="764082" y="1347613"/>
            <a:ext cx="7552334" cy="2601427"/>
          </a:xfrm>
          <a:prstGeom prst="rect">
            <a:avLst/>
          </a:prstGeom>
        </p:spPr>
      </p:pic>
      <p:sp>
        <p:nvSpPr>
          <p:cNvPr id="10" name="Obdélník 9">
            <a:extLst>
              <a:ext uri="{FF2B5EF4-FFF2-40B4-BE49-F238E27FC236}">
                <a16:creationId xmlns:a16="http://schemas.microsoft.com/office/drawing/2014/main" id="{BED06DBE-D1C7-403B-8A94-19BF87E967CB}"/>
              </a:ext>
            </a:extLst>
          </p:cNvPr>
          <p:cNvSpPr/>
          <p:nvPr/>
        </p:nvSpPr>
        <p:spPr>
          <a:xfrm>
            <a:off x="3707904" y="3949040"/>
            <a:ext cx="1995418" cy="369332"/>
          </a:xfrm>
          <a:prstGeom prst="rect">
            <a:avLst/>
          </a:prstGeom>
        </p:spPr>
        <p:txBody>
          <a:bodyPr wrap="none">
            <a:spAutoFit/>
          </a:bodyPr>
          <a:lstStyle/>
          <a:p>
            <a:r>
              <a:rPr lang="cs-CZ" dirty="0">
                <a:latin typeface="Times New Roman" panose="02020603050405020304" pitchFamily="18" charset="0"/>
                <a:ea typeface="Calibri" panose="020F0502020204030204" pitchFamily="34" charset="0"/>
              </a:rPr>
              <a:t>Source: </a:t>
            </a:r>
            <a:r>
              <a:rPr lang="en-GB" dirty="0">
                <a:latin typeface="Times New Roman" panose="02020603050405020304" pitchFamily="18" charset="0"/>
                <a:ea typeface="Calibri" panose="020F0502020204030204" pitchFamily="34" charset="0"/>
              </a:rPr>
              <a:t>Tyler, 2017</a:t>
            </a:r>
            <a:endParaRPr lang="cs-CZ" dirty="0"/>
          </a:p>
        </p:txBody>
      </p:sp>
    </p:spTree>
    <p:extLst>
      <p:ext uri="{BB962C8B-B14F-4D97-AF65-F5344CB8AC3E}">
        <p14:creationId xmlns:p14="http://schemas.microsoft.com/office/powerpoint/2010/main" val="34936780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BC13F48-46B1-4035-A808-75D917DAF922}"/>
              </a:ext>
            </a:extLst>
          </p:cNvPr>
          <p:cNvSpPr>
            <a:spLocks noGrp="1"/>
          </p:cNvSpPr>
          <p:nvPr>
            <p:ph type="title"/>
          </p:nvPr>
        </p:nvSpPr>
        <p:spPr/>
        <p:txBody>
          <a:bodyPr/>
          <a:lstStyle/>
          <a:p>
            <a:r>
              <a:rPr lang="cs-CZ" dirty="0"/>
              <a:t>Step 1: </a:t>
            </a:r>
            <a:r>
              <a:rPr lang="cs-CZ" dirty="0" err="1"/>
              <a:t>Motivation</a:t>
            </a:r>
            <a:br>
              <a:rPr lang="cs-CZ" dirty="0"/>
            </a:br>
            <a:endParaRPr lang="cs-CZ" dirty="0"/>
          </a:p>
        </p:txBody>
      </p:sp>
      <p:sp>
        <p:nvSpPr>
          <p:cNvPr id="3" name="Obdélník 2">
            <a:extLst>
              <a:ext uri="{FF2B5EF4-FFF2-40B4-BE49-F238E27FC236}">
                <a16:creationId xmlns:a16="http://schemas.microsoft.com/office/drawing/2014/main" id="{AFA87389-CBE7-4D24-B6FA-3ECECA1E79EC}"/>
              </a:ext>
            </a:extLst>
          </p:cNvPr>
          <p:cNvSpPr/>
          <p:nvPr/>
        </p:nvSpPr>
        <p:spPr>
          <a:xfrm>
            <a:off x="107504" y="786325"/>
            <a:ext cx="8064896" cy="3549305"/>
          </a:xfrm>
          <a:prstGeom prst="rect">
            <a:avLst/>
          </a:prstGeom>
        </p:spPr>
        <p:txBody>
          <a:bodyPr wrap="square">
            <a:spAutoFit/>
          </a:bodyPr>
          <a:lstStyle/>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A motivation under minority entrepreneurship can be explained in words of the significance of the entrepreneur’s family background.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This component of motivation helps also entrepreneurs of all kind.  In addition to that, support and encouragement from family at a young age to motivate the entrepreneur also help to be good at business. Family background plays an integral role in the motivation and longevity of entrepreneurship.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When the family do not support minority entrepreneur in the start, it causes lack of resources and inspiration. Too often family members play significant roles as mentors in attracting investors or first customers.</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484292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3F50C04-C9DA-4D7A-9E84-7DEEC0CA6CA4}"/>
              </a:ext>
            </a:extLst>
          </p:cNvPr>
          <p:cNvSpPr>
            <a:spLocks noGrp="1"/>
          </p:cNvSpPr>
          <p:nvPr>
            <p:ph type="title"/>
          </p:nvPr>
        </p:nvSpPr>
        <p:spPr/>
        <p:txBody>
          <a:bodyPr/>
          <a:lstStyle/>
          <a:p>
            <a:r>
              <a:rPr lang="cs-CZ" dirty="0"/>
              <a:t>Step 2: </a:t>
            </a:r>
            <a:r>
              <a:rPr lang="cs-CZ" dirty="0" err="1"/>
              <a:t>Resources</a:t>
            </a:r>
            <a:br>
              <a:rPr lang="cs-CZ" dirty="0"/>
            </a:br>
            <a:endParaRPr lang="cs-CZ" dirty="0"/>
          </a:p>
        </p:txBody>
      </p:sp>
      <p:sp>
        <p:nvSpPr>
          <p:cNvPr id="3" name="Obdélník 2">
            <a:extLst>
              <a:ext uri="{FF2B5EF4-FFF2-40B4-BE49-F238E27FC236}">
                <a16:creationId xmlns:a16="http://schemas.microsoft.com/office/drawing/2014/main" id="{C703BDEC-3D11-4C64-BD21-578CDBB57167}"/>
              </a:ext>
            </a:extLst>
          </p:cNvPr>
          <p:cNvSpPr/>
          <p:nvPr/>
        </p:nvSpPr>
        <p:spPr>
          <a:xfrm>
            <a:off x="323528" y="950986"/>
            <a:ext cx="7992888" cy="3241528"/>
          </a:xfrm>
          <a:prstGeom prst="rect">
            <a:avLst/>
          </a:prstGeom>
        </p:spPr>
        <p:txBody>
          <a:bodyPr wrap="square">
            <a:spAutoFit/>
          </a:bodyPr>
          <a:lstStyle/>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Entrepreneurs rely on a variety of financial resources ranging from grants, to business loans. Most of them use actively more personal or family savings than business loans or other support. Several entrepreneurs connect their financial sources with their own risk and confidence in business idea.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As being explained before, minority entrepreneurs have less access to financial capital, sometimes they are not treated equally to non-minority. They need to apply for project for inclusive entrepreneurship or try other possibilities how to get money for their start-up. Several programs have been adopted around the world to assist with financing minority-owned start-up ventures. </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56214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1352248-73A1-4EB8-8067-816CE5C3D2A1}"/>
              </a:ext>
            </a:extLst>
          </p:cNvPr>
          <p:cNvSpPr>
            <a:spLocks noGrp="1"/>
          </p:cNvSpPr>
          <p:nvPr>
            <p:ph type="title"/>
          </p:nvPr>
        </p:nvSpPr>
        <p:spPr/>
        <p:txBody>
          <a:bodyPr/>
          <a:lstStyle/>
          <a:p>
            <a:r>
              <a:rPr lang="cs-CZ" dirty="0"/>
              <a:t>Step 3: </a:t>
            </a:r>
            <a:r>
              <a:rPr lang="cs-CZ" dirty="0" err="1"/>
              <a:t>Community</a:t>
            </a:r>
            <a:r>
              <a:rPr lang="cs-CZ" dirty="0"/>
              <a:t> Support I</a:t>
            </a:r>
            <a:br>
              <a:rPr lang="cs-CZ" dirty="0"/>
            </a:br>
            <a:endParaRPr lang="cs-CZ" dirty="0"/>
          </a:p>
        </p:txBody>
      </p:sp>
      <p:sp>
        <p:nvSpPr>
          <p:cNvPr id="3" name="Obdélník 2">
            <a:extLst>
              <a:ext uri="{FF2B5EF4-FFF2-40B4-BE49-F238E27FC236}">
                <a16:creationId xmlns:a16="http://schemas.microsoft.com/office/drawing/2014/main" id="{19774DB5-0D83-450C-B13A-FD895E26F444}"/>
              </a:ext>
            </a:extLst>
          </p:cNvPr>
          <p:cNvSpPr/>
          <p:nvPr/>
        </p:nvSpPr>
        <p:spPr>
          <a:xfrm>
            <a:off x="611560" y="703189"/>
            <a:ext cx="7632848" cy="3878626"/>
          </a:xfrm>
          <a:prstGeom prst="rect">
            <a:avLst/>
          </a:prstGeom>
        </p:spPr>
        <p:txBody>
          <a:bodyPr wrap="square">
            <a:spAutoFit/>
          </a:bodyPr>
          <a:lstStyle/>
          <a:p>
            <a:pPr indent="180340" algn="just">
              <a:lnSpc>
                <a:spcPct val="115000"/>
              </a:lnSpc>
              <a:spcBef>
                <a:spcPts val="1200"/>
              </a:spcBef>
              <a:spcAft>
                <a:spcPts val="1200"/>
              </a:spcAft>
            </a:pPr>
            <a:r>
              <a:rPr lang="en-GB" dirty="0">
                <a:latin typeface="Times New Roman" panose="02020603050405020304" pitchFamily="18" charset="0"/>
                <a:ea typeface="Calibri" panose="020F0502020204030204" pitchFamily="34" charset="0"/>
                <a:cs typeface="Times New Roman" panose="02020603050405020304" pitchFamily="18" charset="0"/>
              </a:rPr>
              <a:t>The third component highlights the necessity to get support of community as an effect on the entrepreneur and his or her decision to continue in their business. This support could be on different levels and it has connection with socioeconomic resources and strategic decision-making.</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indent="180340" algn="just">
              <a:lnSpc>
                <a:spcPct val="115000"/>
              </a:lnSpc>
              <a:spcBef>
                <a:spcPts val="1200"/>
              </a:spcBef>
              <a:spcAft>
                <a:spcPts val="1200"/>
              </a:spcAft>
            </a:pPr>
            <a:r>
              <a:rPr lang="en-GB" b="1" dirty="0">
                <a:latin typeface="Times New Roman" panose="02020603050405020304" pitchFamily="18" charset="0"/>
                <a:ea typeface="Calibri" panose="020F0502020204030204" pitchFamily="34" charset="0"/>
                <a:cs typeface="Times New Roman" panose="02020603050405020304" pitchFamily="18" charset="0"/>
              </a:rPr>
              <a:t>Type 1: The Affluent Community.</a:t>
            </a:r>
            <a:r>
              <a:rPr lang="en-GB" dirty="0">
                <a:latin typeface="Times New Roman" panose="02020603050405020304" pitchFamily="18" charset="0"/>
                <a:ea typeface="Calibri" panose="020F0502020204030204" pitchFamily="34" charset="0"/>
                <a:cs typeface="Times New Roman" panose="02020603050405020304" pitchFamily="18" charset="0"/>
              </a:rPr>
              <a:t> The affluent community stands for minorities with significant resources including financial institutions, potential customers of higher socioeconomic status, strong self-help networks, and many high performing entrepreneurs who mentor and develop businesses. This community is ideal to begin their venture. It would be safe start with their support and they also could attract customers from those that may live outside of this community.</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791105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E1901C9-2324-4686-97A7-8BE32FCEF279}"/>
              </a:ext>
            </a:extLst>
          </p:cNvPr>
          <p:cNvSpPr>
            <a:spLocks noGrp="1"/>
          </p:cNvSpPr>
          <p:nvPr>
            <p:ph type="title"/>
          </p:nvPr>
        </p:nvSpPr>
        <p:spPr/>
        <p:txBody>
          <a:bodyPr/>
          <a:lstStyle/>
          <a:p>
            <a:r>
              <a:rPr lang="cs-CZ" dirty="0"/>
              <a:t>Step 3: </a:t>
            </a:r>
            <a:r>
              <a:rPr lang="cs-CZ" dirty="0" err="1"/>
              <a:t>Community</a:t>
            </a:r>
            <a:r>
              <a:rPr lang="cs-CZ" dirty="0"/>
              <a:t> Support II</a:t>
            </a:r>
            <a:br>
              <a:rPr lang="cs-CZ" dirty="0"/>
            </a:br>
            <a:endParaRPr lang="cs-CZ" dirty="0"/>
          </a:p>
        </p:txBody>
      </p:sp>
      <p:sp>
        <p:nvSpPr>
          <p:cNvPr id="3" name="Obdélník 2">
            <a:extLst>
              <a:ext uri="{FF2B5EF4-FFF2-40B4-BE49-F238E27FC236}">
                <a16:creationId xmlns:a16="http://schemas.microsoft.com/office/drawing/2014/main" id="{8A4E9CFF-43C0-407A-84B5-5508134C2CA5}"/>
              </a:ext>
            </a:extLst>
          </p:cNvPr>
          <p:cNvSpPr/>
          <p:nvPr/>
        </p:nvSpPr>
        <p:spPr>
          <a:xfrm>
            <a:off x="231848" y="915566"/>
            <a:ext cx="7632848" cy="3560077"/>
          </a:xfrm>
          <a:prstGeom prst="rect">
            <a:avLst/>
          </a:prstGeom>
        </p:spPr>
        <p:txBody>
          <a:bodyPr wrap="square">
            <a:spAutoFit/>
          </a:bodyPr>
          <a:lstStyle/>
          <a:p>
            <a:pPr indent="180340" algn="just">
              <a:lnSpc>
                <a:spcPct val="115000"/>
              </a:lnSpc>
              <a:spcBef>
                <a:spcPts val="1200"/>
              </a:spcBef>
              <a:spcAft>
                <a:spcPts val="1200"/>
              </a:spcAft>
            </a:pPr>
            <a:r>
              <a:rPr lang="en-GB" b="1" dirty="0">
                <a:latin typeface="Times New Roman" panose="02020603050405020304" pitchFamily="18" charset="0"/>
                <a:ea typeface="Calibri" panose="020F0502020204030204" pitchFamily="34" charset="0"/>
                <a:cs typeface="Times New Roman" panose="02020603050405020304" pitchFamily="18" charset="0"/>
              </a:rPr>
              <a:t>Type 2: The Moderate Community</a:t>
            </a:r>
            <a:r>
              <a:rPr lang="en-GB" dirty="0">
                <a:latin typeface="Times New Roman" panose="02020603050405020304" pitchFamily="18" charset="0"/>
                <a:ea typeface="Calibri" panose="020F0502020204030204" pitchFamily="34" charset="0"/>
                <a:cs typeface="Times New Roman" panose="02020603050405020304" pitchFamily="18" charset="0"/>
              </a:rPr>
              <a:t>. It has an intermediate level of resources with fewer lending institutions, a lower number of potential customers in the middle to higher socioeconomic level, weaker self-help networks and fewer high-performing entrepreneurs available to advise smaller business owners.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indent="180340" algn="just">
              <a:lnSpc>
                <a:spcPct val="115000"/>
              </a:lnSpc>
              <a:spcBef>
                <a:spcPts val="1200"/>
              </a:spcBef>
              <a:spcAft>
                <a:spcPts val="1200"/>
              </a:spcAft>
            </a:pPr>
            <a:r>
              <a:rPr lang="en-GB" b="1" dirty="0">
                <a:latin typeface="Times New Roman" panose="02020603050405020304" pitchFamily="18" charset="0"/>
                <a:ea typeface="Calibri" panose="020F0502020204030204" pitchFamily="34" charset="0"/>
                <a:cs typeface="Times New Roman" panose="02020603050405020304" pitchFamily="18" charset="0"/>
              </a:rPr>
              <a:t>Type 3: The Impoverished Community</a:t>
            </a:r>
            <a:r>
              <a:rPr lang="en-GB" dirty="0">
                <a:latin typeface="Times New Roman" panose="02020603050405020304" pitchFamily="18" charset="0"/>
                <a:ea typeface="Calibri" panose="020F0502020204030204" pitchFamily="34" charset="0"/>
                <a:cs typeface="Times New Roman" panose="02020603050405020304" pitchFamily="18" charset="0"/>
              </a:rPr>
              <a:t>. The impoverished community is often the most unsuccessful place to build their venture. The third type may have a large population of lower socioeconomic individuals, limited community resources, few high-performance entrepreneurs. if the entrepreneur wants to be successful, they must be willing to accept marginal success according to low socioeconomic community. </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954976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FBA95D8-9B61-4F20-A32E-781CF9690BA7}"/>
              </a:ext>
            </a:extLst>
          </p:cNvPr>
          <p:cNvSpPr>
            <a:spLocks noGrp="1"/>
          </p:cNvSpPr>
          <p:nvPr>
            <p:ph type="title"/>
          </p:nvPr>
        </p:nvSpPr>
        <p:spPr>
          <a:xfrm>
            <a:off x="251520" y="195486"/>
            <a:ext cx="6552728" cy="507703"/>
          </a:xfrm>
        </p:spPr>
        <p:txBody>
          <a:bodyPr/>
          <a:lstStyle/>
          <a:p>
            <a:r>
              <a:rPr lang="en-US" dirty="0"/>
              <a:t>Step 4 and 5 success and growth</a:t>
            </a:r>
            <a:endParaRPr lang="cs-CZ" dirty="0"/>
          </a:p>
        </p:txBody>
      </p:sp>
      <p:sp>
        <p:nvSpPr>
          <p:cNvPr id="3" name="Obdélník 2">
            <a:extLst>
              <a:ext uri="{FF2B5EF4-FFF2-40B4-BE49-F238E27FC236}">
                <a16:creationId xmlns:a16="http://schemas.microsoft.com/office/drawing/2014/main" id="{D56D8B88-1748-4B66-88A3-0B1E75D4EE80}"/>
              </a:ext>
            </a:extLst>
          </p:cNvPr>
          <p:cNvSpPr/>
          <p:nvPr/>
        </p:nvSpPr>
        <p:spPr>
          <a:xfrm>
            <a:off x="305272" y="1423423"/>
            <a:ext cx="8155160" cy="1341008"/>
          </a:xfrm>
          <a:prstGeom prst="rect">
            <a:avLst/>
          </a:prstGeom>
        </p:spPr>
        <p:txBody>
          <a:bodyPr wrap="square">
            <a:spAutoFit/>
          </a:bodyPr>
          <a:lstStyle/>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In conclusion, when the minority entrepreneur achieves success he or she must be able to reach goals and succeed in barriers which could affect their sources for motivation, family support systems, access to financial capital, and the type of communities supporting the venture. </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199325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024F9B3-C6A9-46F9-AC2A-C5825A1BEF0E}"/>
              </a:ext>
            </a:extLst>
          </p:cNvPr>
          <p:cNvSpPr>
            <a:spLocks noGrp="1"/>
          </p:cNvSpPr>
          <p:nvPr>
            <p:ph type="title"/>
          </p:nvPr>
        </p:nvSpPr>
        <p:spPr/>
        <p:txBody>
          <a:bodyPr/>
          <a:lstStyle/>
          <a:p>
            <a:r>
              <a:rPr lang="en-GB" b="1" dirty="0"/>
              <a:t>Quick metric to measure success</a:t>
            </a:r>
            <a:br>
              <a:rPr lang="cs-CZ" b="1" dirty="0"/>
            </a:br>
            <a:endParaRPr lang="cs-CZ" dirty="0"/>
          </a:p>
        </p:txBody>
      </p:sp>
      <p:sp>
        <p:nvSpPr>
          <p:cNvPr id="3" name="Obdélník 2">
            <a:extLst>
              <a:ext uri="{FF2B5EF4-FFF2-40B4-BE49-F238E27FC236}">
                <a16:creationId xmlns:a16="http://schemas.microsoft.com/office/drawing/2014/main" id="{48FB6E03-BCDE-4110-A00B-0EA258EF2120}"/>
              </a:ext>
            </a:extLst>
          </p:cNvPr>
          <p:cNvSpPr/>
          <p:nvPr/>
        </p:nvSpPr>
        <p:spPr>
          <a:xfrm>
            <a:off x="251520" y="1741972"/>
            <a:ext cx="7992888" cy="1330236"/>
          </a:xfrm>
          <a:prstGeom prst="rect">
            <a:avLst/>
          </a:prstGeom>
        </p:spPr>
        <p:txBody>
          <a:bodyPr wrap="square">
            <a:spAutoFit/>
          </a:bodyPr>
          <a:lstStyle/>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They are several ways how to measure success in some simple indicators. We are presenting seven of them to help you to answer the question of success.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There is a combination of financial and non-financial evaluations.</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758172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D1725E-E55D-4607-BA25-76DC63BE8E1E}"/>
              </a:ext>
            </a:extLst>
          </p:cNvPr>
          <p:cNvSpPr>
            <a:spLocks noGrp="1"/>
          </p:cNvSpPr>
          <p:nvPr>
            <p:ph type="title"/>
          </p:nvPr>
        </p:nvSpPr>
        <p:spPr/>
        <p:txBody>
          <a:bodyPr/>
          <a:lstStyle/>
          <a:p>
            <a:r>
              <a:rPr lang="cs-CZ" dirty="0" err="1"/>
              <a:t>Financial</a:t>
            </a:r>
            <a:r>
              <a:rPr lang="cs-CZ" dirty="0"/>
              <a:t> </a:t>
            </a:r>
            <a:r>
              <a:rPr lang="cs-CZ" dirty="0" err="1"/>
              <a:t>ratios</a:t>
            </a:r>
            <a:r>
              <a:rPr lang="cs-CZ" dirty="0"/>
              <a:t> I</a:t>
            </a:r>
          </a:p>
        </p:txBody>
      </p:sp>
      <p:sp>
        <p:nvSpPr>
          <p:cNvPr id="3" name="Obdélník 2">
            <a:extLst>
              <a:ext uri="{FF2B5EF4-FFF2-40B4-BE49-F238E27FC236}">
                <a16:creationId xmlns:a16="http://schemas.microsoft.com/office/drawing/2014/main" id="{8215AF23-1467-4295-A7BF-4F0B693E025F}"/>
              </a:ext>
            </a:extLst>
          </p:cNvPr>
          <p:cNvSpPr/>
          <p:nvPr/>
        </p:nvSpPr>
        <p:spPr>
          <a:xfrm>
            <a:off x="1043608" y="987574"/>
            <a:ext cx="6858000" cy="3241528"/>
          </a:xfrm>
          <a:prstGeom prst="rect">
            <a:avLst/>
          </a:prstGeom>
        </p:spPr>
        <p:txBody>
          <a:bodyPr wrap="square">
            <a:spAutoFit/>
          </a:bodyPr>
          <a:lstStyle/>
          <a:p>
            <a:pPr indent="180340" algn="just">
              <a:lnSpc>
                <a:spcPct val="115000"/>
              </a:lnSpc>
              <a:spcBef>
                <a:spcPts val="1200"/>
              </a:spcBef>
              <a:spcAft>
                <a:spcPts val="1200"/>
              </a:spcAft>
            </a:pPr>
            <a:r>
              <a:rPr lang="en-GB" b="1" dirty="0">
                <a:latin typeface="Times New Roman" panose="02020603050405020304" pitchFamily="18" charset="0"/>
                <a:ea typeface="Calibri" panose="020F0502020204030204" pitchFamily="34" charset="0"/>
                <a:cs typeface="Times New Roman" panose="02020603050405020304" pitchFamily="18" charset="0"/>
              </a:rPr>
              <a:t>The break-even point. </a:t>
            </a:r>
            <a:r>
              <a:rPr lang="en-GB" dirty="0">
                <a:latin typeface="Times New Roman" panose="02020603050405020304" pitchFamily="18" charset="0"/>
                <a:ea typeface="Calibri" panose="020F0502020204030204" pitchFamily="34" charset="0"/>
                <a:cs typeface="Times New Roman" panose="02020603050405020304" pitchFamily="18" charset="0"/>
              </a:rPr>
              <a:t>This is the number you need to get to in a given period (generally monthly or quarterly) in order for the company to cover its own costs and sustain itself even if it is not making a profit during a slow time.</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indent="180340" algn="just">
              <a:lnSpc>
                <a:spcPct val="115000"/>
              </a:lnSpc>
              <a:spcBef>
                <a:spcPts val="1200"/>
              </a:spcBef>
              <a:spcAft>
                <a:spcPts val="1200"/>
              </a:spcAft>
            </a:pPr>
            <a:r>
              <a:rPr lang="en-GB" b="1" dirty="0">
                <a:latin typeface="Times New Roman" panose="02020603050405020304" pitchFamily="18" charset="0"/>
                <a:ea typeface="Calibri" panose="020F0502020204030204" pitchFamily="34" charset="0"/>
                <a:cs typeface="Times New Roman" panose="02020603050405020304" pitchFamily="18" charset="0"/>
              </a:rPr>
              <a:t>Leads generated and leads converted</a:t>
            </a:r>
            <a:r>
              <a:rPr lang="en-GB" dirty="0">
                <a:latin typeface="Times New Roman" panose="02020603050405020304" pitchFamily="18" charset="0"/>
                <a:ea typeface="Calibri" panose="020F0502020204030204" pitchFamily="34" charset="0"/>
                <a:cs typeface="Times New Roman" panose="02020603050405020304" pitchFamily="18" charset="0"/>
              </a:rPr>
              <a:t>.</a:t>
            </a:r>
            <a:r>
              <a:rPr lang="en-GB" b="1" dirty="0">
                <a:latin typeface="Times New Roman" panose="02020603050405020304" pitchFamily="18" charset="0"/>
                <a:ea typeface="Calibri" panose="020F0502020204030204" pitchFamily="34" charset="0"/>
                <a:cs typeface="Times New Roman" panose="02020603050405020304" pitchFamily="18" charset="0"/>
              </a:rPr>
              <a:t> </a:t>
            </a:r>
            <a:r>
              <a:rPr lang="en-GB" dirty="0">
                <a:latin typeface="Times New Roman" panose="02020603050405020304" pitchFamily="18" charset="0"/>
                <a:ea typeface="Calibri" panose="020F0502020204030204" pitchFamily="34" charset="0"/>
                <a:cs typeface="Times New Roman" panose="02020603050405020304" pitchFamily="18" charset="0"/>
              </a:rPr>
              <a:t>You need to keep track of where your leads come from (direct mail, email, ads, etc.) to help you decide where to distribute your marketing investments. Likewise, you should also know how many of these leads become customers, which helps track growth.</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436592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D1725E-E55D-4607-BA25-76DC63BE8E1E}"/>
              </a:ext>
            </a:extLst>
          </p:cNvPr>
          <p:cNvSpPr>
            <a:spLocks noGrp="1"/>
          </p:cNvSpPr>
          <p:nvPr>
            <p:ph type="title"/>
          </p:nvPr>
        </p:nvSpPr>
        <p:spPr/>
        <p:txBody>
          <a:bodyPr/>
          <a:lstStyle/>
          <a:p>
            <a:r>
              <a:rPr lang="cs-CZ" dirty="0" err="1"/>
              <a:t>Financial</a:t>
            </a:r>
            <a:r>
              <a:rPr lang="cs-CZ" dirty="0"/>
              <a:t> </a:t>
            </a:r>
            <a:r>
              <a:rPr lang="cs-CZ" dirty="0" err="1"/>
              <a:t>ratios</a:t>
            </a:r>
            <a:r>
              <a:rPr lang="cs-CZ" dirty="0"/>
              <a:t> II</a:t>
            </a:r>
          </a:p>
        </p:txBody>
      </p:sp>
      <p:sp>
        <p:nvSpPr>
          <p:cNvPr id="3" name="Obdélník 2">
            <a:extLst>
              <a:ext uri="{FF2B5EF4-FFF2-40B4-BE49-F238E27FC236}">
                <a16:creationId xmlns:a16="http://schemas.microsoft.com/office/drawing/2014/main" id="{4A26DB6D-03FE-45D8-9FAA-CD81C4D35E9C}"/>
              </a:ext>
            </a:extLst>
          </p:cNvPr>
          <p:cNvSpPr/>
          <p:nvPr/>
        </p:nvSpPr>
        <p:spPr>
          <a:xfrm>
            <a:off x="395536" y="1110260"/>
            <a:ext cx="7776864" cy="2922980"/>
          </a:xfrm>
          <a:prstGeom prst="rect">
            <a:avLst/>
          </a:prstGeom>
        </p:spPr>
        <p:txBody>
          <a:bodyPr wrap="square">
            <a:spAutoFit/>
          </a:bodyPr>
          <a:lstStyle/>
          <a:p>
            <a:pPr indent="180340" algn="just">
              <a:lnSpc>
                <a:spcPct val="115000"/>
              </a:lnSpc>
              <a:spcBef>
                <a:spcPts val="1200"/>
              </a:spcBef>
              <a:spcAft>
                <a:spcPts val="1200"/>
              </a:spcAft>
            </a:pPr>
            <a:r>
              <a:rPr lang="en-GB" b="1" dirty="0">
                <a:latin typeface="Times New Roman" panose="02020603050405020304" pitchFamily="18" charset="0"/>
                <a:ea typeface="Calibri" panose="020F0502020204030204" pitchFamily="34" charset="0"/>
                <a:cs typeface="Times New Roman" panose="02020603050405020304" pitchFamily="18" charset="0"/>
              </a:rPr>
              <a:t>Sales indicators</a:t>
            </a:r>
            <a:r>
              <a:rPr lang="en-GB" dirty="0">
                <a:latin typeface="Times New Roman" panose="02020603050405020304" pitchFamily="18" charset="0"/>
                <a:ea typeface="Calibri" panose="020F0502020204030204" pitchFamily="34" charset="0"/>
                <a:cs typeface="Times New Roman" panose="02020603050405020304" pitchFamily="18" charset="0"/>
              </a:rPr>
              <a:t>.</a:t>
            </a:r>
            <a:r>
              <a:rPr lang="en-GB" b="1" dirty="0">
                <a:latin typeface="Times New Roman" panose="02020603050405020304" pitchFamily="18" charset="0"/>
                <a:ea typeface="Calibri" panose="020F0502020204030204" pitchFamily="34" charset="0"/>
                <a:cs typeface="Times New Roman" panose="02020603050405020304" pitchFamily="18" charset="0"/>
              </a:rPr>
              <a:t> </a:t>
            </a:r>
            <a:r>
              <a:rPr lang="en-GB" dirty="0">
                <a:latin typeface="Times New Roman" panose="02020603050405020304" pitchFamily="18" charset="0"/>
                <a:ea typeface="Calibri" panose="020F0502020204030204" pitchFamily="34" charset="0"/>
                <a:cs typeface="Times New Roman" panose="02020603050405020304" pitchFamily="18" charset="0"/>
              </a:rPr>
              <a:t>A volume and frequency of sales can provide information on overall business success. You can break this down by sales to new customers, sales to existing customers, profit per sale, which products/services are making the most money, or any other categories that might be important to your business. Keeping track of these numbers can supply valuable insight for other actions.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indent="180340" algn="just">
              <a:lnSpc>
                <a:spcPct val="115000"/>
              </a:lnSpc>
              <a:spcBef>
                <a:spcPts val="1200"/>
              </a:spcBef>
              <a:spcAft>
                <a:spcPts val="1200"/>
              </a:spcAft>
            </a:pPr>
            <a:r>
              <a:rPr lang="en-GB" b="1" dirty="0">
                <a:latin typeface="Times New Roman" panose="02020603050405020304" pitchFamily="18" charset="0"/>
                <a:ea typeface="Calibri" panose="020F0502020204030204" pitchFamily="34" charset="0"/>
                <a:cs typeface="Times New Roman" panose="02020603050405020304" pitchFamily="18" charset="0"/>
              </a:rPr>
              <a:t>Net income ratio/profit</a:t>
            </a:r>
            <a:r>
              <a:rPr lang="en-GB" dirty="0">
                <a:latin typeface="Times New Roman" panose="02020603050405020304" pitchFamily="18" charset="0"/>
                <a:ea typeface="Calibri" panose="020F0502020204030204" pitchFamily="34" charset="0"/>
                <a:cs typeface="Times New Roman" panose="02020603050405020304" pitchFamily="18" charset="0"/>
              </a:rPr>
              <a:t>. Your profit – the money left over after operating expenses are subtracted from revenue – is a pretty important one. After all, you need to make sure your business still makes money after you pay your expenses. </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444638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1F2F83D-80EF-4E83-9AEB-064B2D547992}"/>
              </a:ext>
            </a:extLst>
          </p:cNvPr>
          <p:cNvSpPr>
            <a:spLocks noGrp="1"/>
          </p:cNvSpPr>
          <p:nvPr>
            <p:ph type="title"/>
          </p:nvPr>
        </p:nvSpPr>
        <p:spPr/>
        <p:txBody>
          <a:bodyPr/>
          <a:lstStyle/>
          <a:p>
            <a:r>
              <a:rPr lang="cs-CZ" dirty="0" err="1"/>
              <a:t>Nonfinancial</a:t>
            </a:r>
            <a:r>
              <a:rPr lang="cs-CZ" dirty="0"/>
              <a:t> </a:t>
            </a:r>
            <a:r>
              <a:rPr lang="cs-CZ" dirty="0" err="1"/>
              <a:t>indicators</a:t>
            </a:r>
            <a:r>
              <a:rPr lang="cs-CZ" dirty="0"/>
              <a:t> I</a:t>
            </a:r>
            <a:br>
              <a:rPr lang="cs-CZ" dirty="0"/>
            </a:br>
            <a:endParaRPr lang="cs-CZ" dirty="0"/>
          </a:p>
        </p:txBody>
      </p:sp>
      <p:sp>
        <p:nvSpPr>
          <p:cNvPr id="3" name="Obdélník 2">
            <a:extLst>
              <a:ext uri="{FF2B5EF4-FFF2-40B4-BE49-F238E27FC236}">
                <a16:creationId xmlns:a16="http://schemas.microsoft.com/office/drawing/2014/main" id="{D4B12BD1-8785-455D-A37B-524E0F2001B1}"/>
              </a:ext>
            </a:extLst>
          </p:cNvPr>
          <p:cNvSpPr/>
          <p:nvPr/>
        </p:nvSpPr>
        <p:spPr>
          <a:xfrm>
            <a:off x="251520" y="1203598"/>
            <a:ext cx="7992888" cy="2296654"/>
          </a:xfrm>
          <a:prstGeom prst="rect">
            <a:avLst/>
          </a:prstGeom>
        </p:spPr>
        <p:txBody>
          <a:bodyPr wrap="square">
            <a:spAutoFit/>
          </a:bodyPr>
          <a:lstStyle/>
          <a:p>
            <a:pPr indent="180340" algn="just">
              <a:lnSpc>
                <a:spcPct val="115000"/>
              </a:lnSpc>
              <a:spcBef>
                <a:spcPts val="1200"/>
              </a:spcBef>
              <a:spcAft>
                <a:spcPts val="1200"/>
              </a:spcAft>
            </a:pPr>
            <a:r>
              <a:rPr lang="en-GB" b="1" dirty="0">
                <a:latin typeface="Times New Roman" panose="02020603050405020304" pitchFamily="18" charset="0"/>
                <a:ea typeface="Calibri" panose="020F0502020204030204" pitchFamily="34" charset="0"/>
                <a:cs typeface="Times New Roman" panose="02020603050405020304" pitchFamily="18" charset="0"/>
              </a:rPr>
              <a:t>Customers (new, repeat and referrals).</a:t>
            </a:r>
            <a:r>
              <a:rPr lang="en-GB" dirty="0">
                <a:latin typeface="Times New Roman" panose="02020603050405020304" pitchFamily="18" charset="0"/>
                <a:ea typeface="Calibri" panose="020F0502020204030204" pitchFamily="34" charset="0"/>
                <a:cs typeface="Times New Roman" panose="02020603050405020304" pitchFamily="18" charset="0"/>
              </a:rPr>
              <a:t> A growing customer base is a sure sign that your business is reaching its target audience’s needs. Businesses thrive because customers count on them as a go-to, but also because happy customers will refer others. Consider offering a referral incentive, which will pay off by helping attract new customers and help you gauge your current customers’ satisfaction. Keep all your customer information in one place and be sure to have a way to track where they come from.</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688906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353113" y="297781"/>
            <a:ext cx="3588569" cy="4547937"/>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9" name="Nadpis 1"/>
          <p:cNvSpPr txBox="1">
            <a:spLocks/>
          </p:cNvSpPr>
          <p:nvPr/>
        </p:nvSpPr>
        <p:spPr>
          <a:xfrm>
            <a:off x="500105" y="540454"/>
            <a:ext cx="3222810" cy="2545646"/>
          </a:xfrm>
          <a:prstGeom prst="rect">
            <a:avLst/>
          </a:prstGeom>
        </p:spPr>
        <p:txBody>
          <a:bodyPr vert="horz" lIns="68580" tIns="34290" rIns="68580" bIns="34290" rtlCol="0" anchor="t">
            <a:normAutofit fontScale="7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3000" b="1" dirty="0">
              <a:solidFill>
                <a:schemeClr val="bg1">
                  <a:lumMod val="95000"/>
                </a:schemeClr>
              </a:solidFill>
            </a:endParaRPr>
          </a:p>
          <a:p>
            <a:pPr algn="l"/>
            <a:endParaRPr lang="cs-CZ" sz="3000" b="1" dirty="0">
              <a:solidFill>
                <a:schemeClr val="bg1">
                  <a:lumMod val="95000"/>
                </a:schemeClr>
              </a:solidFill>
            </a:endParaRPr>
          </a:p>
          <a:p>
            <a:pPr lvl="0"/>
            <a:endParaRPr lang="cs-CZ" sz="3000" b="1" cap="all" dirty="0">
              <a:solidFill>
                <a:schemeClr val="bg1">
                  <a:lumMod val="95000"/>
                </a:schemeClr>
              </a:solidFill>
            </a:endParaRPr>
          </a:p>
          <a:p>
            <a:pPr lvl="0"/>
            <a:endParaRPr lang="cs-CZ" sz="3000" b="1" cap="all" dirty="0">
              <a:solidFill>
                <a:schemeClr val="bg1">
                  <a:lumMod val="95000"/>
                </a:schemeClr>
              </a:solidFill>
            </a:endParaRPr>
          </a:p>
          <a:p>
            <a:pPr lvl="0"/>
            <a:r>
              <a:rPr lang="en-US" sz="3000" b="1" cap="all" dirty="0">
                <a:solidFill>
                  <a:schemeClr val="bg1">
                    <a:lumMod val="95000"/>
                  </a:schemeClr>
                </a:solidFill>
              </a:rPr>
              <a:t>MEASURING SUCCESS AMONG MINORITY ENTREPRENEURS</a:t>
            </a:r>
            <a:r>
              <a:rPr lang="cs-CZ" sz="3000" b="1" cap="all" dirty="0">
                <a:solidFill>
                  <a:schemeClr val="bg1">
                    <a:lumMod val="95000"/>
                  </a:schemeClr>
                </a:solidFill>
              </a:rPr>
              <a:t> – part </a:t>
            </a:r>
            <a:r>
              <a:rPr lang="cs-CZ" sz="3000" b="1" cap="all">
                <a:solidFill>
                  <a:schemeClr val="bg1">
                    <a:lumMod val="95000"/>
                  </a:schemeClr>
                </a:solidFill>
              </a:rPr>
              <a:t>Ii</a:t>
            </a:r>
            <a:endParaRPr lang="cs-CZ" sz="3000" b="1" cap="all" dirty="0">
              <a:solidFill>
                <a:schemeClr val="bg1">
                  <a:lumMod val="95000"/>
                </a:schemeClr>
              </a:solidFill>
            </a:endParaRPr>
          </a:p>
        </p:txBody>
      </p:sp>
      <p:sp>
        <p:nvSpPr>
          <p:cNvPr id="10" name="Zástupný symbol pro obsah 2"/>
          <p:cNvSpPr txBox="1">
            <a:spLocks/>
          </p:cNvSpPr>
          <p:nvPr/>
        </p:nvSpPr>
        <p:spPr>
          <a:xfrm>
            <a:off x="297632" y="2232670"/>
            <a:ext cx="3627756" cy="2163263"/>
          </a:xfrm>
          <a:prstGeom prst="rect">
            <a:avLst/>
          </a:prstGeom>
        </p:spPr>
        <p:txBody>
          <a:bodyPr vert="horz" lIns="68580" tIns="34290" rIns="68580" bIns="3429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b="1" i="1" dirty="0">
              <a:solidFill>
                <a:srgbClr val="002060"/>
              </a:solidFill>
            </a:endParaRPr>
          </a:p>
          <a:p>
            <a:pPr marL="0" indent="0">
              <a:buNone/>
            </a:pPr>
            <a:r>
              <a:rPr lang="en-GB" sz="9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4276052" y="1196045"/>
            <a:ext cx="3890486" cy="2627093"/>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GB" sz="1800" b="1" i="1" dirty="0">
                <a:solidFill>
                  <a:srgbClr val="002060"/>
                </a:solidFill>
              </a:rPr>
              <a:t>Main goal of the lecture is:</a:t>
            </a:r>
          </a:p>
          <a:p>
            <a:r>
              <a:rPr lang="en-US" sz="1400" dirty="0">
                <a:solidFill>
                  <a:srgbClr val="002060"/>
                </a:solidFill>
                <a:cs typeface="Times New Roman" panose="02020603050405020304" pitchFamily="18" charset="0"/>
              </a:rPr>
              <a:t>Understand</a:t>
            </a:r>
            <a:r>
              <a:rPr lang="cs-CZ" sz="1400" dirty="0">
                <a:solidFill>
                  <a:srgbClr val="002060"/>
                </a:solidFill>
                <a:cs typeface="Times New Roman" panose="02020603050405020304" pitchFamily="18" charset="0"/>
              </a:rPr>
              <a:t> </a:t>
            </a:r>
            <a:r>
              <a:rPr lang="cs-CZ" sz="1400" dirty="0" err="1">
                <a:solidFill>
                  <a:srgbClr val="002060"/>
                </a:solidFill>
                <a:cs typeface="Times New Roman" panose="02020603050405020304" pitchFamily="18" charset="0"/>
              </a:rPr>
              <a:t>benefits</a:t>
            </a:r>
            <a:r>
              <a:rPr lang="cs-CZ" sz="1400" dirty="0">
                <a:solidFill>
                  <a:srgbClr val="002060"/>
                </a:solidFill>
                <a:cs typeface="Times New Roman" panose="02020603050405020304" pitchFamily="18" charset="0"/>
              </a:rPr>
              <a:t> </a:t>
            </a:r>
            <a:r>
              <a:rPr lang="cs-CZ" sz="1400" dirty="0" err="1">
                <a:solidFill>
                  <a:srgbClr val="002060"/>
                </a:solidFill>
                <a:cs typeface="Times New Roman" panose="02020603050405020304" pitchFamily="18" charset="0"/>
              </a:rPr>
              <a:t>from</a:t>
            </a:r>
            <a:r>
              <a:rPr lang="cs-CZ" sz="1400" dirty="0">
                <a:solidFill>
                  <a:srgbClr val="002060"/>
                </a:solidFill>
                <a:cs typeface="Times New Roman" panose="02020603050405020304" pitchFamily="18" charset="0"/>
              </a:rPr>
              <a:t> minority </a:t>
            </a:r>
            <a:r>
              <a:rPr lang="cs-CZ" sz="1400" dirty="0" err="1">
                <a:solidFill>
                  <a:srgbClr val="002060"/>
                </a:solidFill>
                <a:cs typeface="Times New Roman" panose="02020603050405020304" pitchFamily="18" charset="0"/>
              </a:rPr>
              <a:t>entrepreneurship</a:t>
            </a:r>
            <a:r>
              <a:rPr lang="cs-CZ" sz="1400" dirty="0">
                <a:solidFill>
                  <a:srgbClr val="002060"/>
                </a:solidFill>
                <a:cs typeface="Times New Roman" panose="02020603050405020304" pitchFamily="18" charset="0"/>
              </a:rPr>
              <a:t> and </a:t>
            </a:r>
            <a:r>
              <a:rPr lang="cs-CZ" sz="1400" dirty="0" err="1">
                <a:solidFill>
                  <a:srgbClr val="002060"/>
                </a:solidFill>
                <a:cs typeface="Times New Roman" panose="02020603050405020304" pitchFamily="18" charset="0"/>
              </a:rPr>
              <a:t>how</a:t>
            </a:r>
            <a:r>
              <a:rPr lang="cs-CZ" sz="1400" dirty="0">
                <a:solidFill>
                  <a:srgbClr val="002060"/>
                </a:solidFill>
                <a:cs typeface="Times New Roman" panose="02020603050405020304" pitchFamily="18" charset="0"/>
              </a:rPr>
              <a:t> </a:t>
            </a:r>
            <a:r>
              <a:rPr lang="cs-CZ" sz="1400" dirty="0" err="1">
                <a:solidFill>
                  <a:srgbClr val="002060"/>
                </a:solidFill>
                <a:cs typeface="Times New Roman" panose="02020603050405020304" pitchFamily="18" charset="0"/>
              </a:rPr>
              <a:t>could</a:t>
            </a:r>
            <a:r>
              <a:rPr lang="cs-CZ" sz="1400" dirty="0">
                <a:solidFill>
                  <a:srgbClr val="002060"/>
                </a:solidFill>
                <a:cs typeface="Times New Roman" panose="02020603050405020304" pitchFamily="18" charset="0"/>
              </a:rPr>
              <a:t> </a:t>
            </a:r>
            <a:r>
              <a:rPr lang="cs-CZ" sz="1400" dirty="0" err="1">
                <a:solidFill>
                  <a:srgbClr val="002060"/>
                </a:solidFill>
                <a:cs typeface="Times New Roman" panose="02020603050405020304" pitchFamily="18" charset="0"/>
              </a:rPr>
              <a:t>be</a:t>
            </a:r>
            <a:r>
              <a:rPr lang="cs-CZ" sz="1400" dirty="0">
                <a:solidFill>
                  <a:srgbClr val="002060"/>
                </a:solidFill>
                <a:cs typeface="Times New Roman" panose="02020603050405020304" pitchFamily="18" charset="0"/>
              </a:rPr>
              <a:t> </a:t>
            </a:r>
            <a:r>
              <a:rPr lang="cs-CZ" sz="1400" dirty="0" err="1">
                <a:solidFill>
                  <a:srgbClr val="002060"/>
                </a:solidFill>
                <a:cs typeface="Times New Roman" panose="02020603050405020304" pitchFamily="18" charset="0"/>
              </a:rPr>
              <a:t>measured</a:t>
            </a:r>
            <a:r>
              <a:rPr lang="en-US" sz="1400" dirty="0">
                <a:solidFill>
                  <a:srgbClr val="002060"/>
                </a:solidFill>
                <a:cs typeface="Times New Roman" panose="02020603050405020304" pitchFamily="18" charset="0"/>
              </a:rPr>
              <a:t>.</a:t>
            </a:r>
          </a:p>
          <a:p>
            <a:pPr marL="0" indent="0">
              <a:buNone/>
            </a:pPr>
            <a:endParaRPr lang="en-GB" sz="1400" dirty="0">
              <a:solidFill>
                <a:srgbClr val="002060"/>
              </a:solidFill>
              <a:cs typeface="Times New Roman" panose="02020603050405020304" pitchFamily="18" charset="0"/>
            </a:endParaRPr>
          </a:p>
        </p:txBody>
      </p:sp>
      <p:sp>
        <p:nvSpPr>
          <p:cNvPr id="8" name="Podnadpis 2"/>
          <p:cNvSpPr txBox="1">
            <a:spLocks/>
          </p:cNvSpPr>
          <p:nvPr/>
        </p:nvSpPr>
        <p:spPr>
          <a:xfrm>
            <a:off x="6963021" y="3908399"/>
            <a:ext cx="2016224" cy="576064"/>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endParaRPr lang="en-GB" altLang="cs-CZ" sz="900" dirty="0">
              <a:solidFill>
                <a:srgbClr val="307871"/>
              </a:solidFill>
              <a:latin typeface="Times New Roman" panose="02020603050405020304" pitchFamily="18" charset="0"/>
              <a:cs typeface="Times New Roman" panose="02020603050405020304" pitchFamily="18" charset="0"/>
            </a:endParaRPr>
          </a:p>
        </p:txBody>
      </p:sp>
      <p:pic>
        <p:nvPicPr>
          <p:cNvPr id="12" name="Obrázek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15381162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1F2F83D-80EF-4E83-9AEB-064B2D547992}"/>
              </a:ext>
            </a:extLst>
          </p:cNvPr>
          <p:cNvSpPr>
            <a:spLocks noGrp="1"/>
          </p:cNvSpPr>
          <p:nvPr>
            <p:ph type="title"/>
          </p:nvPr>
        </p:nvSpPr>
        <p:spPr/>
        <p:txBody>
          <a:bodyPr/>
          <a:lstStyle/>
          <a:p>
            <a:r>
              <a:rPr lang="cs-CZ" dirty="0" err="1"/>
              <a:t>Nonfinancial</a:t>
            </a:r>
            <a:r>
              <a:rPr lang="cs-CZ" dirty="0"/>
              <a:t> </a:t>
            </a:r>
            <a:r>
              <a:rPr lang="cs-CZ" dirty="0" err="1"/>
              <a:t>indicators</a:t>
            </a:r>
            <a:r>
              <a:rPr lang="cs-CZ" dirty="0"/>
              <a:t> II</a:t>
            </a:r>
            <a:br>
              <a:rPr lang="cs-CZ" dirty="0"/>
            </a:br>
            <a:endParaRPr lang="cs-CZ" dirty="0"/>
          </a:p>
        </p:txBody>
      </p:sp>
      <p:sp>
        <p:nvSpPr>
          <p:cNvPr id="3" name="Obdélník 2">
            <a:extLst>
              <a:ext uri="{FF2B5EF4-FFF2-40B4-BE49-F238E27FC236}">
                <a16:creationId xmlns:a16="http://schemas.microsoft.com/office/drawing/2014/main" id="{93E1E94A-E33A-4029-B758-EFF29C2854E6}"/>
              </a:ext>
            </a:extLst>
          </p:cNvPr>
          <p:cNvSpPr/>
          <p:nvPr/>
        </p:nvSpPr>
        <p:spPr>
          <a:xfrm>
            <a:off x="395536" y="987574"/>
            <a:ext cx="8136904" cy="3878626"/>
          </a:xfrm>
          <a:prstGeom prst="rect">
            <a:avLst/>
          </a:prstGeom>
        </p:spPr>
        <p:txBody>
          <a:bodyPr wrap="square">
            <a:spAutoFit/>
          </a:bodyPr>
          <a:lstStyle/>
          <a:p>
            <a:pPr indent="180340" algn="just">
              <a:lnSpc>
                <a:spcPct val="115000"/>
              </a:lnSpc>
              <a:spcBef>
                <a:spcPts val="1200"/>
              </a:spcBef>
              <a:spcAft>
                <a:spcPts val="1200"/>
              </a:spcAft>
            </a:pPr>
            <a:r>
              <a:rPr lang="en-GB" b="1" dirty="0">
                <a:latin typeface="Times New Roman" panose="02020603050405020304" pitchFamily="18" charset="0"/>
                <a:ea typeface="Calibri" panose="020F0502020204030204" pitchFamily="34" charset="0"/>
                <a:cs typeface="Times New Roman" panose="02020603050405020304" pitchFamily="18" charset="0"/>
              </a:rPr>
              <a:t>Employee satisfaction</a:t>
            </a:r>
            <a:r>
              <a:rPr lang="en-GB" dirty="0">
                <a:latin typeface="Times New Roman" panose="02020603050405020304" pitchFamily="18" charset="0"/>
                <a:ea typeface="Calibri" panose="020F0502020204030204" pitchFamily="34" charset="0"/>
                <a:cs typeface="Times New Roman" panose="02020603050405020304" pitchFamily="18" charset="0"/>
              </a:rPr>
              <a:t>. As the face of your business, your staff is a critical part of your company, and helping ensure they have a positive work environment that lets them do their jobs with pride and efficiency will in turn help your business succeed. If your employees feel appreciated, they are more likely to go the extra mile for the customer, which will increase customer satisfaction and therefore lead to referrals and new customers – the business circle of life.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indent="180340" algn="just">
              <a:lnSpc>
                <a:spcPct val="115000"/>
              </a:lnSpc>
              <a:spcBef>
                <a:spcPts val="1200"/>
              </a:spcBef>
              <a:spcAft>
                <a:spcPts val="1200"/>
              </a:spcAft>
            </a:pPr>
            <a:r>
              <a:rPr lang="en-GB" b="1" dirty="0">
                <a:latin typeface="Times New Roman" panose="02020603050405020304" pitchFamily="18" charset="0"/>
                <a:ea typeface="Calibri" panose="020F0502020204030204" pitchFamily="34" charset="0"/>
                <a:cs typeface="Times New Roman" panose="02020603050405020304" pitchFamily="18" charset="0"/>
              </a:rPr>
              <a:t>Your satisfaction. </a:t>
            </a:r>
            <a:r>
              <a:rPr lang="en-GB" dirty="0">
                <a:latin typeface="Times New Roman" panose="02020603050405020304" pitchFamily="18" charset="0"/>
                <a:ea typeface="Calibri" panose="020F0502020204030204" pitchFamily="34" charset="0"/>
                <a:cs typeface="Times New Roman" panose="02020603050405020304" pitchFamily="18" charset="0"/>
              </a:rPr>
              <a:t>Not to be discounted is your own satisfaction with your business and the direction it’s going. If you are not happy, it can trickle down to your employees and then to your customers. Make sure to sit down every now and again to ensure you are satisfied with where the business is heading and make any changes if not.</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742683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B45ADC68-7F43-4198-BA89-B04D1932572A}"/>
              </a:ext>
            </a:extLst>
          </p:cNvPr>
          <p:cNvSpPr>
            <a:spLocks noGrp="1"/>
          </p:cNvSpPr>
          <p:nvPr>
            <p:ph type="title"/>
          </p:nvPr>
        </p:nvSpPr>
        <p:spPr/>
        <p:txBody>
          <a:bodyPr/>
          <a:lstStyle/>
          <a:p>
            <a:r>
              <a:rPr lang="cs-CZ" dirty="0" err="1"/>
              <a:t>Economic</a:t>
            </a:r>
            <a:r>
              <a:rPr lang="cs-CZ" dirty="0"/>
              <a:t> </a:t>
            </a:r>
            <a:r>
              <a:rPr lang="cs-CZ" dirty="0" err="1"/>
              <a:t>indicators</a:t>
            </a:r>
            <a:r>
              <a:rPr lang="cs-CZ" dirty="0"/>
              <a:t> </a:t>
            </a:r>
            <a:r>
              <a:rPr lang="cs-CZ" dirty="0" err="1"/>
              <a:t>of</a:t>
            </a:r>
            <a:r>
              <a:rPr lang="cs-CZ" dirty="0"/>
              <a:t> </a:t>
            </a:r>
            <a:r>
              <a:rPr lang="cs-CZ" dirty="0" err="1"/>
              <a:t>success</a:t>
            </a:r>
            <a:endParaRPr lang="cs-CZ" dirty="0"/>
          </a:p>
        </p:txBody>
      </p:sp>
      <p:sp>
        <p:nvSpPr>
          <p:cNvPr id="5" name="Obdélník 4">
            <a:extLst>
              <a:ext uri="{FF2B5EF4-FFF2-40B4-BE49-F238E27FC236}">
                <a16:creationId xmlns:a16="http://schemas.microsoft.com/office/drawing/2014/main" id="{8D28219E-C941-4745-954D-727C696C5666}"/>
              </a:ext>
            </a:extLst>
          </p:cNvPr>
          <p:cNvSpPr/>
          <p:nvPr/>
        </p:nvSpPr>
        <p:spPr>
          <a:xfrm>
            <a:off x="899592" y="1417588"/>
            <a:ext cx="7344816" cy="369332"/>
          </a:xfrm>
          <a:prstGeom prst="rect">
            <a:avLst/>
          </a:prstGeom>
        </p:spPr>
        <p:txBody>
          <a:bodyPr wrap="square">
            <a:spAutoFit/>
          </a:bodyPr>
          <a:lstStyle/>
          <a:p>
            <a:pPr marL="285750" indent="-285750">
              <a:buFont typeface="Arial" panose="020B0604020202020204" pitchFamily="34" charset="0"/>
              <a:buChar char="•"/>
            </a:pPr>
            <a:endParaRPr lang="cs-CZ" dirty="0"/>
          </a:p>
        </p:txBody>
      </p:sp>
      <p:sp>
        <p:nvSpPr>
          <p:cNvPr id="2" name="Obdélník 1">
            <a:extLst>
              <a:ext uri="{FF2B5EF4-FFF2-40B4-BE49-F238E27FC236}">
                <a16:creationId xmlns:a16="http://schemas.microsoft.com/office/drawing/2014/main" id="{6DF48857-3D41-4618-95F4-77FD2DBA83FD}"/>
              </a:ext>
            </a:extLst>
          </p:cNvPr>
          <p:cNvSpPr/>
          <p:nvPr/>
        </p:nvSpPr>
        <p:spPr>
          <a:xfrm>
            <a:off x="611560" y="915566"/>
            <a:ext cx="7416824" cy="3878626"/>
          </a:xfrm>
          <a:prstGeom prst="rect">
            <a:avLst/>
          </a:prstGeom>
        </p:spPr>
        <p:txBody>
          <a:bodyPr wrap="square">
            <a:spAutoFit/>
          </a:bodyPr>
          <a:lstStyle/>
          <a:p>
            <a:pPr indent="180340" algn="just">
              <a:lnSpc>
                <a:spcPct val="115000"/>
              </a:lnSpc>
              <a:spcBef>
                <a:spcPts val="1200"/>
              </a:spcBef>
              <a:spcAft>
                <a:spcPts val="1200"/>
              </a:spcAft>
            </a:pPr>
            <a:r>
              <a:rPr lang="en-GB" dirty="0">
                <a:latin typeface="Times New Roman" panose="02020603050405020304" pitchFamily="18" charset="0"/>
                <a:ea typeface="Calibri" panose="020F0502020204030204" pitchFamily="34" charset="0"/>
                <a:cs typeface="Times New Roman" panose="02020603050405020304" pitchFamily="18" charset="0"/>
              </a:rPr>
              <a:t>First group is dedicated to economic indicators, which have to grow up in observed time in comparison to sales or profit:</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Bef>
                <a:spcPts val="1200"/>
              </a:spcBef>
              <a:spcAft>
                <a:spcPts val="0"/>
              </a:spcAft>
              <a:buFont typeface="Symbol" panose="05050102010706020507" pitchFamily="18" charset="2"/>
              <a:buChar char=""/>
              <a:tabLst>
                <a:tab pos="228600" algn="l"/>
                <a:tab pos="449580" algn="l"/>
              </a:tabLst>
            </a:pPr>
            <a:r>
              <a:rPr lang="en-GB" dirty="0">
                <a:latin typeface="Times New Roman" panose="02020603050405020304" pitchFamily="18" charset="0"/>
                <a:ea typeface="Calibri" panose="020F0502020204030204" pitchFamily="34" charset="0"/>
                <a:cs typeface="Times New Roman" panose="02020603050405020304" pitchFamily="18" charset="0"/>
              </a:rPr>
              <a:t> Income and profits.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tabLst>
                <a:tab pos="228600" algn="l"/>
                <a:tab pos="449580" algn="l"/>
              </a:tabLst>
            </a:pPr>
            <a:r>
              <a:rPr lang="en-GB" dirty="0">
                <a:latin typeface="Times New Roman" panose="02020603050405020304" pitchFamily="18" charset="0"/>
                <a:ea typeface="Calibri" panose="020F0502020204030204" pitchFamily="34" charset="0"/>
                <a:cs typeface="Times New Roman" panose="02020603050405020304" pitchFamily="18" charset="0"/>
              </a:rPr>
              <a:t> Sales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tabLst>
                <a:tab pos="228600" algn="l"/>
                <a:tab pos="449580" algn="l"/>
              </a:tabLst>
            </a:pPr>
            <a:r>
              <a:rPr lang="en-GB" dirty="0">
                <a:latin typeface="Times New Roman" panose="02020603050405020304" pitchFamily="18" charset="0"/>
                <a:ea typeface="Calibri" panose="020F0502020204030204" pitchFamily="34" charset="0"/>
                <a:cs typeface="Times New Roman" panose="02020603050405020304" pitchFamily="18" charset="0"/>
              </a:rPr>
              <a:t>Number of wage workers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tabLst>
                <a:tab pos="228600" algn="l"/>
                <a:tab pos="449580" algn="l"/>
              </a:tabLst>
            </a:pPr>
            <a:r>
              <a:rPr lang="en-GB" dirty="0">
                <a:latin typeface="Times New Roman" panose="02020603050405020304" pitchFamily="18" charset="0"/>
                <a:ea typeface="Calibri" panose="020F0502020204030204" pitchFamily="34" charset="0"/>
                <a:cs typeface="Times New Roman" panose="02020603050405020304" pitchFamily="18" charset="0"/>
              </a:rPr>
              <a:t>Size of inventory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tabLst>
                <a:tab pos="228600" algn="l"/>
                <a:tab pos="449580" algn="l"/>
              </a:tabLst>
            </a:pPr>
            <a:r>
              <a:rPr lang="en-GB" dirty="0">
                <a:latin typeface="Times New Roman" panose="02020603050405020304" pitchFamily="18" charset="0"/>
                <a:ea typeface="Calibri" panose="020F0502020204030204" pitchFamily="34" charset="0"/>
                <a:cs typeface="Times New Roman" panose="02020603050405020304" pitchFamily="18" charset="0"/>
              </a:rPr>
              <a:t>Productivity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tabLst>
                <a:tab pos="228600" algn="l"/>
                <a:tab pos="449580" algn="l"/>
              </a:tabLst>
            </a:pPr>
            <a:r>
              <a:rPr lang="en-GB" dirty="0">
                <a:latin typeface="Times New Roman" panose="02020603050405020304" pitchFamily="18" charset="0"/>
                <a:ea typeface="Calibri" panose="020F0502020204030204" pitchFamily="34" charset="0"/>
                <a:cs typeface="Times New Roman" panose="02020603050405020304" pitchFamily="18" charset="0"/>
              </a:rPr>
              <a:t> Increased hours of work or increased employment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tabLst>
                <a:tab pos="228600" algn="l"/>
                <a:tab pos="449580" algn="l"/>
              </a:tabLst>
            </a:pPr>
            <a:r>
              <a:rPr lang="en-GB" dirty="0">
                <a:latin typeface="Times New Roman" panose="02020603050405020304" pitchFamily="18" charset="0"/>
                <a:ea typeface="Calibri" panose="020F0502020204030204" pitchFamily="34" charset="0"/>
                <a:cs typeface="Times New Roman" panose="02020603050405020304" pitchFamily="18" charset="0"/>
              </a:rPr>
              <a:t>Reduced inactivity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tabLst>
                <a:tab pos="228600" algn="l"/>
                <a:tab pos="449580" algn="l"/>
              </a:tabLst>
            </a:pPr>
            <a:r>
              <a:rPr lang="en-GB" dirty="0">
                <a:latin typeface="Times New Roman" panose="02020603050405020304" pitchFamily="18" charset="0"/>
                <a:ea typeface="Calibri" panose="020F0502020204030204" pitchFamily="34" charset="0"/>
                <a:cs typeface="Times New Roman" panose="02020603050405020304" pitchFamily="18" charset="0"/>
              </a:rPr>
              <a:t> Loans</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1200"/>
              </a:spcAft>
              <a:buFont typeface="Symbol" panose="05050102010706020507" pitchFamily="18" charset="2"/>
              <a:buChar char=""/>
              <a:tabLst>
                <a:tab pos="228600" algn="l"/>
                <a:tab pos="449580" algn="l"/>
              </a:tabLst>
            </a:pPr>
            <a:r>
              <a:rPr lang="en-GB" dirty="0">
                <a:latin typeface="Times New Roman" panose="02020603050405020304" pitchFamily="18" charset="0"/>
                <a:ea typeface="Calibri" panose="020F0502020204030204" pitchFamily="34" charset="0"/>
                <a:cs typeface="Times New Roman" panose="02020603050405020304" pitchFamily="18" charset="0"/>
              </a:rPr>
              <a:t>Savings </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588397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DA01771-784B-40B4-ABA8-9E95A24486FC}"/>
              </a:ext>
            </a:extLst>
          </p:cNvPr>
          <p:cNvSpPr>
            <a:spLocks noGrp="1"/>
          </p:cNvSpPr>
          <p:nvPr>
            <p:ph type="title"/>
          </p:nvPr>
        </p:nvSpPr>
        <p:spPr/>
        <p:txBody>
          <a:bodyPr/>
          <a:lstStyle/>
          <a:p>
            <a:r>
              <a:rPr lang="cs-CZ" dirty="0" err="1"/>
              <a:t>Psychological</a:t>
            </a:r>
            <a:r>
              <a:rPr lang="cs-CZ" dirty="0"/>
              <a:t> </a:t>
            </a:r>
            <a:r>
              <a:rPr lang="cs-CZ" dirty="0" err="1"/>
              <a:t>factors</a:t>
            </a:r>
            <a:endParaRPr lang="cs-CZ" dirty="0"/>
          </a:p>
        </p:txBody>
      </p:sp>
      <p:sp>
        <p:nvSpPr>
          <p:cNvPr id="3" name="Obdélník 2">
            <a:extLst>
              <a:ext uri="{FF2B5EF4-FFF2-40B4-BE49-F238E27FC236}">
                <a16:creationId xmlns:a16="http://schemas.microsoft.com/office/drawing/2014/main" id="{E071DCA0-7340-4F37-888D-4DEBBDAF9B62}"/>
              </a:ext>
            </a:extLst>
          </p:cNvPr>
          <p:cNvSpPr/>
          <p:nvPr/>
        </p:nvSpPr>
        <p:spPr>
          <a:xfrm>
            <a:off x="755576" y="1491630"/>
            <a:ext cx="7848872" cy="1648785"/>
          </a:xfrm>
          <a:prstGeom prst="rect">
            <a:avLst/>
          </a:prstGeom>
        </p:spPr>
        <p:txBody>
          <a:bodyPr wrap="square">
            <a:spAutoFit/>
          </a:bodyPr>
          <a:lstStyle/>
          <a:p>
            <a:pPr indent="180340" algn="just">
              <a:lnSpc>
                <a:spcPct val="115000"/>
              </a:lnSpc>
              <a:spcBef>
                <a:spcPts val="1200"/>
              </a:spcBef>
              <a:spcAft>
                <a:spcPts val="1200"/>
              </a:spcAft>
            </a:pPr>
            <a:r>
              <a:rPr lang="en-GB" dirty="0">
                <a:latin typeface="Times New Roman" panose="02020603050405020304" pitchFamily="18" charset="0"/>
                <a:ea typeface="Calibri" panose="020F0502020204030204" pitchFamily="34" charset="0"/>
                <a:cs typeface="Times New Roman" panose="02020603050405020304" pitchFamily="18" charset="0"/>
              </a:rPr>
              <a:t>A Second group covers mostly psychological indicators:</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Bef>
                <a:spcPts val="1200"/>
              </a:spcBef>
              <a:spcAft>
                <a:spcPts val="0"/>
              </a:spcAft>
              <a:buFont typeface="Symbol" panose="05050102010706020507" pitchFamily="18" charset="2"/>
              <a:buChar char=""/>
              <a:tabLst>
                <a:tab pos="228600" algn="l"/>
                <a:tab pos="449580" algn="l"/>
              </a:tabLst>
            </a:pPr>
            <a:r>
              <a:rPr lang="en-GB" dirty="0">
                <a:latin typeface="Times New Roman" panose="02020603050405020304" pitchFamily="18" charset="0"/>
                <a:ea typeface="Calibri" panose="020F0502020204030204" pitchFamily="34" charset="0"/>
                <a:cs typeface="Times New Roman" panose="02020603050405020304" pitchFamily="18" charset="0"/>
              </a:rPr>
              <a:t>Growth of Women’s agency or decision-making capacity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tabLst>
                <a:tab pos="228600" algn="l"/>
                <a:tab pos="449580" algn="l"/>
              </a:tabLst>
            </a:pPr>
            <a:r>
              <a:rPr lang="en-GB" dirty="0">
                <a:latin typeface="Times New Roman" panose="02020603050405020304" pitchFamily="18" charset="0"/>
                <a:ea typeface="Calibri" panose="020F0502020204030204" pitchFamily="34" charset="0"/>
                <a:cs typeface="Times New Roman" panose="02020603050405020304" pitchFamily="18" charset="0"/>
              </a:rPr>
              <a:t>Confidence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1200"/>
              </a:spcAft>
              <a:buFont typeface="Symbol" panose="05050102010706020507" pitchFamily="18" charset="2"/>
              <a:buChar char=""/>
              <a:tabLst>
                <a:tab pos="228600" algn="l"/>
                <a:tab pos="449580" algn="l"/>
              </a:tabLst>
            </a:pPr>
            <a:r>
              <a:rPr lang="en-GB" dirty="0">
                <a:latin typeface="Times New Roman" panose="02020603050405020304" pitchFamily="18" charset="0"/>
                <a:ea typeface="Calibri" panose="020F0502020204030204" pitchFamily="34" charset="0"/>
                <a:cs typeface="Times New Roman" panose="02020603050405020304" pitchFamily="18" charset="0"/>
              </a:rPr>
              <a:t>Self-confidence and teamwork </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784867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3384791" y="432392"/>
            <a:ext cx="1275029" cy="392415"/>
          </a:xfrm>
          <a:prstGeom prst="rect">
            <a:avLst/>
          </a:prstGeom>
        </p:spPr>
        <p:txBody>
          <a:bodyPr wrap="none" lIns="68580" tIns="34290" rIns="68580" bIns="34290">
            <a:spAutoFit/>
          </a:bodyPr>
          <a:lstStyle/>
          <a:p>
            <a:pPr algn="ctr" defTabSz="685800">
              <a:defRPr/>
            </a:pPr>
            <a:r>
              <a:rPr lang="cs-CZ" sz="2100" b="1" kern="0" dirty="0" err="1">
                <a:solidFill>
                  <a:srgbClr val="307871"/>
                </a:solidFill>
                <a:latin typeface="Times New Roman"/>
                <a:ea typeface="+mj-ea"/>
                <a:cs typeface="+mj-cs"/>
              </a:rPr>
              <a:t>Summary</a:t>
            </a:r>
            <a:endParaRPr lang="en-GB" sz="2100" b="1" kern="0" dirty="0">
              <a:solidFill>
                <a:sysClr val="windowText" lastClr="000000"/>
              </a:solidFill>
            </a:endParaRPr>
          </a:p>
        </p:txBody>
      </p:sp>
      <p:sp>
        <p:nvSpPr>
          <p:cNvPr id="2" name="TextovéPole 1"/>
          <p:cNvSpPr txBox="1"/>
          <p:nvPr/>
        </p:nvSpPr>
        <p:spPr>
          <a:xfrm>
            <a:off x="323528" y="1148238"/>
            <a:ext cx="8560342" cy="2008242"/>
          </a:xfrm>
          <a:prstGeom prst="rect">
            <a:avLst/>
          </a:prstGeom>
          <a:solidFill>
            <a:schemeClr val="accent6">
              <a:lumMod val="40000"/>
              <a:lumOff val="60000"/>
            </a:schemeClr>
          </a:solidFill>
        </p:spPr>
        <p:txBody>
          <a:bodyPr wrap="square" lIns="68580" tIns="34290" rIns="68580" bIns="34290" rtlCol="0">
            <a:spAutoFit/>
          </a:bodyPr>
          <a:lstStyle/>
          <a:p>
            <a:pPr marL="285750" indent="-285750">
              <a:buFont typeface="Arial" panose="020B0604020202020204" pitchFamily="34" charset="0"/>
              <a:buChar char="•"/>
            </a:pPr>
            <a:r>
              <a:rPr lang="en-GB" dirty="0"/>
              <a:t>A key issue for assessing the success of entrepreneurship is estimating the long-term benefits of minority entrepreneurship support. </a:t>
            </a:r>
            <a:endParaRPr lang="cs-CZ" dirty="0"/>
          </a:p>
          <a:p>
            <a:pPr marL="285750" indent="-285750">
              <a:buFont typeface="Arial" panose="020B0604020202020204" pitchFamily="34" charset="0"/>
              <a:buChar char="•"/>
            </a:pPr>
            <a:r>
              <a:rPr lang="en-GB" dirty="0"/>
              <a:t>Patel (2014, p. 3) explained indicators for short-term and long-term indicators to be able to measure success in more global way as </a:t>
            </a:r>
            <a:endParaRPr lang="cs-CZ" dirty="0"/>
          </a:p>
          <a:p>
            <a:pPr marL="285750" indent="-285750">
              <a:buFont typeface="Arial" panose="020B0604020202020204" pitchFamily="34" charset="0"/>
              <a:buChar char="•"/>
            </a:pPr>
            <a:r>
              <a:rPr lang="en-GB" dirty="0"/>
              <a:t>Intermediate outcomes (More start-ups, investment, business skills improvement) and final outcomes (like entrepreneurship growth, profit growth, growth in number of employees).</a:t>
            </a:r>
            <a:endParaRPr lang="cs-CZ" dirty="0"/>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17126115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8BD82BD3-A520-4EDC-ACFD-2777EE27761F}"/>
              </a:ext>
            </a:extLst>
          </p:cNvPr>
          <p:cNvSpPr>
            <a:spLocks noGrp="1"/>
          </p:cNvSpPr>
          <p:nvPr>
            <p:ph type="title"/>
          </p:nvPr>
        </p:nvSpPr>
        <p:spPr/>
        <p:txBody>
          <a:bodyPr/>
          <a:lstStyle/>
          <a:p>
            <a:r>
              <a:rPr lang="cs-CZ" dirty="0" err="1"/>
              <a:t>Different</a:t>
            </a:r>
            <a:r>
              <a:rPr lang="cs-CZ" dirty="0"/>
              <a:t> </a:t>
            </a:r>
            <a:r>
              <a:rPr lang="cs-CZ" dirty="0" err="1"/>
              <a:t>forms</a:t>
            </a:r>
            <a:r>
              <a:rPr lang="cs-CZ" dirty="0"/>
              <a:t> </a:t>
            </a:r>
            <a:r>
              <a:rPr lang="cs-CZ" dirty="0" err="1"/>
              <a:t>of</a:t>
            </a:r>
            <a:r>
              <a:rPr lang="cs-CZ" dirty="0"/>
              <a:t> </a:t>
            </a:r>
            <a:r>
              <a:rPr lang="cs-CZ" dirty="0" err="1"/>
              <a:t>success</a:t>
            </a:r>
            <a:endParaRPr lang="cs-CZ" dirty="0"/>
          </a:p>
        </p:txBody>
      </p:sp>
      <p:sp>
        <p:nvSpPr>
          <p:cNvPr id="6" name="Obdélník 5">
            <a:extLst>
              <a:ext uri="{FF2B5EF4-FFF2-40B4-BE49-F238E27FC236}">
                <a16:creationId xmlns:a16="http://schemas.microsoft.com/office/drawing/2014/main" id="{8D8BAB31-E307-4FFC-98AE-8859F0565DD4}"/>
              </a:ext>
            </a:extLst>
          </p:cNvPr>
          <p:cNvSpPr/>
          <p:nvPr/>
        </p:nvSpPr>
        <p:spPr>
          <a:xfrm>
            <a:off x="1475656" y="1542138"/>
            <a:ext cx="5742384" cy="1200329"/>
          </a:xfrm>
          <a:prstGeom prst="rect">
            <a:avLst/>
          </a:prstGeom>
        </p:spPr>
        <p:txBody>
          <a:bodyPr wrap="square">
            <a:spAutoFit/>
          </a:bodyPr>
          <a:lstStyle/>
          <a:p>
            <a:pPr marL="285750" indent="-285750">
              <a:buFont typeface="Arial" panose="020B0604020202020204" pitchFamily="34" charset="0"/>
              <a:buChar char="•"/>
            </a:pPr>
            <a:r>
              <a:rPr lang="en-US" dirty="0"/>
              <a:t>Social benefits as form of success</a:t>
            </a:r>
          </a:p>
          <a:p>
            <a:pPr marL="285750" indent="-285750">
              <a:buFont typeface="Arial" panose="020B0604020202020204" pitchFamily="34" charset="0"/>
              <a:buChar char="•"/>
            </a:pPr>
            <a:r>
              <a:rPr lang="en-US" dirty="0"/>
              <a:t>Personal satisfaction</a:t>
            </a:r>
          </a:p>
          <a:p>
            <a:pPr marL="285750" indent="-285750">
              <a:buFont typeface="Arial" panose="020B0604020202020204" pitchFamily="34" charset="0"/>
              <a:buChar char="•"/>
            </a:pPr>
            <a:r>
              <a:rPr lang="en-US" dirty="0"/>
              <a:t>Customer satisfaction</a:t>
            </a:r>
          </a:p>
          <a:p>
            <a:pPr marL="285750" indent="-285750">
              <a:buFont typeface="Arial" panose="020B0604020202020204" pitchFamily="34" charset="0"/>
              <a:buChar char="•"/>
            </a:pPr>
            <a:r>
              <a:rPr lang="en-US" dirty="0"/>
              <a:t>Employee satisfaction</a:t>
            </a:r>
          </a:p>
        </p:txBody>
      </p:sp>
    </p:spTree>
    <p:extLst>
      <p:ext uri="{BB962C8B-B14F-4D97-AF65-F5344CB8AC3E}">
        <p14:creationId xmlns:p14="http://schemas.microsoft.com/office/powerpoint/2010/main" val="15704520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D7450DF-261A-428A-A1DB-E1F7106B12D2}"/>
              </a:ext>
            </a:extLst>
          </p:cNvPr>
          <p:cNvSpPr>
            <a:spLocks noGrp="1"/>
          </p:cNvSpPr>
          <p:nvPr>
            <p:ph type="title"/>
          </p:nvPr>
        </p:nvSpPr>
        <p:spPr/>
        <p:txBody>
          <a:bodyPr/>
          <a:lstStyle/>
          <a:p>
            <a:r>
              <a:rPr lang="en-US" dirty="0"/>
              <a:t>Social Benefits as form of success</a:t>
            </a:r>
            <a:br>
              <a:rPr lang="en-US" dirty="0"/>
            </a:br>
            <a:endParaRPr lang="cs-CZ" dirty="0"/>
          </a:p>
        </p:txBody>
      </p:sp>
      <p:sp>
        <p:nvSpPr>
          <p:cNvPr id="3" name="Obdélník 2">
            <a:extLst>
              <a:ext uri="{FF2B5EF4-FFF2-40B4-BE49-F238E27FC236}">
                <a16:creationId xmlns:a16="http://schemas.microsoft.com/office/drawing/2014/main" id="{EF90774C-7614-4420-ACAE-1B13E87A457C}"/>
              </a:ext>
            </a:extLst>
          </p:cNvPr>
          <p:cNvSpPr/>
          <p:nvPr/>
        </p:nvSpPr>
        <p:spPr>
          <a:xfrm>
            <a:off x="251520" y="750839"/>
            <a:ext cx="8280920" cy="3549305"/>
          </a:xfrm>
          <a:prstGeom prst="rect">
            <a:avLst/>
          </a:prstGeom>
        </p:spPr>
        <p:txBody>
          <a:bodyPr wrap="square">
            <a:spAutoFit/>
          </a:bodyPr>
          <a:lstStyle/>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Minority entrepreneurs can also measure their success by the social benefit that they are able to carry out for society.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Some businesses have specific goals, such as improving the environment, supplying educational opportunities for underrepresented children, or helping the homeless through a product or service.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While the focus of most companies has not strayed away from their financial goals there has been a heavier emphasis placed on social responsibility. Entrepreneurs are beginning to consider their positive social impact as a part of their success. These companies have a social mission; they are committed to charitable giving. </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996891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355D917-E816-423D-BF2C-EDEC8A5A8A7F}"/>
              </a:ext>
            </a:extLst>
          </p:cNvPr>
          <p:cNvSpPr>
            <a:spLocks noGrp="1"/>
          </p:cNvSpPr>
          <p:nvPr>
            <p:ph type="title"/>
          </p:nvPr>
        </p:nvSpPr>
        <p:spPr/>
        <p:txBody>
          <a:bodyPr/>
          <a:lstStyle/>
          <a:p>
            <a:r>
              <a:rPr lang="cs-CZ" dirty="0" err="1"/>
              <a:t>Personal</a:t>
            </a:r>
            <a:r>
              <a:rPr lang="cs-CZ" dirty="0"/>
              <a:t> </a:t>
            </a:r>
            <a:r>
              <a:rPr lang="cs-CZ" dirty="0" err="1"/>
              <a:t>Satisfaction</a:t>
            </a:r>
            <a:br>
              <a:rPr lang="cs-CZ" dirty="0"/>
            </a:br>
            <a:endParaRPr lang="cs-CZ" dirty="0"/>
          </a:p>
        </p:txBody>
      </p:sp>
      <p:sp>
        <p:nvSpPr>
          <p:cNvPr id="3" name="Obdélník 2">
            <a:extLst>
              <a:ext uri="{FF2B5EF4-FFF2-40B4-BE49-F238E27FC236}">
                <a16:creationId xmlns:a16="http://schemas.microsoft.com/office/drawing/2014/main" id="{BB6A57C8-D2E9-4618-A172-EFE8FB2F9395}"/>
              </a:ext>
            </a:extLst>
          </p:cNvPr>
          <p:cNvSpPr/>
          <p:nvPr/>
        </p:nvSpPr>
        <p:spPr>
          <a:xfrm>
            <a:off x="179512" y="1275606"/>
            <a:ext cx="8280920" cy="2912207"/>
          </a:xfrm>
          <a:prstGeom prst="rect">
            <a:avLst/>
          </a:prstGeom>
        </p:spPr>
        <p:txBody>
          <a:bodyPr wrap="square">
            <a:spAutoFit/>
          </a:bodyPr>
          <a:lstStyle/>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Great satisfaction comes from the process of creation – starting with a vision and creating something that is sustainable. The owner takes pride from the result.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The owner can experience a sense of satisfaction from successfully overcoming difficult challenges that uncover his/her unlocked potential.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The entrepreneur uses his or her business as a platform to develop business competencies. they will have the ability to be motivated to find the next innovative idea.</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312805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16BB213-FADA-459E-9FF7-8B5843591941}"/>
              </a:ext>
            </a:extLst>
          </p:cNvPr>
          <p:cNvSpPr>
            <a:spLocks noGrp="1"/>
          </p:cNvSpPr>
          <p:nvPr>
            <p:ph type="title"/>
          </p:nvPr>
        </p:nvSpPr>
        <p:spPr/>
        <p:txBody>
          <a:bodyPr/>
          <a:lstStyle/>
          <a:p>
            <a:r>
              <a:rPr lang="cs-CZ" dirty="0" err="1"/>
              <a:t>TASK</a:t>
            </a:r>
            <a:endParaRPr lang="cs-CZ" dirty="0"/>
          </a:p>
        </p:txBody>
      </p:sp>
      <p:sp>
        <p:nvSpPr>
          <p:cNvPr id="3" name="Obdélník 2">
            <a:extLst>
              <a:ext uri="{FF2B5EF4-FFF2-40B4-BE49-F238E27FC236}">
                <a16:creationId xmlns:a16="http://schemas.microsoft.com/office/drawing/2014/main" id="{A4BC2B65-7C25-4F67-98C7-C23BA48278D6}"/>
              </a:ext>
            </a:extLst>
          </p:cNvPr>
          <p:cNvSpPr/>
          <p:nvPr/>
        </p:nvSpPr>
        <p:spPr>
          <a:xfrm>
            <a:off x="467544" y="1588084"/>
            <a:ext cx="8208912" cy="1956561"/>
          </a:xfrm>
          <a:prstGeom prst="rect">
            <a:avLst/>
          </a:prstGeom>
        </p:spPr>
        <p:txBody>
          <a:bodyPr wrap="square">
            <a:spAutoFit/>
          </a:bodyPr>
          <a:lstStyle/>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Write one paragraph about you and your source of satisfaction when you be in a role of minority entrepreneur.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What will be on the first place?</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indent="180340" algn="just">
              <a:lnSpc>
                <a:spcPct val="115000"/>
              </a:lnSpc>
              <a:spcBef>
                <a:spcPts val="1200"/>
              </a:spcBef>
              <a:spcAft>
                <a:spcPts val="1200"/>
              </a:spcAft>
            </a:pPr>
            <a:r>
              <a:rPr lang="en-GB" b="1" dirty="0">
                <a:latin typeface="Times New Roman" panose="02020603050405020304" pitchFamily="18" charset="0"/>
                <a:ea typeface="Calibri" panose="020F0502020204030204" pitchFamily="34" charset="0"/>
                <a:cs typeface="Times New Roman" panose="02020603050405020304" pitchFamily="18" charset="0"/>
              </a:rPr>
              <a:t>Share your exercise with your classmates.</a:t>
            </a:r>
            <a:endParaRPr lang="cs-CZ" b="1"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866397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5FC129B-BBC5-422B-98AB-D66246AF07A1}"/>
              </a:ext>
            </a:extLst>
          </p:cNvPr>
          <p:cNvSpPr>
            <a:spLocks noGrp="1"/>
          </p:cNvSpPr>
          <p:nvPr>
            <p:ph type="title"/>
          </p:nvPr>
        </p:nvSpPr>
        <p:spPr/>
        <p:txBody>
          <a:bodyPr/>
          <a:lstStyle/>
          <a:p>
            <a:r>
              <a:rPr lang="cs-CZ" dirty="0" err="1"/>
              <a:t>Customer</a:t>
            </a:r>
            <a:r>
              <a:rPr lang="cs-CZ" dirty="0"/>
              <a:t> </a:t>
            </a:r>
            <a:r>
              <a:rPr lang="cs-CZ" dirty="0" err="1"/>
              <a:t>Satisfaction</a:t>
            </a:r>
            <a:br>
              <a:rPr lang="cs-CZ" dirty="0"/>
            </a:br>
            <a:endParaRPr lang="cs-CZ" dirty="0"/>
          </a:p>
        </p:txBody>
      </p:sp>
      <p:sp>
        <p:nvSpPr>
          <p:cNvPr id="3" name="Obdélník 2">
            <a:extLst>
              <a:ext uri="{FF2B5EF4-FFF2-40B4-BE49-F238E27FC236}">
                <a16:creationId xmlns:a16="http://schemas.microsoft.com/office/drawing/2014/main" id="{A5E356CC-750F-4AF2-A423-7C876ABFB84E}"/>
              </a:ext>
            </a:extLst>
          </p:cNvPr>
          <p:cNvSpPr/>
          <p:nvPr/>
        </p:nvSpPr>
        <p:spPr>
          <a:xfrm>
            <a:off x="755576" y="771550"/>
            <a:ext cx="7560840" cy="3549305"/>
          </a:xfrm>
          <a:prstGeom prst="rect">
            <a:avLst/>
          </a:prstGeom>
        </p:spPr>
        <p:txBody>
          <a:bodyPr wrap="square">
            <a:spAutoFit/>
          </a:bodyPr>
          <a:lstStyle/>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Providing the customer with a product that is interesting or that solves a problem also creates value to entrepreneurs.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The need to fulfil customer desires and being useful for the community also leads the entrepreneur to continually grow their product or service.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This helps to identify gaps in the market by the new or improved product. Minority entrepreneurs are dependent on customer feedback because they use this information to improve their business model. Many entrepreneurs create their company’s customer relations around their main business idea to help them to develop that.</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2623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3EF5D8F-9764-48A4-9114-C99CFF8A80E8}"/>
              </a:ext>
            </a:extLst>
          </p:cNvPr>
          <p:cNvSpPr>
            <a:spLocks noGrp="1"/>
          </p:cNvSpPr>
          <p:nvPr>
            <p:ph type="title"/>
          </p:nvPr>
        </p:nvSpPr>
        <p:spPr/>
        <p:txBody>
          <a:bodyPr/>
          <a:lstStyle/>
          <a:p>
            <a:r>
              <a:rPr lang="cs-CZ" dirty="0" err="1"/>
              <a:t>Employee</a:t>
            </a:r>
            <a:r>
              <a:rPr lang="cs-CZ" dirty="0"/>
              <a:t> </a:t>
            </a:r>
            <a:r>
              <a:rPr lang="cs-CZ" dirty="0" err="1"/>
              <a:t>Satisfaction</a:t>
            </a:r>
            <a:br>
              <a:rPr lang="cs-CZ" dirty="0"/>
            </a:br>
            <a:endParaRPr lang="cs-CZ" dirty="0"/>
          </a:p>
        </p:txBody>
      </p:sp>
      <p:sp>
        <p:nvSpPr>
          <p:cNvPr id="3" name="Obdélník 2">
            <a:extLst>
              <a:ext uri="{FF2B5EF4-FFF2-40B4-BE49-F238E27FC236}">
                <a16:creationId xmlns:a16="http://schemas.microsoft.com/office/drawing/2014/main" id="{4EAAEB53-6E75-4905-AEEA-FDC5A8952E5A}"/>
              </a:ext>
            </a:extLst>
          </p:cNvPr>
          <p:cNvSpPr/>
          <p:nvPr/>
        </p:nvSpPr>
        <p:spPr>
          <a:xfrm>
            <a:off x="395536" y="771550"/>
            <a:ext cx="7992888" cy="3878626"/>
          </a:xfrm>
          <a:prstGeom prst="rect">
            <a:avLst/>
          </a:prstGeom>
        </p:spPr>
        <p:txBody>
          <a:bodyPr wrap="square">
            <a:spAutoFit/>
          </a:bodyPr>
          <a:lstStyle/>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Many magazines publish an annual list of what it considers the best companies to work for, but thousands of business owners do not need national recognition to know that they have made taking good care of their employees a high priority. This measure of their success is connected when the entrepreneur adopts his/her employees as a part of their family.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The business is often built on family value principles such as love, faith, goodwill. This relationship between the employer and employee creates a working environment healthier, work-balanced lifestyle. Given that family values to the minority business model and vision, employee loyalty and retention is very useful. The employees value their jobs and they will support the entrepreneur during the business process.</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55675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2EEA4CD-2734-49DA-BBBA-F9B8D099D0FB}"/>
              </a:ext>
            </a:extLst>
          </p:cNvPr>
          <p:cNvSpPr>
            <a:spLocks noGrp="1"/>
          </p:cNvSpPr>
          <p:nvPr>
            <p:ph type="title"/>
          </p:nvPr>
        </p:nvSpPr>
        <p:spPr>
          <a:xfrm>
            <a:off x="251520" y="195486"/>
            <a:ext cx="5904656" cy="507703"/>
          </a:xfrm>
        </p:spPr>
        <p:txBody>
          <a:bodyPr/>
          <a:lstStyle/>
          <a:p>
            <a:r>
              <a:rPr lang="en-GB" b="1" dirty="0"/>
              <a:t>The Entrepreneur’s Success Model</a:t>
            </a:r>
            <a:br>
              <a:rPr lang="cs-CZ" b="1" dirty="0"/>
            </a:br>
            <a:endParaRPr lang="cs-CZ" dirty="0"/>
          </a:p>
        </p:txBody>
      </p:sp>
      <p:sp>
        <p:nvSpPr>
          <p:cNvPr id="3" name="Obdélník 2">
            <a:extLst>
              <a:ext uri="{FF2B5EF4-FFF2-40B4-BE49-F238E27FC236}">
                <a16:creationId xmlns:a16="http://schemas.microsoft.com/office/drawing/2014/main" id="{9725B4E2-6D80-41ED-8084-5A2EA6513E19}"/>
              </a:ext>
            </a:extLst>
          </p:cNvPr>
          <p:cNvSpPr/>
          <p:nvPr/>
        </p:nvSpPr>
        <p:spPr>
          <a:xfrm>
            <a:off x="683568" y="1556088"/>
            <a:ext cx="7488832" cy="1477328"/>
          </a:xfrm>
          <a:prstGeom prst="rect">
            <a:avLst/>
          </a:prstGeom>
        </p:spPr>
        <p:txBody>
          <a:bodyPr wrap="square">
            <a:spAutoFit/>
          </a:bodyPr>
          <a:lstStyle/>
          <a:p>
            <a:pPr marL="285750" indent="-285750">
              <a:buFont typeface="Arial" panose="020B0604020202020204" pitchFamily="34" charset="0"/>
              <a:buChar char="•"/>
            </a:pPr>
            <a:r>
              <a:rPr lang="en-GB" dirty="0">
                <a:latin typeface="Times New Roman" panose="02020603050405020304" pitchFamily="18" charset="0"/>
                <a:ea typeface="Calibri" panose="020F0502020204030204" pitchFamily="34" charset="0"/>
              </a:rPr>
              <a:t>Minority entrepreneurs cannot expect that they achieve success immediately when they start their business. </a:t>
            </a:r>
            <a:endParaRPr lang="cs-CZ" dirty="0">
              <a:latin typeface="Times New Roman" panose="02020603050405020304" pitchFamily="18" charset="0"/>
              <a:ea typeface="Calibri" panose="020F0502020204030204" pitchFamily="34" charset="0"/>
            </a:endParaRPr>
          </a:p>
          <a:p>
            <a:pPr marL="285750" indent="-285750">
              <a:buFont typeface="Arial" panose="020B0604020202020204" pitchFamily="34" charset="0"/>
              <a:buChar char="•"/>
            </a:pPr>
            <a:r>
              <a:rPr lang="en-GB" dirty="0">
                <a:latin typeface="Times New Roman" panose="02020603050405020304" pitchFamily="18" charset="0"/>
                <a:ea typeface="Calibri" panose="020F0502020204030204" pitchFamily="34" charset="0"/>
              </a:rPr>
              <a:t>Their business will go through a longer process, which differ individually. </a:t>
            </a:r>
            <a:endParaRPr lang="cs-CZ" dirty="0">
              <a:latin typeface="Times New Roman" panose="02020603050405020304" pitchFamily="18" charset="0"/>
              <a:ea typeface="Calibri" panose="020F0502020204030204" pitchFamily="34" charset="0"/>
            </a:endParaRPr>
          </a:p>
          <a:p>
            <a:pPr marL="285750" indent="-285750">
              <a:buFont typeface="Arial" panose="020B0604020202020204" pitchFamily="34" charset="0"/>
              <a:buChar char="•"/>
            </a:pPr>
            <a:r>
              <a:rPr lang="en-GB" dirty="0">
                <a:latin typeface="Times New Roman" panose="02020603050405020304" pitchFamily="18" charset="0"/>
                <a:ea typeface="Calibri" panose="020F0502020204030204" pitchFamily="34" charset="0"/>
              </a:rPr>
              <a:t>The model</a:t>
            </a:r>
            <a:r>
              <a:rPr lang="cs-CZ" dirty="0">
                <a:latin typeface="Times New Roman" panose="02020603050405020304" pitchFamily="18" charset="0"/>
                <a:ea typeface="Calibri" panose="020F0502020204030204" pitchFamily="34" charset="0"/>
              </a:rPr>
              <a:t> e</a:t>
            </a:r>
            <a:r>
              <a:rPr lang="en-GB" dirty="0" err="1">
                <a:latin typeface="Times New Roman" panose="02020603050405020304" pitchFamily="18" charset="0"/>
                <a:ea typeface="Calibri" panose="020F0502020204030204" pitchFamily="34" charset="0"/>
              </a:rPr>
              <a:t>xplains</a:t>
            </a:r>
            <a:r>
              <a:rPr lang="en-GB" dirty="0">
                <a:latin typeface="Times New Roman" panose="02020603050405020304" pitchFamily="18" charset="0"/>
                <a:ea typeface="Calibri" panose="020F0502020204030204" pitchFamily="34" charset="0"/>
              </a:rPr>
              <a:t> several steps, which could lead to success and affect minority entrepreneur´s behaviour </a:t>
            </a:r>
            <a:endParaRPr lang="cs-CZ" dirty="0"/>
          </a:p>
        </p:txBody>
      </p:sp>
    </p:spTree>
    <p:extLst>
      <p:ext uri="{BB962C8B-B14F-4D97-AF65-F5344CB8AC3E}">
        <p14:creationId xmlns:p14="http://schemas.microsoft.com/office/powerpoint/2010/main" val="2893910735"/>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2474</TotalTime>
  <Words>1795</Words>
  <Application>Microsoft Office PowerPoint</Application>
  <PresentationFormat>Předvádění na obrazovce (16:9)</PresentationFormat>
  <Paragraphs>96</Paragraphs>
  <Slides>23</Slides>
  <Notes>1</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23</vt:i4>
      </vt:variant>
    </vt:vector>
  </HeadingPairs>
  <TitlesOfParts>
    <vt:vector size="28" baseType="lpstr">
      <vt:lpstr>Arial</vt:lpstr>
      <vt:lpstr>Calibri</vt:lpstr>
      <vt:lpstr>Symbol</vt:lpstr>
      <vt:lpstr>Times New Roman</vt:lpstr>
      <vt:lpstr>SLU</vt:lpstr>
      <vt:lpstr>Prezentace aplikace PowerPoint</vt:lpstr>
      <vt:lpstr>Prezentace aplikace PowerPoint</vt:lpstr>
      <vt:lpstr>Different forms of success</vt:lpstr>
      <vt:lpstr>Social Benefits as form of success </vt:lpstr>
      <vt:lpstr>Personal Satisfaction </vt:lpstr>
      <vt:lpstr>TASK</vt:lpstr>
      <vt:lpstr>Customer Satisfaction </vt:lpstr>
      <vt:lpstr>Employee Satisfaction </vt:lpstr>
      <vt:lpstr>The Entrepreneur’s Success Model </vt:lpstr>
      <vt:lpstr>Steps to Success</vt:lpstr>
      <vt:lpstr>Step 1: Motivation </vt:lpstr>
      <vt:lpstr>Step 2: Resources </vt:lpstr>
      <vt:lpstr>Step 3: Community Support I </vt:lpstr>
      <vt:lpstr>Step 3: Community Support II </vt:lpstr>
      <vt:lpstr>Step 4 and 5 success and growth</vt:lpstr>
      <vt:lpstr>Quick metric to measure success </vt:lpstr>
      <vt:lpstr>Financial ratios I</vt:lpstr>
      <vt:lpstr>Financial ratios II</vt:lpstr>
      <vt:lpstr>Nonfinancial indicators I </vt:lpstr>
      <vt:lpstr>Nonfinancial indicators II </vt:lpstr>
      <vt:lpstr>Economic indicators of success</vt:lpstr>
      <vt:lpstr>Psychological factors</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seb0001</cp:lastModifiedBy>
  <cp:revision>68</cp:revision>
  <cp:lastPrinted>2018-03-27T09:30:31Z</cp:lastPrinted>
  <dcterms:created xsi:type="dcterms:W3CDTF">2016-07-06T15:42:34Z</dcterms:created>
  <dcterms:modified xsi:type="dcterms:W3CDTF">2022-05-02T05:48:08Z</dcterms:modified>
</cp:coreProperties>
</file>