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58" r:id="rId4"/>
    <p:sldId id="293" r:id="rId5"/>
    <p:sldId id="287" r:id="rId6"/>
    <p:sldId id="289" r:id="rId7"/>
    <p:sldId id="290" r:id="rId8"/>
    <p:sldId id="294" r:id="rId9"/>
    <p:sldId id="291" r:id="rId10"/>
    <p:sldId id="292" r:id="rId11"/>
    <p:sldId id="296" r:id="rId12"/>
    <p:sldId id="297" r:id="rId13"/>
    <p:sldId id="299" r:id="rId14"/>
    <p:sldId id="300" r:id="rId15"/>
    <p:sldId id="301" r:id="rId16"/>
    <p:sldId id="302" r:id="rId17"/>
    <p:sldId id="303" r:id="rId18"/>
    <p:sldId id="304" r:id="rId19"/>
    <p:sldId id="281" r:id="rId20"/>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7" autoAdjust="0"/>
  </p:normalViewPr>
  <p:slideViewPr>
    <p:cSldViewPr>
      <p:cViewPr varScale="1">
        <p:scale>
          <a:sx n="89" d="100"/>
          <a:sy n="89" d="100"/>
        </p:scale>
        <p:origin x="84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C8C47-DC47-437F-B3E3-7B564E18CEA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cs-CZ"/>
        </a:p>
      </dgm:t>
    </dgm:pt>
    <dgm:pt modelId="{28712523-6A8E-452F-BA3A-41BDCCC052DA}">
      <dgm:prSet phldrT="[Text]"/>
      <dgm:spPr/>
      <dgm:t>
        <a:bodyPr/>
        <a:lstStyle/>
        <a:p>
          <a:r>
            <a:rPr lang="cs-CZ"/>
            <a:t>unemployed</a:t>
          </a:r>
        </a:p>
      </dgm:t>
    </dgm:pt>
    <dgm:pt modelId="{BF22775C-3308-4EA9-9618-6E2A8C71C3FE}" type="parTrans" cxnId="{673D3B6E-FE45-4424-9D89-BA5AB8CCAA19}">
      <dgm:prSet/>
      <dgm:spPr/>
      <dgm:t>
        <a:bodyPr/>
        <a:lstStyle/>
        <a:p>
          <a:endParaRPr lang="cs-CZ"/>
        </a:p>
      </dgm:t>
    </dgm:pt>
    <dgm:pt modelId="{0CD738E1-BB6C-4820-A2BD-2A7FB16BF14C}" type="sibTrans" cxnId="{673D3B6E-FE45-4424-9D89-BA5AB8CCAA19}">
      <dgm:prSet/>
      <dgm:spPr/>
      <dgm:t>
        <a:bodyPr/>
        <a:lstStyle/>
        <a:p>
          <a:endParaRPr lang="cs-CZ"/>
        </a:p>
      </dgm:t>
    </dgm:pt>
    <dgm:pt modelId="{E6AEB67B-ED76-4785-BCE3-59B8398C54EA}">
      <dgm:prSet phldrT="[Text]"/>
      <dgm:spPr/>
      <dgm:t>
        <a:bodyPr/>
        <a:lstStyle/>
        <a:p>
          <a:r>
            <a:rPr lang="cs-CZ"/>
            <a:t>from minority group with specific handicap</a:t>
          </a:r>
        </a:p>
      </dgm:t>
    </dgm:pt>
    <dgm:pt modelId="{9DFC43BC-3F36-481C-A749-F08E9CC34355}" type="parTrans" cxnId="{2A3B049E-BCDD-41B8-B683-30DF46CE471A}">
      <dgm:prSet/>
      <dgm:spPr/>
      <dgm:t>
        <a:bodyPr/>
        <a:lstStyle/>
        <a:p>
          <a:endParaRPr lang="cs-CZ"/>
        </a:p>
      </dgm:t>
    </dgm:pt>
    <dgm:pt modelId="{2FD25CCF-7D62-41BE-AA46-436C92070B41}" type="sibTrans" cxnId="{2A3B049E-BCDD-41B8-B683-30DF46CE471A}">
      <dgm:prSet/>
      <dgm:spPr/>
      <dgm:t>
        <a:bodyPr/>
        <a:lstStyle/>
        <a:p>
          <a:endParaRPr lang="cs-CZ"/>
        </a:p>
      </dgm:t>
    </dgm:pt>
    <dgm:pt modelId="{A9D6214C-BAD7-4FA8-941B-5F6E7F9ECA14}">
      <dgm:prSet phldrT="[Text]"/>
      <dgm:spPr/>
      <dgm:t>
        <a:bodyPr/>
        <a:lstStyle/>
        <a:p>
          <a:r>
            <a:rPr lang="cs-CZ"/>
            <a:t>social enterprise</a:t>
          </a:r>
        </a:p>
      </dgm:t>
    </dgm:pt>
    <dgm:pt modelId="{8BF46A10-FB02-441D-A05D-ACA32C2B9323}" type="parTrans" cxnId="{66DB6451-D8B0-4173-AA64-3F028FAF33AB}">
      <dgm:prSet/>
      <dgm:spPr/>
      <dgm:t>
        <a:bodyPr/>
        <a:lstStyle/>
        <a:p>
          <a:endParaRPr lang="cs-CZ"/>
        </a:p>
      </dgm:t>
    </dgm:pt>
    <dgm:pt modelId="{5695F81E-8568-426B-9DF0-6D54E2A3DEE9}" type="sibTrans" cxnId="{66DB6451-D8B0-4173-AA64-3F028FAF33AB}">
      <dgm:prSet/>
      <dgm:spPr/>
      <dgm:t>
        <a:bodyPr/>
        <a:lstStyle/>
        <a:p>
          <a:endParaRPr lang="cs-CZ"/>
        </a:p>
      </dgm:t>
    </dgm:pt>
    <dgm:pt modelId="{D95E9319-809D-4706-AB97-CC0D13FB1E94}">
      <dgm:prSet phldrT="[Text]"/>
      <dgm:spPr/>
      <dgm:t>
        <a:bodyPr/>
        <a:lstStyle/>
        <a:p>
          <a:r>
            <a:rPr lang="cs-CZ"/>
            <a:t>working in the social enterprise on trasit workplace</a:t>
          </a:r>
        </a:p>
      </dgm:t>
    </dgm:pt>
    <dgm:pt modelId="{B42DFDE9-D5E8-4BDF-B7B8-F7B349DC3C47}" type="parTrans" cxnId="{CE91892D-7B98-4054-ABE8-F77C15594B44}">
      <dgm:prSet/>
      <dgm:spPr/>
      <dgm:t>
        <a:bodyPr/>
        <a:lstStyle/>
        <a:p>
          <a:endParaRPr lang="cs-CZ"/>
        </a:p>
      </dgm:t>
    </dgm:pt>
    <dgm:pt modelId="{2DF57320-A536-4318-BA8C-5DE6D62C7D40}" type="sibTrans" cxnId="{CE91892D-7B98-4054-ABE8-F77C15594B44}">
      <dgm:prSet/>
      <dgm:spPr/>
      <dgm:t>
        <a:bodyPr/>
        <a:lstStyle/>
        <a:p>
          <a:endParaRPr lang="cs-CZ"/>
        </a:p>
      </dgm:t>
    </dgm:pt>
    <dgm:pt modelId="{1C5916ED-C0BB-4C24-AC1A-A7933C3FFA13}">
      <dgm:prSet phldrT="[Text]"/>
      <dgm:spPr/>
      <dgm:t>
        <a:bodyPr/>
        <a:lstStyle/>
        <a:p>
          <a:r>
            <a:rPr lang="cs-CZ"/>
            <a:t>free labor market</a:t>
          </a:r>
        </a:p>
      </dgm:t>
    </dgm:pt>
    <dgm:pt modelId="{27577661-EE5F-425A-A633-1260958BFFA5}" type="parTrans" cxnId="{375438B7-B7FA-4E91-B225-BF0C1775EC97}">
      <dgm:prSet/>
      <dgm:spPr/>
      <dgm:t>
        <a:bodyPr/>
        <a:lstStyle/>
        <a:p>
          <a:endParaRPr lang="cs-CZ"/>
        </a:p>
      </dgm:t>
    </dgm:pt>
    <dgm:pt modelId="{1884D32F-F6D0-43E0-A6EC-20CB0F864E63}" type="sibTrans" cxnId="{375438B7-B7FA-4E91-B225-BF0C1775EC97}">
      <dgm:prSet/>
      <dgm:spPr/>
      <dgm:t>
        <a:bodyPr/>
        <a:lstStyle/>
        <a:p>
          <a:endParaRPr lang="cs-CZ"/>
        </a:p>
      </dgm:t>
    </dgm:pt>
    <dgm:pt modelId="{E3863068-FEEA-458C-BE50-7F26CD034B14}">
      <dgm:prSet phldrT="[Text]"/>
      <dgm:spPr/>
      <dgm:t>
        <a:bodyPr/>
        <a:lstStyle/>
        <a:p>
          <a:r>
            <a:rPr lang="cs-CZ"/>
            <a:t>unemployed from minority group leaves sociale enterpries and finds workplace on the free labor market</a:t>
          </a:r>
        </a:p>
      </dgm:t>
    </dgm:pt>
    <dgm:pt modelId="{2399E6F5-8462-4B2A-8D89-77CB616AA219}" type="parTrans" cxnId="{F2A1D668-1CD8-4940-8D6D-9F7620880B05}">
      <dgm:prSet/>
      <dgm:spPr/>
      <dgm:t>
        <a:bodyPr/>
        <a:lstStyle/>
        <a:p>
          <a:endParaRPr lang="cs-CZ"/>
        </a:p>
      </dgm:t>
    </dgm:pt>
    <dgm:pt modelId="{9E40F419-9C2A-47BD-A097-7B93DD2D8F18}" type="sibTrans" cxnId="{F2A1D668-1CD8-4940-8D6D-9F7620880B05}">
      <dgm:prSet/>
      <dgm:spPr/>
      <dgm:t>
        <a:bodyPr/>
        <a:lstStyle/>
        <a:p>
          <a:endParaRPr lang="cs-CZ"/>
        </a:p>
      </dgm:t>
    </dgm:pt>
    <dgm:pt modelId="{4EED435A-DEC6-4CE1-978E-7FDB90833246}">
      <dgm:prSet phldrT="[Text]"/>
      <dgm:spPr/>
      <dgm:t>
        <a:bodyPr/>
        <a:lstStyle/>
        <a:p>
          <a:r>
            <a:rPr lang="cs-CZ"/>
            <a:t>getting specific social support from NGO</a:t>
          </a:r>
        </a:p>
      </dgm:t>
    </dgm:pt>
    <dgm:pt modelId="{CE3685A3-B179-47F8-8098-929FE22859A8}" type="parTrans" cxnId="{B14D8B11-FE7C-4C3A-B88C-D49FA43396BA}">
      <dgm:prSet/>
      <dgm:spPr/>
      <dgm:t>
        <a:bodyPr/>
        <a:lstStyle/>
        <a:p>
          <a:endParaRPr lang="cs-CZ"/>
        </a:p>
      </dgm:t>
    </dgm:pt>
    <dgm:pt modelId="{D1CAAD50-C06F-40B5-A4CB-F09EDF27A257}" type="sibTrans" cxnId="{B14D8B11-FE7C-4C3A-B88C-D49FA43396BA}">
      <dgm:prSet/>
      <dgm:spPr/>
      <dgm:t>
        <a:bodyPr/>
        <a:lstStyle/>
        <a:p>
          <a:endParaRPr lang="cs-CZ"/>
        </a:p>
      </dgm:t>
    </dgm:pt>
    <dgm:pt modelId="{7AB0E5E8-7F65-4743-83AD-9757930E84C0}" type="pres">
      <dgm:prSet presAssocID="{E3EC8C47-DC47-437F-B3E3-7B564E18CEA2}" presName="linearFlow" presStyleCnt="0">
        <dgm:presLayoutVars>
          <dgm:dir/>
          <dgm:animLvl val="lvl"/>
          <dgm:resizeHandles val="exact"/>
        </dgm:presLayoutVars>
      </dgm:prSet>
      <dgm:spPr/>
    </dgm:pt>
    <dgm:pt modelId="{5189AB2E-6B2A-4475-B7EE-7366712BDEFC}" type="pres">
      <dgm:prSet presAssocID="{28712523-6A8E-452F-BA3A-41BDCCC052DA}" presName="composite" presStyleCnt="0"/>
      <dgm:spPr/>
    </dgm:pt>
    <dgm:pt modelId="{46895B76-DE06-476F-8AF6-B8C99577E128}" type="pres">
      <dgm:prSet presAssocID="{28712523-6A8E-452F-BA3A-41BDCCC052DA}" presName="parTx" presStyleLbl="node1" presStyleIdx="0" presStyleCnt="3">
        <dgm:presLayoutVars>
          <dgm:chMax val="0"/>
          <dgm:chPref val="0"/>
          <dgm:bulletEnabled val="1"/>
        </dgm:presLayoutVars>
      </dgm:prSet>
      <dgm:spPr/>
    </dgm:pt>
    <dgm:pt modelId="{67A09B09-A52D-4D22-AD33-81E802FF5833}" type="pres">
      <dgm:prSet presAssocID="{28712523-6A8E-452F-BA3A-41BDCCC052DA}" presName="parSh" presStyleLbl="node1" presStyleIdx="0" presStyleCnt="3"/>
      <dgm:spPr/>
    </dgm:pt>
    <dgm:pt modelId="{484D783D-D3B2-469E-B083-43CE42A90224}" type="pres">
      <dgm:prSet presAssocID="{28712523-6A8E-452F-BA3A-41BDCCC052DA}" presName="desTx" presStyleLbl="fgAcc1" presStyleIdx="0" presStyleCnt="3">
        <dgm:presLayoutVars>
          <dgm:bulletEnabled val="1"/>
        </dgm:presLayoutVars>
      </dgm:prSet>
      <dgm:spPr/>
    </dgm:pt>
    <dgm:pt modelId="{C7077118-4CF8-43A9-B0D7-3649D076E852}" type="pres">
      <dgm:prSet presAssocID="{0CD738E1-BB6C-4820-A2BD-2A7FB16BF14C}" presName="sibTrans" presStyleLbl="sibTrans2D1" presStyleIdx="0" presStyleCnt="2"/>
      <dgm:spPr/>
    </dgm:pt>
    <dgm:pt modelId="{7B6BDCB7-62A3-448E-A84D-5A83863A562A}" type="pres">
      <dgm:prSet presAssocID="{0CD738E1-BB6C-4820-A2BD-2A7FB16BF14C}" presName="connTx" presStyleLbl="sibTrans2D1" presStyleIdx="0" presStyleCnt="2"/>
      <dgm:spPr/>
    </dgm:pt>
    <dgm:pt modelId="{168FEB71-FAEF-4F60-9B63-DE03B749B64A}" type="pres">
      <dgm:prSet presAssocID="{A9D6214C-BAD7-4FA8-941B-5F6E7F9ECA14}" presName="composite" presStyleCnt="0"/>
      <dgm:spPr/>
    </dgm:pt>
    <dgm:pt modelId="{CCCC91FC-B31C-4D07-94EF-C3C5EE0A92EC}" type="pres">
      <dgm:prSet presAssocID="{A9D6214C-BAD7-4FA8-941B-5F6E7F9ECA14}" presName="parTx" presStyleLbl="node1" presStyleIdx="0" presStyleCnt="3">
        <dgm:presLayoutVars>
          <dgm:chMax val="0"/>
          <dgm:chPref val="0"/>
          <dgm:bulletEnabled val="1"/>
        </dgm:presLayoutVars>
      </dgm:prSet>
      <dgm:spPr/>
    </dgm:pt>
    <dgm:pt modelId="{F95B1C61-E385-4E0E-AC23-63B010997EAA}" type="pres">
      <dgm:prSet presAssocID="{A9D6214C-BAD7-4FA8-941B-5F6E7F9ECA14}" presName="parSh" presStyleLbl="node1" presStyleIdx="1" presStyleCnt="3"/>
      <dgm:spPr/>
    </dgm:pt>
    <dgm:pt modelId="{366BF2C0-3D74-417B-A325-9FBD8BD8FD44}" type="pres">
      <dgm:prSet presAssocID="{A9D6214C-BAD7-4FA8-941B-5F6E7F9ECA14}" presName="desTx" presStyleLbl="fgAcc1" presStyleIdx="1" presStyleCnt="3">
        <dgm:presLayoutVars>
          <dgm:bulletEnabled val="1"/>
        </dgm:presLayoutVars>
      </dgm:prSet>
      <dgm:spPr/>
    </dgm:pt>
    <dgm:pt modelId="{963EABD6-1DE5-4BEE-9FAD-6D937370F0A9}" type="pres">
      <dgm:prSet presAssocID="{5695F81E-8568-426B-9DF0-6D54E2A3DEE9}" presName="sibTrans" presStyleLbl="sibTrans2D1" presStyleIdx="1" presStyleCnt="2"/>
      <dgm:spPr/>
    </dgm:pt>
    <dgm:pt modelId="{12CEE4F0-4A4D-452D-B111-D741396B498C}" type="pres">
      <dgm:prSet presAssocID="{5695F81E-8568-426B-9DF0-6D54E2A3DEE9}" presName="connTx" presStyleLbl="sibTrans2D1" presStyleIdx="1" presStyleCnt="2"/>
      <dgm:spPr/>
    </dgm:pt>
    <dgm:pt modelId="{9C5F40F9-76EC-4B8E-A403-1827D69B5E06}" type="pres">
      <dgm:prSet presAssocID="{1C5916ED-C0BB-4C24-AC1A-A7933C3FFA13}" presName="composite" presStyleCnt="0"/>
      <dgm:spPr/>
    </dgm:pt>
    <dgm:pt modelId="{E66FB000-7EF1-485E-BB78-C5333A43DE3F}" type="pres">
      <dgm:prSet presAssocID="{1C5916ED-C0BB-4C24-AC1A-A7933C3FFA13}" presName="parTx" presStyleLbl="node1" presStyleIdx="1" presStyleCnt="3">
        <dgm:presLayoutVars>
          <dgm:chMax val="0"/>
          <dgm:chPref val="0"/>
          <dgm:bulletEnabled val="1"/>
        </dgm:presLayoutVars>
      </dgm:prSet>
      <dgm:spPr/>
    </dgm:pt>
    <dgm:pt modelId="{63A63A59-976B-4018-B5AD-E1B7EE510C9F}" type="pres">
      <dgm:prSet presAssocID="{1C5916ED-C0BB-4C24-AC1A-A7933C3FFA13}" presName="parSh" presStyleLbl="node1" presStyleIdx="2" presStyleCnt="3"/>
      <dgm:spPr/>
    </dgm:pt>
    <dgm:pt modelId="{82281D96-2286-42BD-8616-5F62DC7D6BBE}" type="pres">
      <dgm:prSet presAssocID="{1C5916ED-C0BB-4C24-AC1A-A7933C3FFA13}" presName="desTx" presStyleLbl="fgAcc1" presStyleIdx="2" presStyleCnt="3">
        <dgm:presLayoutVars>
          <dgm:bulletEnabled val="1"/>
        </dgm:presLayoutVars>
      </dgm:prSet>
      <dgm:spPr/>
    </dgm:pt>
  </dgm:ptLst>
  <dgm:cxnLst>
    <dgm:cxn modelId="{2C63AA01-FE3D-4014-8174-71D30F331F3A}" type="presOf" srcId="{5695F81E-8568-426B-9DF0-6D54E2A3DEE9}" destId="{12CEE4F0-4A4D-452D-B111-D741396B498C}" srcOrd="1" destOrd="0" presId="urn:microsoft.com/office/officeart/2005/8/layout/process3"/>
    <dgm:cxn modelId="{6671460F-0A1A-447E-9AE0-775E2271CA8D}" type="presOf" srcId="{E3EC8C47-DC47-437F-B3E3-7B564E18CEA2}" destId="{7AB0E5E8-7F65-4743-83AD-9757930E84C0}" srcOrd="0" destOrd="0" presId="urn:microsoft.com/office/officeart/2005/8/layout/process3"/>
    <dgm:cxn modelId="{B14D8B11-FE7C-4C3A-B88C-D49FA43396BA}" srcId="{A9D6214C-BAD7-4FA8-941B-5F6E7F9ECA14}" destId="{4EED435A-DEC6-4CE1-978E-7FDB90833246}" srcOrd="1" destOrd="0" parTransId="{CE3685A3-B179-47F8-8098-929FE22859A8}" sibTransId="{D1CAAD50-C06F-40B5-A4CB-F09EDF27A257}"/>
    <dgm:cxn modelId="{59B01C1C-E0D9-48BD-B52F-71E4B4B03F9A}" type="presOf" srcId="{D95E9319-809D-4706-AB97-CC0D13FB1E94}" destId="{366BF2C0-3D74-417B-A325-9FBD8BD8FD44}" srcOrd="0" destOrd="0" presId="urn:microsoft.com/office/officeart/2005/8/layout/process3"/>
    <dgm:cxn modelId="{CE91892D-7B98-4054-ABE8-F77C15594B44}" srcId="{A9D6214C-BAD7-4FA8-941B-5F6E7F9ECA14}" destId="{D95E9319-809D-4706-AB97-CC0D13FB1E94}" srcOrd="0" destOrd="0" parTransId="{B42DFDE9-D5E8-4BDF-B7B8-F7B349DC3C47}" sibTransId="{2DF57320-A536-4318-BA8C-5DE6D62C7D40}"/>
    <dgm:cxn modelId="{EAB43738-B0FD-4C83-9697-25F27CE24527}" type="presOf" srcId="{1C5916ED-C0BB-4C24-AC1A-A7933C3FFA13}" destId="{63A63A59-976B-4018-B5AD-E1B7EE510C9F}" srcOrd="1" destOrd="0" presId="urn:microsoft.com/office/officeart/2005/8/layout/process3"/>
    <dgm:cxn modelId="{AC723060-F8B8-4418-A019-7BFCD27F14F0}" type="presOf" srcId="{0CD738E1-BB6C-4820-A2BD-2A7FB16BF14C}" destId="{7B6BDCB7-62A3-448E-A84D-5A83863A562A}" srcOrd="1" destOrd="0" presId="urn:microsoft.com/office/officeart/2005/8/layout/process3"/>
    <dgm:cxn modelId="{C65FE343-3044-421F-9BF0-62707F33F2F5}" type="presOf" srcId="{28712523-6A8E-452F-BA3A-41BDCCC052DA}" destId="{46895B76-DE06-476F-8AF6-B8C99577E128}" srcOrd="0" destOrd="0" presId="urn:microsoft.com/office/officeart/2005/8/layout/process3"/>
    <dgm:cxn modelId="{EAE35065-8E24-4113-986E-3E1B43402CE7}" type="presOf" srcId="{4EED435A-DEC6-4CE1-978E-7FDB90833246}" destId="{366BF2C0-3D74-417B-A325-9FBD8BD8FD44}" srcOrd="0" destOrd="1" presId="urn:microsoft.com/office/officeart/2005/8/layout/process3"/>
    <dgm:cxn modelId="{F2A1D668-1CD8-4940-8D6D-9F7620880B05}" srcId="{1C5916ED-C0BB-4C24-AC1A-A7933C3FFA13}" destId="{E3863068-FEEA-458C-BE50-7F26CD034B14}" srcOrd="0" destOrd="0" parTransId="{2399E6F5-8462-4B2A-8D89-77CB616AA219}" sibTransId="{9E40F419-9C2A-47BD-A097-7B93DD2D8F18}"/>
    <dgm:cxn modelId="{673D3B6E-FE45-4424-9D89-BA5AB8CCAA19}" srcId="{E3EC8C47-DC47-437F-B3E3-7B564E18CEA2}" destId="{28712523-6A8E-452F-BA3A-41BDCCC052DA}" srcOrd="0" destOrd="0" parTransId="{BF22775C-3308-4EA9-9618-6E2A8C71C3FE}" sibTransId="{0CD738E1-BB6C-4820-A2BD-2A7FB16BF14C}"/>
    <dgm:cxn modelId="{A3A8636E-A8C3-430C-938D-9E3878602E78}" type="presOf" srcId="{0CD738E1-BB6C-4820-A2BD-2A7FB16BF14C}" destId="{C7077118-4CF8-43A9-B0D7-3649D076E852}" srcOrd="0" destOrd="0" presId="urn:microsoft.com/office/officeart/2005/8/layout/process3"/>
    <dgm:cxn modelId="{66DB6451-D8B0-4173-AA64-3F028FAF33AB}" srcId="{E3EC8C47-DC47-437F-B3E3-7B564E18CEA2}" destId="{A9D6214C-BAD7-4FA8-941B-5F6E7F9ECA14}" srcOrd="1" destOrd="0" parTransId="{8BF46A10-FB02-441D-A05D-ACA32C2B9323}" sibTransId="{5695F81E-8568-426B-9DF0-6D54E2A3DEE9}"/>
    <dgm:cxn modelId="{66261959-D28D-4832-8258-A44ADF5E1CFF}" type="presOf" srcId="{1C5916ED-C0BB-4C24-AC1A-A7933C3FFA13}" destId="{E66FB000-7EF1-485E-BB78-C5333A43DE3F}" srcOrd="0" destOrd="0" presId="urn:microsoft.com/office/officeart/2005/8/layout/process3"/>
    <dgm:cxn modelId="{426AC584-479E-4D08-855F-D0EA1F4113A2}" type="presOf" srcId="{A9D6214C-BAD7-4FA8-941B-5F6E7F9ECA14}" destId="{CCCC91FC-B31C-4D07-94EF-C3C5EE0A92EC}" srcOrd="0" destOrd="0" presId="urn:microsoft.com/office/officeart/2005/8/layout/process3"/>
    <dgm:cxn modelId="{1A1BE394-483D-4C95-835C-D2D9CE47EBB4}" type="presOf" srcId="{5695F81E-8568-426B-9DF0-6D54E2A3DEE9}" destId="{963EABD6-1DE5-4BEE-9FAD-6D937370F0A9}" srcOrd="0" destOrd="0" presId="urn:microsoft.com/office/officeart/2005/8/layout/process3"/>
    <dgm:cxn modelId="{2A3B049E-BCDD-41B8-B683-30DF46CE471A}" srcId="{28712523-6A8E-452F-BA3A-41BDCCC052DA}" destId="{E6AEB67B-ED76-4785-BCE3-59B8398C54EA}" srcOrd="0" destOrd="0" parTransId="{9DFC43BC-3F36-481C-A749-F08E9CC34355}" sibTransId="{2FD25CCF-7D62-41BE-AA46-436C92070B41}"/>
    <dgm:cxn modelId="{375438B7-B7FA-4E91-B225-BF0C1775EC97}" srcId="{E3EC8C47-DC47-437F-B3E3-7B564E18CEA2}" destId="{1C5916ED-C0BB-4C24-AC1A-A7933C3FFA13}" srcOrd="2" destOrd="0" parTransId="{27577661-EE5F-425A-A633-1260958BFFA5}" sibTransId="{1884D32F-F6D0-43E0-A6EC-20CB0F864E63}"/>
    <dgm:cxn modelId="{B20EFCCE-27D7-43AE-A570-B6E0319637AE}" type="presOf" srcId="{E3863068-FEEA-458C-BE50-7F26CD034B14}" destId="{82281D96-2286-42BD-8616-5F62DC7D6BBE}" srcOrd="0" destOrd="0" presId="urn:microsoft.com/office/officeart/2005/8/layout/process3"/>
    <dgm:cxn modelId="{05C51FE5-9977-4864-B7B8-71DE08497B34}" type="presOf" srcId="{28712523-6A8E-452F-BA3A-41BDCCC052DA}" destId="{67A09B09-A52D-4D22-AD33-81E802FF5833}" srcOrd="1" destOrd="0" presId="urn:microsoft.com/office/officeart/2005/8/layout/process3"/>
    <dgm:cxn modelId="{BBA685E7-4670-4AC0-BD10-7EAF75F1663B}" type="presOf" srcId="{E6AEB67B-ED76-4785-BCE3-59B8398C54EA}" destId="{484D783D-D3B2-469E-B083-43CE42A90224}" srcOrd="0" destOrd="0" presId="urn:microsoft.com/office/officeart/2005/8/layout/process3"/>
    <dgm:cxn modelId="{680B58EC-0C47-4171-8C54-B16BCC724859}" type="presOf" srcId="{A9D6214C-BAD7-4FA8-941B-5F6E7F9ECA14}" destId="{F95B1C61-E385-4E0E-AC23-63B010997EAA}" srcOrd="1" destOrd="0" presId="urn:microsoft.com/office/officeart/2005/8/layout/process3"/>
    <dgm:cxn modelId="{58B0B400-79BA-4C37-8871-262DD5C0ADBF}" type="presParOf" srcId="{7AB0E5E8-7F65-4743-83AD-9757930E84C0}" destId="{5189AB2E-6B2A-4475-B7EE-7366712BDEFC}" srcOrd="0" destOrd="0" presId="urn:microsoft.com/office/officeart/2005/8/layout/process3"/>
    <dgm:cxn modelId="{1FFD42FC-F167-4C44-AC82-C8DE6D8DC5D9}" type="presParOf" srcId="{5189AB2E-6B2A-4475-B7EE-7366712BDEFC}" destId="{46895B76-DE06-476F-8AF6-B8C99577E128}" srcOrd="0" destOrd="0" presId="urn:microsoft.com/office/officeart/2005/8/layout/process3"/>
    <dgm:cxn modelId="{1C305D35-04F7-4B18-A191-DDCDDCA7B34F}" type="presParOf" srcId="{5189AB2E-6B2A-4475-B7EE-7366712BDEFC}" destId="{67A09B09-A52D-4D22-AD33-81E802FF5833}" srcOrd="1" destOrd="0" presId="urn:microsoft.com/office/officeart/2005/8/layout/process3"/>
    <dgm:cxn modelId="{70F4DA2E-1EEF-4586-B56C-C5DBB54700E5}" type="presParOf" srcId="{5189AB2E-6B2A-4475-B7EE-7366712BDEFC}" destId="{484D783D-D3B2-469E-B083-43CE42A90224}" srcOrd="2" destOrd="0" presId="urn:microsoft.com/office/officeart/2005/8/layout/process3"/>
    <dgm:cxn modelId="{FF5C149B-3190-48D7-85E5-209FEBB41FD5}" type="presParOf" srcId="{7AB0E5E8-7F65-4743-83AD-9757930E84C0}" destId="{C7077118-4CF8-43A9-B0D7-3649D076E852}" srcOrd="1" destOrd="0" presId="urn:microsoft.com/office/officeart/2005/8/layout/process3"/>
    <dgm:cxn modelId="{92B92311-2646-48F5-9537-3806B0B3844F}" type="presParOf" srcId="{C7077118-4CF8-43A9-B0D7-3649D076E852}" destId="{7B6BDCB7-62A3-448E-A84D-5A83863A562A}" srcOrd="0" destOrd="0" presId="urn:microsoft.com/office/officeart/2005/8/layout/process3"/>
    <dgm:cxn modelId="{A15D6D1B-04C0-486D-A5A1-7176B388EA13}" type="presParOf" srcId="{7AB0E5E8-7F65-4743-83AD-9757930E84C0}" destId="{168FEB71-FAEF-4F60-9B63-DE03B749B64A}" srcOrd="2" destOrd="0" presId="urn:microsoft.com/office/officeart/2005/8/layout/process3"/>
    <dgm:cxn modelId="{348C62CA-C645-4A2F-A11B-503FE6D522D2}" type="presParOf" srcId="{168FEB71-FAEF-4F60-9B63-DE03B749B64A}" destId="{CCCC91FC-B31C-4D07-94EF-C3C5EE0A92EC}" srcOrd="0" destOrd="0" presId="urn:microsoft.com/office/officeart/2005/8/layout/process3"/>
    <dgm:cxn modelId="{29EED68D-C9E8-42CD-82FE-74BEFCCD8A67}" type="presParOf" srcId="{168FEB71-FAEF-4F60-9B63-DE03B749B64A}" destId="{F95B1C61-E385-4E0E-AC23-63B010997EAA}" srcOrd="1" destOrd="0" presId="urn:microsoft.com/office/officeart/2005/8/layout/process3"/>
    <dgm:cxn modelId="{4202A6A5-C1C8-4811-8971-4BB3DCDADBA5}" type="presParOf" srcId="{168FEB71-FAEF-4F60-9B63-DE03B749B64A}" destId="{366BF2C0-3D74-417B-A325-9FBD8BD8FD44}" srcOrd="2" destOrd="0" presId="urn:microsoft.com/office/officeart/2005/8/layout/process3"/>
    <dgm:cxn modelId="{F1AC4F2F-80B0-4556-8C51-6F17AB9FF9AA}" type="presParOf" srcId="{7AB0E5E8-7F65-4743-83AD-9757930E84C0}" destId="{963EABD6-1DE5-4BEE-9FAD-6D937370F0A9}" srcOrd="3" destOrd="0" presId="urn:microsoft.com/office/officeart/2005/8/layout/process3"/>
    <dgm:cxn modelId="{C4BF2409-64DB-4910-8EEE-BF9A4F9869AD}" type="presParOf" srcId="{963EABD6-1DE5-4BEE-9FAD-6D937370F0A9}" destId="{12CEE4F0-4A4D-452D-B111-D741396B498C}" srcOrd="0" destOrd="0" presId="urn:microsoft.com/office/officeart/2005/8/layout/process3"/>
    <dgm:cxn modelId="{655A61C2-66BF-458F-99E6-A61A9F1A8579}" type="presParOf" srcId="{7AB0E5E8-7F65-4743-83AD-9757930E84C0}" destId="{9C5F40F9-76EC-4B8E-A403-1827D69B5E06}" srcOrd="4" destOrd="0" presId="urn:microsoft.com/office/officeart/2005/8/layout/process3"/>
    <dgm:cxn modelId="{264B92D4-7F8C-4E44-B7D4-744FC17AFB88}" type="presParOf" srcId="{9C5F40F9-76EC-4B8E-A403-1827D69B5E06}" destId="{E66FB000-7EF1-485E-BB78-C5333A43DE3F}" srcOrd="0" destOrd="0" presId="urn:microsoft.com/office/officeart/2005/8/layout/process3"/>
    <dgm:cxn modelId="{35857BC3-784E-4400-8C09-C813D76753AD}" type="presParOf" srcId="{9C5F40F9-76EC-4B8E-A403-1827D69B5E06}" destId="{63A63A59-976B-4018-B5AD-E1B7EE510C9F}" srcOrd="1" destOrd="0" presId="urn:microsoft.com/office/officeart/2005/8/layout/process3"/>
    <dgm:cxn modelId="{7B5EA8A2-DEEC-4635-8F6C-74809297B68C}" type="presParOf" srcId="{9C5F40F9-76EC-4B8E-A403-1827D69B5E06}" destId="{82281D96-2286-42BD-8616-5F62DC7D6BB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09B09-A52D-4D22-AD33-81E802FF5833}">
      <dsp:nvSpPr>
        <dsp:cNvPr id="0" name=""/>
        <dsp:cNvSpPr/>
      </dsp:nvSpPr>
      <dsp:spPr>
        <a:xfrm>
          <a:off x="3867" y="135270"/>
          <a:ext cx="1758680"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cs-CZ" sz="1700" kern="1200"/>
            <a:t>unemployed</a:t>
          </a:r>
        </a:p>
      </dsp:txBody>
      <dsp:txXfrm>
        <a:off x="3867" y="135270"/>
        <a:ext cx="1758680" cy="489600"/>
      </dsp:txXfrm>
    </dsp:sp>
    <dsp:sp modelId="{484D783D-D3B2-469E-B083-43CE42A90224}">
      <dsp:nvSpPr>
        <dsp:cNvPr id="0" name=""/>
        <dsp:cNvSpPr/>
      </dsp:nvSpPr>
      <dsp:spPr>
        <a:xfrm>
          <a:off x="364079" y="624869"/>
          <a:ext cx="1758680" cy="24097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cs-CZ" sz="1700" kern="1200"/>
            <a:t>from minority group with specific handicap</a:t>
          </a:r>
        </a:p>
      </dsp:txBody>
      <dsp:txXfrm>
        <a:off x="415589" y="676379"/>
        <a:ext cx="1655660" cy="2306730"/>
      </dsp:txXfrm>
    </dsp:sp>
    <dsp:sp modelId="{C7077118-4CF8-43A9-B0D7-3649D076E852}">
      <dsp:nvSpPr>
        <dsp:cNvPr id="0" name=""/>
        <dsp:cNvSpPr/>
      </dsp:nvSpPr>
      <dsp:spPr>
        <a:xfrm>
          <a:off x="2029157" y="161139"/>
          <a:ext cx="565212" cy="437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2029157" y="248711"/>
        <a:ext cx="433854" cy="262716"/>
      </dsp:txXfrm>
    </dsp:sp>
    <dsp:sp modelId="{F95B1C61-E385-4E0E-AC23-63B010997EAA}">
      <dsp:nvSpPr>
        <dsp:cNvPr id="0" name=""/>
        <dsp:cNvSpPr/>
      </dsp:nvSpPr>
      <dsp:spPr>
        <a:xfrm>
          <a:off x="2828986" y="135270"/>
          <a:ext cx="1758680"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cs-CZ" sz="1700" kern="1200"/>
            <a:t>social enterprise</a:t>
          </a:r>
        </a:p>
      </dsp:txBody>
      <dsp:txXfrm>
        <a:off x="2828986" y="135270"/>
        <a:ext cx="1758680" cy="489600"/>
      </dsp:txXfrm>
    </dsp:sp>
    <dsp:sp modelId="{366BF2C0-3D74-417B-A325-9FBD8BD8FD44}">
      <dsp:nvSpPr>
        <dsp:cNvPr id="0" name=""/>
        <dsp:cNvSpPr/>
      </dsp:nvSpPr>
      <dsp:spPr>
        <a:xfrm>
          <a:off x="3189197" y="624869"/>
          <a:ext cx="1758680" cy="24097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cs-CZ" sz="1700" kern="1200"/>
            <a:t>working in the social enterprise on trasit workplace</a:t>
          </a:r>
        </a:p>
        <a:p>
          <a:pPr marL="171450" lvl="1" indent="-171450" algn="l" defTabSz="755650">
            <a:lnSpc>
              <a:spcPct val="90000"/>
            </a:lnSpc>
            <a:spcBef>
              <a:spcPct val="0"/>
            </a:spcBef>
            <a:spcAft>
              <a:spcPct val="15000"/>
            </a:spcAft>
            <a:buChar char="•"/>
          </a:pPr>
          <a:r>
            <a:rPr lang="cs-CZ" sz="1700" kern="1200"/>
            <a:t>getting specific social support from NGO</a:t>
          </a:r>
        </a:p>
      </dsp:txBody>
      <dsp:txXfrm>
        <a:off x="3240707" y="676379"/>
        <a:ext cx="1655660" cy="2306730"/>
      </dsp:txXfrm>
    </dsp:sp>
    <dsp:sp modelId="{963EABD6-1DE5-4BEE-9FAD-6D937370F0A9}">
      <dsp:nvSpPr>
        <dsp:cNvPr id="0" name=""/>
        <dsp:cNvSpPr/>
      </dsp:nvSpPr>
      <dsp:spPr>
        <a:xfrm>
          <a:off x="4854275" y="161139"/>
          <a:ext cx="565212" cy="437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4854275" y="248711"/>
        <a:ext cx="433854" cy="262716"/>
      </dsp:txXfrm>
    </dsp:sp>
    <dsp:sp modelId="{63A63A59-976B-4018-B5AD-E1B7EE510C9F}">
      <dsp:nvSpPr>
        <dsp:cNvPr id="0" name=""/>
        <dsp:cNvSpPr/>
      </dsp:nvSpPr>
      <dsp:spPr>
        <a:xfrm>
          <a:off x="5654104" y="135270"/>
          <a:ext cx="1758680"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cs-CZ" sz="1700" kern="1200"/>
            <a:t>free labor market</a:t>
          </a:r>
        </a:p>
      </dsp:txBody>
      <dsp:txXfrm>
        <a:off x="5654104" y="135270"/>
        <a:ext cx="1758680" cy="489600"/>
      </dsp:txXfrm>
    </dsp:sp>
    <dsp:sp modelId="{82281D96-2286-42BD-8616-5F62DC7D6BBE}">
      <dsp:nvSpPr>
        <dsp:cNvPr id="0" name=""/>
        <dsp:cNvSpPr/>
      </dsp:nvSpPr>
      <dsp:spPr>
        <a:xfrm>
          <a:off x="6014315" y="624869"/>
          <a:ext cx="1758680" cy="24097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cs-CZ" sz="1700" kern="1200"/>
            <a:t>unemployed from minority group leaves sociale enterpries and finds workplace on the free labor market</a:t>
          </a:r>
        </a:p>
      </dsp:txBody>
      <dsp:txXfrm>
        <a:off x="6065825" y="676379"/>
        <a:ext cx="1655660" cy="23067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28.04.2019</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10589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28.04.2019</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lIns="68580" tIns="34290" rIns="68580" bIns="34290"/>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lIns="68580" tIns="34290" rIns="68580" bIns="3429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3E9BAEC6-A37A-4403-B919-4854A6448652}" type="datetimeFigureOut">
              <a:rPr lang="cs-CZ" smtClean="0"/>
              <a:pPr/>
              <a:t>28.04.2019</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pPr/>
              <a:t>‹#›</a:t>
            </a:fld>
            <a:endParaRPr lang="cs-CZ" dirty="0"/>
          </a:p>
        </p:txBody>
      </p:sp>
    </p:spTree>
    <p:extLst>
      <p:ext uri="{BB962C8B-B14F-4D97-AF65-F5344CB8AC3E}">
        <p14:creationId xmlns:p14="http://schemas.microsoft.com/office/powerpoint/2010/main" val="3315671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daptia.cz/"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err="1">
                <a:ln w="0"/>
                <a:solidFill>
                  <a:schemeClr val="bg1"/>
                </a:solidFill>
                <a:effectLst>
                  <a:outerShdw blurRad="38100" dist="19050" dir="2700000" algn="tl" rotWithShape="0">
                    <a:schemeClr val="dk1">
                      <a:alpha val="40000"/>
                    </a:schemeClr>
                  </a:outerShdw>
                </a:effectLst>
              </a:rPr>
              <a:t>Course</a:t>
            </a:r>
            <a:r>
              <a:rPr lang="cs-CZ" dirty="0">
                <a:ln w="0"/>
                <a:solidFill>
                  <a:schemeClr val="bg1"/>
                </a:solidFill>
                <a:effectLst>
                  <a:outerShdw blurRad="38100" dist="19050" dir="2700000" algn="tl" rotWithShape="0">
                    <a:schemeClr val="dk1">
                      <a:alpha val="40000"/>
                    </a:schemeClr>
                  </a:outerShdw>
                </a:effectLst>
              </a:rPr>
              <a:t> </a:t>
            </a:r>
            <a:r>
              <a:rPr lang="cs-CZ" dirty="0" err="1">
                <a:ln w="0"/>
                <a:solidFill>
                  <a:schemeClr val="bg1"/>
                </a:solidFill>
                <a:effectLst>
                  <a:outerShdw blurRad="38100" dist="19050" dir="2700000" algn="tl" rotWithShape="0">
                    <a:schemeClr val="dk1">
                      <a:alpha val="40000"/>
                    </a:schemeClr>
                  </a:outerShdw>
                </a:effectLst>
              </a:rPr>
              <a:t>Presentation</a:t>
            </a:r>
            <a:r>
              <a:rPr lang="cs-CZ" dirty="0">
                <a:ln w="0"/>
                <a:solidFill>
                  <a:schemeClr val="bg1"/>
                </a:solidFill>
                <a:effectLst>
                  <a:outerShdw blurRad="38100" dist="19050" dir="2700000" algn="tl" rotWithShape="0">
                    <a:schemeClr val="dk1">
                      <a:alpha val="40000"/>
                    </a:schemeClr>
                  </a:outerShdw>
                </a:effectLst>
              </a:rPr>
              <a:t>:</a:t>
            </a:r>
          </a:p>
          <a:p>
            <a:pPr algn="ctr"/>
            <a:r>
              <a:rPr lang="cs-CZ" sz="2000" b="1" dirty="0">
                <a:ln w="0"/>
                <a:solidFill>
                  <a:schemeClr val="bg1"/>
                </a:solidFill>
                <a:effectLst>
                  <a:outerShdw blurRad="38100" dist="19050" dir="2700000" algn="tl" rotWithShape="0">
                    <a:schemeClr val="dk1">
                      <a:alpha val="40000"/>
                    </a:schemeClr>
                  </a:outerShdw>
                </a:effectLst>
              </a:rPr>
              <a:t>MINORITY </a:t>
            </a:r>
            <a:r>
              <a:rPr lang="cs-CZ" sz="2000" b="1" dirty="0" err="1">
                <a:ln w="0"/>
                <a:solidFill>
                  <a:schemeClr val="bg1"/>
                </a:solidFill>
                <a:effectLst>
                  <a:outerShdw blurRad="38100" dist="19050" dir="2700000" algn="tl" rotWithShape="0">
                    <a:schemeClr val="dk1">
                      <a:alpha val="40000"/>
                    </a:schemeClr>
                  </a:outerShdw>
                </a:effectLst>
              </a:rPr>
              <a:t>ENTREPRENEURSHIP</a:t>
            </a:r>
            <a:endParaRPr lang="cs-CZ" sz="2000" b="1" dirty="0">
              <a:ln w="0"/>
              <a:solidFill>
                <a:schemeClr val="bg1"/>
              </a:solidFill>
              <a:effectLst>
                <a:outerShdw blurRad="38100" dist="19050" dir="2700000" algn="tl" rotWithShape="0">
                  <a:schemeClr val="dk1">
                    <a:alpha val="40000"/>
                  </a:schemeClr>
                </a:outerShdw>
              </a:effectLst>
            </a:endParaRPr>
          </a:p>
          <a:p>
            <a:pPr algn="ctr"/>
            <a:r>
              <a:rPr lang="cs-CZ" dirty="0" err="1">
                <a:ln w="0"/>
                <a:solidFill>
                  <a:schemeClr val="bg1"/>
                </a:solidFill>
                <a:effectLst>
                  <a:outerShdw blurRad="38100" dist="19050" dir="2700000" algn="tl" rotWithShape="0">
                    <a:schemeClr val="dk1">
                      <a:alpha val="40000"/>
                    </a:schemeClr>
                  </a:outerShdw>
                </a:effectLst>
              </a:rPr>
              <a:t>Lecturers</a:t>
            </a:r>
            <a:r>
              <a:rPr lang="cs-CZ" dirty="0">
                <a:ln w="0"/>
                <a:solidFill>
                  <a:schemeClr val="bg1"/>
                </a:solidFill>
                <a:effectLst>
                  <a:outerShdw blurRad="38100" dist="19050" dir="2700000" algn="tl" rotWithShape="0">
                    <a:schemeClr val="dk1">
                      <a:alpha val="40000"/>
                    </a:schemeClr>
                  </a:outerShdw>
                </a:effectLst>
              </a:rPr>
              <a:t>:</a:t>
            </a:r>
          </a:p>
          <a:p>
            <a:pPr algn="ctr"/>
            <a:r>
              <a:rPr lang="cs-CZ" b="1" dirty="0">
                <a:ln w="0"/>
                <a:solidFill>
                  <a:schemeClr val="bg1"/>
                </a:solidFill>
                <a:effectLst>
                  <a:outerShdw blurRad="38100" dist="19050" dir="2700000" algn="tl" rotWithShape="0">
                    <a:schemeClr val="dk1">
                      <a:alpha val="40000"/>
                    </a:schemeClr>
                  </a:outerShdw>
                </a:effectLst>
              </a:rPr>
              <a:t>Mgr. Lubomír </a:t>
            </a:r>
            <a:r>
              <a:rPr lang="cs-CZ" b="1" dirty="0" err="1">
                <a:ln w="0"/>
                <a:solidFill>
                  <a:schemeClr val="bg1"/>
                </a:solidFill>
                <a:effectLst>
                  <a:outerShdw blurRad="38100" dist="19050" dir="2700000" algn="tl" rotWithShape="0">
                    <a:schemeClr val="dk1">
                      <a:alpha val="40000"/>
                    </a:schemeClr>
                  </a:outerShdw>
                </a:effectLst>
              </a:rPr>
              <a:t>Nenička</a:t>
            </a:r>
            <a:r>
              <a:rPr lang="cs-CZ" b="1" dirty="0">
                <a:ln w="0"/>
                <a:solidFill>
                  <a:schemeClr val="bg1"/>
                </a:solidFill>
                <a:effectLst>
                  <a:outerShdw blurRad="38100" dist="19050" dir="2700000" algn="tl" rotWithShape="0">
                    <a:schemeClr val="dk1">
                      <a:alpha val="40000"/>
                    </a:schemeClr>
                  </a:outerShdw>
                </a:effectLst>
              </a:rPr>
              <a:t>, Ph.D.</a:t>
            </a:r>
          </a:p>
          <a:p>
            <a:pPr algn="ctr"/>
            <a:r>
              <a:rPr lang="cs-CZ" b="1" dirty="0">
                <a:ln w="0"/>
                <a:solidFill>
                  <a:schemeClr val="bg1"/>
                </a:solidFill>
                <a:effectLst>
                  <a:outerShdw blurRad="38100" dist="19050" dir="2700000" algn="tl" rotWithShape="0">
                    <a:schemeClr val="dk1">
                      <a:alpha val="40000"/>
                    </a:schemeClr>
                  </a:outerShdw>
                </a:effectLst>
              </a:rPr>
              <a:t>Ing. Vojtěch Beck</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902ED2-C749-45F3-A602-D6800AD88060}"/>
              </a:ext>
            </a:extLst>
          </p:cNvPr>
          <p:cNvSpPr>
            <a:spLocks noGrp="1"/>
          </p:cNvSpPr>
          <p:nvPr>
            <p:ph type="title"/>
          </p:nvPr>
        </p:nvSpPr>
        <p:spPr/>
        <p:txBody>
          <a:bodyPr/>
          <a:lstStyle/>
          <a:p>
            <a:r>
              <a:rPr lang="cs-CZ" dirty="0"/>
              <a:t>Zásilkovna.cz</a:t>
            </a:r>
          </a:p>
        </p:txBody>
      </p:sp>
      <p:sp>
        <p:nvSpPr>
          <p:cNvPr id="3" name="Zástupný obsah 2">
            <a:extLst>
              <a:ext uri="{FF2B5EF4-FFF2-40B4-BE49-F238E27FC236}">
                <a16:creationId xmlns:a16="http://schemas.microsoft.com/office/drawing/2014/main" id="{5D0CCFB1-97DA-48E5-8AA3-E8D73C64B0CF}"/>
              </a:ext>
            </a:extLst>
          </p:cNvPr>
          <p:cNvSpPr>
            <a:spLocks noGrp="1"/>
          </p:cNvSpPr>
          <p:nvPr>
            <p:ph idx="1"/>
          </p:nvPr>
        </p:nvSpPr>
        <p:spPr/>
        <p:txBody>
          <a:bodyPr/>
          <a:lstStyle/>
          <a:p>
            <a:pPr algn="just"/>
            <a:r>
              <a:rPr lang="en-US" sz="2400" dirty="0"/>
              <a:t>Simona </a:t>
            </a:r>
            <a:r>
              <a:rPr lang="en-US" sz="2400" dirty="0" err="1"/>
              <a:t>Kijonková</a:t>
            </a:r>
            <a:r>
              <a:rPr lang="en-US" sz="2400" dirty="0"/>
              <a:t> in 2010 founded Zásilkovna.cz as a start-up. </a:t>
            </a:r>
            <a:r>
              <a:rPr lang="en-US" sz="2400" dirty="0" err="1"/>
              <a:t>Zásilkovna</a:t>
            </a:r>
            <a:r>
              <a:rPr lang="en-US" sz="2400" dirty="0"/>
              <a:t> provides e-shops with a low-cost and efficient way of transporting goods. </a:t>
            </a:r>
            <a:endParaRPr lang="cs-CZ" sz="2400" dirty="0"/>
          </a:p>
          <a:p>
            <a:pPr algn="just"/>
            <a:r>
              <a:rPr lang="en-US" sz="2400" dirty="0"/>
              <a:t>This is an example of a minority business founded by </a:t>
            </a:r>
            <a:br>
              <a:rPr lang="cs-CZ" sz="2400" dirty="0"/>
            </a:br>
            <a:r>
              <a:rPr lang="en-US" sz="2400" dirty="0"/>
              <a:t>a woman.</a:t>
            </a:r>
            <a:endParaRPr lang="cs-CZ" sz="2400" dirty="0"/>
          </a:p>
        </p:txBody>
      </p:sp>
      <p:pic>
        <p:nvPicPr>
          <p:cNvPr id="5" name="Obrázek 4">
            <a:extLst>
              <a:ext uri="{FF2B5EF4-FFF2-40B4-BE49-F238E27FC236}">
                <a16:creationId xmlns:a16="http://schemas.microsoft.com/office/drawing/2014/main" id="{B514F81E-ECE1-4A80-B7F5-528CDE417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890953"/>
            <a:ext cx="2252547" cy="2252547"/>
          </a:xfrm>
          <a:prstGeom prst="rect">
            <a:avLst/>
          </a:prstGeom>
        </p:spPr>
      </p:pic>
    </p:spTree>
    <p:extLst>
      <p:ext uri="{BB962C8B-B14F-4D97-AF65-F5344CB8AC3E}">
        <p14:creationId xmlns:p14="http://schemas.microsoft.com/office/powerpoint/2010/main" val="213654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28E2752-8CCA-48E3-BD97-5106B3A13464}"/>
              </a:ext>
            </a:extLst>
          </p:cNvPr>
          <p:cNvPicPr>
            <a:picLocks noChangeAspect="1"/>
          </p:cNvPicPr>
          <p:nvPr/>
        </p:nvPicPr>
        <p:blipFill>
          <a:blip r:embed="rId2">
            <a:alphaModFix amt="50000"/>
          </a:blip>
          <a:stretch>
            <a:fillRect/>
          </a:stretch>
        </p:blipFill>
        <p:spPr>
          <a:xfrm>
            <a:off x="6560340" y="34310"/>
            <a:ext cx="2571750" cy="1781175"/>
          </a:xfrm>
          <a:prstGeom prst="rect">
            <a:avLst/>
          </a:prstGeom>
        </p:spPr>
      </p:pic>
      <p:sp>
        <p:nvSpPr>
          <p:cNvPr id="2" name="Nadpis 1">
            <a:extLst>
              <a:ext uri="{FF2B5EF4-FFF2-40B4-BE49-F238E27FC236}">
                <a16:creationId xmlns:a16="http://schemas.microsoft.com/office/drawing/2014/main" id="{410511F8-2CE5-4B41-B165-B31DAD434E51}"/>
              </a:ext>
            </a:extLst>
          </p:cNvPr>
          <p:cNvSpPr>
            <a:spLocks noGrp="1"/>
          </p:cNvSpPr>
          <p:nvPr>
            <p:ph type="title"/>
          </p:nvPr>
        </p:nvSpPr>
        <p:spPr/>
        <p:txBody>
          <a:bodyPr/>
          <a:lstStyle/>
          <a:p>
            <a:r>
              <a:rPr lang="cs-CZ" dirty="0"/>
              <a:t>Dominika Špačková</a:t>
            </a:r>
          </a:p>
        </p:txBody>
      </p:sp>
      <p:sp>
        <p:nvSpPr>
          <p:cNvPr id="3" name="Zástupný obsah 2">
            <a:extLst>
              <a:ext uri="{FF2B5EF4-FFF2-40B4-BE49-F238E27FC236}">
                <a16:creationId xmlns:a16="http://schemas.microsoft.com/office/drawing/2014/main" id="{1E3A858F-7A71-4AE6-99BF-F224F548AA7B}"/>
              </a:ext>
            </a:extLst>
          </p:cNvPr>
          <p:cNvSpPr>
            <a:spLocks noGrp="1"/>
          </p:cNvSpPr>
          <p:nvPr>
            <p:ph idx="1"/>
          </p:nvPr>
        </p:nvSpPr>
        <p:spPr>
          <a:xfrm>
            <a:off x="395536" y="1347614"/>
            <a:ext cx="7886700" cy="3263504"/>
          </a:xfrm>
        </p:spPr>
        <p:txBody>
          <a:bodyPr/>
          <a:lstStyle/>
          <a:p>
            <a:pPr algn="just"/>
            <a:r>
              <a:rPr lang="cs-CZ" sz="2400" dirty="0" err="1"/>
              <a:t>She</a:t>
            </a:r>
            <a:r>
              <a:rPr lang="cs-CZ" sz="2400" dirty="0"/>
              <a:t> </a:t>
            </a:r>
            <a:r>
              <a:rPr lang="en-US" sz="2400" dirty="0"/>
              <a:t>is a typical freelancer from a minority group. </a:t>
            </a:r>
            <a:endParaRPr lang="cs-CZ" sz="2400" dirty="0"/>
          </a:p>
          <a:p>
            <a:pPr algn="just"/>
            <a:r>
              <a:rPr lang="en-US" sz="2400" dirty="0"/>
              <a:t>She is a mother of little children. Dominika </a:t>
            </a:r>
            <a:r>
              <a:rPr lang="en-US" sz="2400" dirty="0" err="1"/>
              <a:t>Špačková</a:t>
            </a:r>
            <a:r>
              <a:rPr lang="en-US" sz="2400" dirty="0"/>
              <a:t> proved what many women on maternity dream about – to be on maternity leave and having their own business. </a:t>
            </a:r>
            <a:endParaRPr lang="cs-CZ" sz="2400" dirty="0"/>
          </a:p>
          <a:p>
            <a:pPr algn="just"/>
            <a:r>
              <a:rPr lang="en-US" sz="2400" dirty="0"/>
              <a:t>She also founded a Mother-Business Club and a follow-up Club of Courageous Women. Her basic business activities are mainly professional counseling and education.</a:t>
            </a:r>
            <a:endParaRPr lang="cs-CZ" sz="2400" dirty="0"/>
          </a:p>
        </p:txBody>
      </p:sp>
    </p:spTree>
    <p:extLst>
      <p:ext uri="{BB962C8B-B14F-4D97-AF65-F5344CB8AC3E}">
        <p14:creationId xmlns:p14="http://schemas.microsoft.com/office/powerpoint/2010/main" val="9790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8FFD27-2FAF-4C8E-AC67-4A021D58EA7C}"/>
              </a:ext>
            </a:extLst>
          </p:cNvPr>
          <p:cNvSpPr>
            <a:spLocks noGrp="1"/>
          </p:cNvSpPr>
          <p:nvPr>
            <p:ph type="title"/>
          </p:nvPr>
        </p:nvSpPr>
        <p:spPr/>
        <p:txBody>
          <a:bodyPr/>
          <a:lstStyle/>
          <a:p>
            <a:r>
              <a:rPr lang="en-US" sz="3200" dirty="0"/>
              <a:t>Case studies of</a:t>
            </a:r>
            <a:r>
              <a:rPr lang="cs-CZ" sz="3200" dirty="0"/>
              <a:t> </a:t>
            </a:r>
            <a:r>
              <a:rPr lang="cs-CZ" sz="3200" dirty="0" err="1"/>
              <a:t>Social</a:t>
            </a:r>
            <a:r>
              <a:rPr lang="cs-CZ" sz="3200" dirty="0"/>
              <a:t> </a:t>
            </a:r>
            <a:r>
              <a:rPr lang="cs-CZ" sz="3200" dirty="0" err="1"/>
              <a:t>Enterpreneurship</a:t>
            </a:r>
            <a:endParaRPr lang="en-US" sz="3200" b="1" dirty="0"/>
          </a:p>
        </p:txBody>
      </p:sp>
      <p:sp>
        <p:nvSpPr>
          <p:cNvPr id="3" name="Zástupný obsah 2">
            <a:extLst>
              <a:ext uri="{FF2B5EF4-FFF2-40B4-BE49-F238E27FC236}">
                <a16:creationId xmlns:a16="http://schemas.microsoft.com/office/drawing/2014/main" id="{766CC8D2-E77D-4D94-AF09-1D56217EF4F9}"/>
              </a:ext>
            </a:extLst>
          </p:cNvPr>
          <p:cNvSpPr>
            <a:spLocks noGrp="1"/>
          </p:cNvSpPr>
          <p:nvPr>
            <p:ph idx="1"/>
          </p:nvPr>
        </p:nvSpPr>
        <p:spPr/>
        <p:txBody>
          <a:bodyPr/>
          <a:lstStyle/>
          <a:p>
            <a:r>
              <a:rPr lang="en-US" sz="2400" dirty="0"/>
              <a:t>Case studies from chapter </a:t>
            </a:r>
            <a:r>
              <a:rPr lang="cs-CZ" sz="2400" dirty="0"/>
              <a:t>6</a:t>
            </a:r>
            <a:r>
              <a:rPr lang="en-US" sz="2400" dirty="0"/>
              <a:t> </a:t>
            </a:r>
            <a:r>
              <a:rPr lang="cs-CZ" sz="2400" dirty="0" err="1"/>
              <a:t>Social</a:t>
            </a:r>
            <a:r>
              <a:rPr lang="cs-CZ" sz="2400" dirty="0"/>
              <a:t> </a:t>
            </a:r>
            <a:r>
              <a:rPr lang="cs-CZ" sz="2400" dirty="0" err="1"/>
              <a:t>Enterpreneurship</a:t>
            </a:r>
            <a:endParaRPr lang="cs-CZ" sz="2400" dirty="0"/>
          </a:p>
          <a:p>
            <a:pPr lvl="1"/>
            <a:r>
              <a:rPr lang="en-US" sz="2000" dirty="0"/>
              <a:t>Transit Workplaces in Social Enterprises </a:t>
            </a:r>
            <a:endParaRPr lang="cs-CZ" sz="2000" dirty="0"/>
          </a:p>
          <a:p>
            <a:pPr lvl="1"/>
            <a:r>
              <a:rPr lang="cs-CZ" sz="2000" dirty="0"/>
              <a:t>AC AERO</a:t>
            </a:r>
          </a:p>
          <a:p>
            <a:pPr lvl="1"/>
            <a:r>
              <a:rPr lang="cs-CZ" sz="2000" dirty="0" err="1"/>
              <a:t>Adaptia</a:t>
            </a:r>
            <a:endParaRPr lang="cs-CZ" sz="2000" dirty="0"/>
          </a:p>
          <a:p>
            <a:pPr lvl="1"/>
            <a:endParaRPr lang="en-US" sz="2000" dirty="0"/>
          </a:p>
          <a:p>
            <a:endParaRPr lang="cs-CZ" dirty="0"/>
          </a:p>
        </p:txBody>
      </p:sp>
    </p:spTree>
    <p:extLst>
      <p:ext uri="{BB962C8B-B14F-4D97-AF65-F5344CB8AC3E}">
        <p14:creationId xmlns:p14="http://schemas.microsoft.com/office/powerpoint/2010/main" val="2854455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36BC2-A5E2-4B79-ABF3-CE9D5BAF290E}"/>
              </a:ext>
            </a:extLst>
          </p:cNvPr>
          <p:cNvSpPr>
            <a:spLocks noGrp="1"/>
          </p:cNvSpPr>
          <p:nvPr>
            <p:ph type="title"/>
          </p:nvPr>
        </p:nvSpPr>
        <p:spPr/>
        <p:txBody>
          <a:bodyPr/>
          <a:lstStyle/>
          <a:p>
            <a:r>
              <a:rPr lang="en-US" sz="3200" dirty="0"/>
              <a:t>Transit Workplaces in Social Enterprises in the Moravian-Silesian Region</a:t>
            </a:r>
            <a:endParaRPr lang="cs-CZ" sz="3200" dirty="0"/>
          </a:p>
        </p:txBody>
      </p:sp>
      <p:sp>
        <p:nvSpPr>
          <p:cNvPr id="3" name="Zástupný obsah 2">
            <a:extLst>
              <a:ext uri="{FF2B5EF4-FFF2-40B4-BE49-F238E27FC236}">
                <a16:creationId xmlns:a16="http://schemas.microsoft.com/office/drawing/2014/main" id="{CDF4919A-6C6E-432E-B84C-B37FF5D84881}"/>
              </a:ext>
            </a:extLst>
          </p:cNvPr>
          <p:cNvSpPr>
            <a:spLocks noGrp="1"/>
          </p:cNvSpPr>
          <p:nvPr>
            <p:ph idx="1"/>
          </p:nvPr>
        </p:nvSpPr>
        <p:spPr/>
        <p:txBody>
          <a:bodyPr/>
          <a:lstStyle/>
          <a:p>
            <a:pPr algn="just"/>
            <a:r>
              <a:rPr lang="en-US" sz="2400" dirty="0"/>
              <a:t>The project addresses the issue of employing the target group of people with disabilities in the labor market, focusing on intensive individual and group counseling, identifying and gradually removing barriers to the target group to succeed in the labor market. </a:t>
            </a:r>
            <a:endParaRPr lang="cs-CZ" sz="2400" dirty="0"/>
          </a:p>
        </p:txBody>
      </p:sp>
    </p:spTree>
    <p:extLst>
      <p:ext uri="{BB962C8B-B14F-4D97-AF65-F5344CB8AC3E}">
        <p14:creationId xmlns:p14="http://schemas.microsoft.com/office/powerpoint/2010/main" val="404381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48C26CF-18CA-4CE7-A933-8411F87BE198}"/>
              </a:ext>
            </a:extLst>
          </p:cNvPr>
          <p:cNvSpPr>
            <a:spLocks noGrp="1"/>
          </p:cNvSpPr>
          <p:nvPr>
            <p:ph idx="1"/>
          </p:nvPr>
        </p:nvSpPr>
        <p:spPr/>
        <p:txBody>
          <a:bodyPr/>
          <a:lstStyle/>
          <a:p>
            <a:pPr algn="just"/>
            <a:r>
              <a:rPr lang="en-US" sz="2400" dirty="0"/>
              <a:t>On the one hand, social enterprises are involved in this project, offering transit jobs to the target group. On the other hand, non-profit organizations are also involved who provide the necessary accompanying social services for people from the target group. </a:t>
            </a:r>
            <a:endParaRPr lang="cs-CZ" sz="2400" dirty="0"/>
          </a:p>
          <a:p>
            <a:endParaRPr lang="cs-CZ" dirty="0"/>
          </a:p>
        </p:txBody>
      </p:sp>
    </p:spTree>
    <p:extLst>
      <p:ext uri="{BB962C8B-B14F-4D97-AF65-F5344CB8AC3E}">
        <p14:creationId xmlns:p14="http://schemas.microsoft.com/office/powerpoint/2010/main" val="108320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3677C-9AA9-4494-85E1-2DFAECB0C62E}"/>
              </a:ext>
            </a:extLst>
          </p:cNvPr>
          <p:cNvSpPr>
            <a:spLocks noGrp="1"/>
          </p:cNvSpPr>
          <p:nvPr>
            <p:ph type="title"/>
          </p:nvPr>
        </p:nvSpPr>
        <p:spPr/>
        <p:txBody>
          <a:bodyPr/>
          <a:lstStyle/>
          <a:p>
            <a:r>
              <a:rPr lang="en-US" sz="2400" dirty="0"/>
              <a:t>Process of Transit Workplaces</a:t>
            </a:r>
          </a:p>
        </p:txBody>
      </p:sp>
      <p:graphicFrame>
        <p:nvGraphicFramePr>
          <p:cNvPr id="4" name="Diagram 3">
            <a:extLst>
              <a:ext uri="{FF2B5EF4-FFF2-40B4-BE49-F238E27FC236}">
                <a16:creationId xmlns:a16="http://schemas.microsoft.com/office/drawing/2014/main" id="{DF086D27-BB76-4CA4-86F7-9363CA07C755}"/>
              </a:ext>
            </a:extLst>
          </p:cNvPr>
          <p:cNvGraphicFramePr/>
          <p:nvPr>
            <p:extLst>
              <p:ext uri="{D42A27DB-BD31-4B8C-83A1-F6EECF244321}">
                <p14:modId xmlns:p14="http://schemas.microsoft.com/office/powerpoint/2010/main" val="1714553452"/>
              </p:ext>
            </p:extLst>
          </p:nvPr>
        </p:nvGraphicFramePr>
        <p:xfrm>
          <a:off x="827584" y="1562100"/>
          <a:ext cx="7776864" cy="316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0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881C7-024A-4EA3-8737-CA0C91E669E8}"/>
              </a:ext>
            </a:extLst>
          </p:cNvPr>
          <p:cNvSpPr>
            <a:spLocks noGrp="1"/>
          </p:cNvSpPr>
          <p:nvPr>
            <p:ph type="title"/>
          </p:nvPr>
        </p:nvSpPr>
        <p:spPr/>
        <p:txBody>
          <a:bodyPr/>
          <a:lstStyle/>
          <a:p>
            <a:r>
              <a:rPr lang="cs-CZ" sz="3200" dirty="0"/>
              <a:t>AC AERO s.r.o.</a:t>
            </a:r>
          </a:p>
        </p:txBody>
      </p:sp>
      <p:sp>
        <p:nvSpPr>
          <p:cNvPr id="3" name="Zástupný obsah 2">
            <a:extLst>
              <a:ext uri="{FF2B5EF4-FFF2-40B4-BE49-F238E27FC236}">
                <a16:creationId xmlns:a16="http://schemas.microsoft.com/office/drawing/2014/main" id="{1503885F-A4F6-4DF5-96E0-8D28C5B6CE40}"/>
              </a:ext>
            </a:extLst>
          </p:cNvPr>
          <p:cNvSpPr>
            <a:spLocks noGrp="1"/>
          </p:cNvSpPr>
          <p:nvPr>
            <p:ph idx="1"/>
          </p:nvPr>
        </p:nvSpPr>
        <p:spPr/>
        <p:txBody>
          <a:bodyPr/>
          <a:lstStyle/>
          <a:p>
            <a:pPr algn="just"/>
            <a:r>
              <a:rPr lang="en-US" sz="2400" dirty="0"/>
              <a:t>This social enterprise seeks to employ people in some way disadvantaged (ethnic minorities, people with disabilities or otherwise disadvantaged people).</a:t>
            </a:r>
            <a:endParaRPr lang="cs-CZ" sz="2400" dirty="0"/>
          </a:p>
          <a:p>
            <a:pPr algn="just"/>
            <a:r>
              <a:rPr lang="en-US" sz="2400" dirty="0"/>
              <a:t>It seeks to help these target groups </a:t>
            </a:r>
            <a:endParaRPr lang="cs-CZ" sz="2400" dirty="0"/>
          </a:p>
          <a:p>
            <a:pPr lvl="1" algn="just"/>
            <a:r>
              <a:rPr lang="en-US" sz="2000" dirty="0"/>
              <a:t>gain a positive attitude and approach to work, </a:t>
            </a:r>
            <a:endParaRPr lang="cs-CZ" sz="2000" dirty="0"/>
          </a:p>
          <a:p>
            <a:pPr lvl="1" algn="just"/>
            <a:r>
              <a:rPr lang="en-US" sz="2000" dirty="0"/>
              <a:t>engage them in a team of other employees, </a:t>
            </a:r>
            <a:endParaRPr lang="cs-CZ" sz="2000" dirty="0"/>
          </a:p>
          <a:p>
            <a:pPr lvl="1" algn="just"/>
            <a:r>
              <a:rPr lang="en-US" sz="2000" dirty="0"/>
              <a:t>motivate them to work responsibly and above all, </a:t>
            </a:r>
            <a:endParaRPr lang="cs-CZ" sz="2000" dirty="0"/>
          </a:p>
          <a:p>
            <a:pPr lvl="1" algn="just"/>
            <a:r>
              <a:rPr lang="en-US" sz="2000" dirty="0"/>
              <a:t>help them through the new job opportunities to integrate into contemporary society.</a:t>
            </a:r>
            <a:endParaRPr lang="cs-CZ" sz="2000" dirty="0"/>
          </a:p>
        </p:txBody>
      </p:sp>
    </p:spTree>
    <p:extLst>
      <p:ext uri="{BB962C8B-B14F-4D97-AF65-F5344CB8AC3E}">
        <p14:creationId xmlns:p14="http://schemas.microsoft.com/office/powerpoint/2010/main" val="195673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242382-3ADF-4483-94B5-BD20D734007F}"/>
              </a:ext>
            </a:extLst>
          </p:cNvPr>
          <p:cNvSpPr>
            <a:spLocks noGrp="1"/>
          </p:cNvSpPr>
          <p:nvPr>
            <p:ph type="title"/>
          </p:nvPr>
        </p:nvSpPr>
        <p:spPr/>
        <p:txBody>
          <a:bodyPr/>
          <a:lstStyle/>
          <a:p>
            <a:r>
              <a:rPr lang="cs-CZ" dirty="0" err="1"/>
              <a:t>Adaptia</a:t>
            </a:r>
            <a:endParaRPr lang="cs-CZ" dirty="0"/>
          </a:p>
        </p:txBody>
      </p:sp>
      <p:sp>
        <p:nvSpPr>
          <p:cNvPr id="3" name="Zástupný obsah 2">
            <a:extLst>
              <a:ext uri="{FF2B5EF4-FFF2-40B4-BE49-F238E27FC236}">
                <a16:creationId xmlns:a16="http://schemas.microsoft.com/office/drawing/2014/main" id="{A67C59CD-0F6E-4224-BC9E-DE4B768AC582}"/>
              </a:ext>
            </a:extLst>
          </p:cNvPr>
          <p:cNvSpPr>
            <a:spLocks noGrp="1"/>
          </p:cNvSpPr>
          <p:nvPr>
            <p:ph idx="1"/>
          </p:nvPr>
        </p:nvSpPr>
        <p:spPr/>
        <p:txBody>
          <a:bodyPr/>
          <a:lstStyle/>
          <a:p>
            <a:r>
              <a:rPr lang="en-US" sz="2400" dirty="0"/>
              <a:t>This social enterprise produces garments adapted to the needs of wheelchair users - so-called adaptive clothing. </a:t>
            </a:r>
            <a:endParaRPr lang="cs-CZ" sz="2400" dirty="0"/>
          </a:p>
          <a:p>
            <a:r>
              <a:rPr lang="en-US" sz="2400" dirty="0"/>
              <a:t>Their character is fashion style, affordable price and quality material and processing.</a:t>
            </a:r>
            <a:endParaRPr lang="cs-CZ" sz="2400" dirty="0"/>
          </a:p>
          <a:p>
            <a:endParaRPr lang="cs-CZ" sz="2400" dirty="0"/>
          </a:p>
          <a:p>
            <a:endParaRPr lang="cs-CZ" sz="2400" dirty="0"/>
          </a:p>
          <a:p>
            <a:endParaRPr lang="cs-CZ" sz="2400" dirty="0"/>
          </a:p>
          <a:p>
            <a:pPr lvl="2"/>
            <a:r>
              <a:rPr lang="cs-CZ" sz="1600" dirty="0">
                <a:hlinkClick r:id="rId2"/>
              </a:rPr>
              <a:t>www.adaptia.cz</a:t>
            </a:r>
            <a:r>
              <a:rPr lang="cs-CZ" sz="1600" dirty="0"/>
              <a:t> </a:t>
            </a:r>
          </a:p>
        </p:txBody>
      </p:sp>
      <p:pic>
        <p:nvPicPr>
          <p:cNvPr id="4" name="Obrázek 3">
            <a:extLst>
              <a:ext uri="{FF2B5EF4-FFF2-40B4-BE49-F238E27FC236}">
                <a16:creationId xmlns:a16="http://schemas.microsoft.com/office/drawing/2014/main" id="{B8E1081D-1ECB-40B1-8709-4C7E351F0CE3}"/>
              </a:ext>
            </a:extLst>
          </p:cNvPr>
          <p:cNvPicPr>
            <a:picLocks noChangeAspect="1"/>
          </p:cNvPicPr>
          <p:nvPr/>
        </p:nvPicPr>
        <p:blipFill>
          <a:blip r:embed="rId3"/>
          <a:stretch>
            <a:fillRect/>
          </a:stretch>
        </p:blipFill>
        <p:spPr>
          <a:xfrm>
            <a:off x="4211960" y="2826952"/>
            <a:ext cx="2067694" cy="2067694"/>
          </a:xfrm>
          <a:prstGeom prst="rect">
            <a:avLst/>
          </a:prstGeom>
        </p:spPr>
      </p:pic>
    </p:spTree>
    <p:extLst>
      <p:ext uri="{BB962C8B-B14F-4D97-AF65-F5344CB8AC3E}">
        <p14:creationId xmlns:p14="http://schemas.microsoft.com/office/powerpoint/2010/main" val="37803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85C5C4-D116-4A53-AB28-107F8AD07A49}"/>
              </a:ext>
            </a:extLst>
          </p:cNvPr>
          <p:cNvSpPr>
            <a:spLocks noGrp="1"/>
          </p:cNvSpPr>
          <p:nvPr>
            <p:ph type="title"/>
          </p:nvPr>
        </p:nvSpPr>
        <p:spPr/>
        <p:txBody>
          <a:bodyPr/>
          <a:lstStyle/>
          <a:p>
            <a:r>
              <a:rPr lang="en-US" sz="3200" dirty="0"/>
              <a:t>Arrangement - kind of a different flower workshop</a:t>
            </a:r>
            <a:endParaRPr lang="cs-CZ" sz="3200" dirty="0"/>
          </a:p>
        </p:txBody>
      </p:sp>
      <p:sp>
        <p:nvSpPr>
          <p:cNvPr id="3" name="Zástupný obsah 2">
            <a:extLst>
              <a:ext uri="{FF2B5EF4-FFF2-40B4-BE49-F238E27FC236}">
                <a16:creationId xmlns:a16="http://schemas.microsoft.com/office/drawing/2014/main" id="{0B26EC8D-57CF-44BD-9BF9-C925298470C7}"/>
              </a:ext>
            </a:extLst>
          </p:cNvPr>
          <p:cNvSpPr>
            <a:spLocks noGrp="1"/>
          </p:cNvSpPr>
          <p:nvPr>
            <p:ph idx="1"/>
          </p:nvPr>
        </p:nvSpPr>
        <p:spPr/>
        <p:txBody>
          <a:bodyPr/>
          <a:lstStyle/>
          <a:p>
            <a:pPr algn="just"/>
            <a:r>
              <a:rPr lang="en-US" sz="2400" dirty="0"/>
              <a:t>This social enterprise mainly employs florists who suffer from epilepsy.</a:t>
            </a:r>
            <a:endParaRPr lang="cs-CZ" sz="2400" dirty="0"/>
          </a:p>
          <a:p>
            <a:pPr algn="just"/>
            <a:r>
              <a:rPr lang="en-US" sz="2400" dirty="0"/>
              <a:t>In this workshop there are people who have some form of epilepsy, with which the idea of ordinary employment is often unattainable.</a:t>
            </a:r>
            <a:endParaRPr lang="cs-CZ" sz="2400" dirty="0"/>
          </a:p>
        </p:txBody>
      </p:sp>
      <p:pic>
        <p:nvPicPr>
          <p:cNvPr id="4" name="Obrázek 3">
            <a:extLst>
              <a:ext uri="{FF2B5EF4-FFF2-40B4-BE49-F238E27FC236}">
                <a16:creationId xmlns:a16="http://schemas.microsoft.com/office/drawing/2014/main" id="{CF5C1AC1-FEDB-4395-9F35-390CA502A37D}"/>
              </a:ext>
            </a:extLst>
          </p:cNvPr>
          <p:cNvPicPr>
            <a:picLocks noChangeAspect="1"/>
          </p:cNvPicPr>
          <p:nvPr/>
        </p:nvPicPr>
        <p:blipFill>
          <a:blip r:embed="rId2"/>
          <a:stretch>
            <a:fillRect/>
          </a:stretch>
        </p:blipFill>
        <p:spPr>
          <a:xfrm>
            <a:off x="4860032" y="3085812"/>
            <a:ext cx="2143125" cy="1795463"/>
          </a:xfrm>
          <a:prstGeom prst="rect">
            <a:avLst/>
          </a:prstGeom>
        </p:spPr>
      </p:pic>
    </p:spTree>
    <p:extLst>
      <p:ext uri="{BB962C8B-B14F-4D97-AF65-F5344CB8AC3E}">
        <p14:creationId xmlns:p14="http://schemas.microsoft.com/office/powerpoint/2010/main" val="397411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384791" y="432392"/>
            <a:ext cx="1275029" cy="392415"/>
          </a:xfrm>
          <a:prstGeom prst="rect">
            <a:avLst/>
          </a:prstGeom>
        </p:spPr>
        <p:txBody>
          <a:bodyPr wrap="none" lIns="68580" tIns="34290" rIns="68580" bIns="34290">
            <a:spAutoFit/>
          </a:bodyPr>
          <a:lstStyle/>
          <a:p>
            <a:pPr algn="ctr" defTabSz="685800">
              <a:defRPr/>
            </a:pPr>
            <a:r>
              <a:rPr lang="en-US" sz="2100" b="1" kern="0" dirty="0">
                <a:solidFill>
                  <a:srgbClr val="307871"/>
                </a:solidFill>
                <a:latin typeface="Times New Roman"/>
                <a:ea typeface="+mj-ea"/>
                <a:cs typeface="+mj-cs"/>
              </a:rPr>
              <a:t>Summary</a:t>
            </a:r>
            <a:endParaRPr lang="en-US" sz="2100" b="1" kern="0" dirty="0">
              <a:solidFill>
                <a:sysClr val="windowText" lastClr="000000"/>
              </a:solidFill>
            </a:endParaRPr>
          </a:p>
        </p:txBody>
      </p:sp>
      <p:sp>
        <p:nvSpPr>
          <p:cNvPr id="2" name="TextovéPole 1"/>
          <p:cNvSpPr txBox="1"/>
          <p:nvPr/>
        </p:nvSpPr>
        <p:spPr>
          <a:xfrm>
            <a:off x="323528" y="1148238"/>
            <a:ext cx="8820472" cy="1177245"/>
          </a:xfrm>
          <a:prstGeom prst="rect">
            <a:avLst/>
          </a:prstGeom>
          <a:solidFill>
            <a:schemeClr val="accent6">
              <a:lumMod val="40000"/>
              <a:lumOff val="60000"/>
            </a:schemeClr>
          </a:solidFill>
        </p:spPr>
        <p:txBody>
          <a:bodyPr wrap="square" lIns="68580" tIns="34290" rIns="68580" bIns="34290" rtlCol="0">
            <a:spAutoFit/>
          </a:bodyPr>
          <a:lstStyle/>
          <a:p>
            <a:pPr algn="just"/>
            <a:r>
              <a:rPr lang="en-US" dirty="0"/>
              <a:t>There were included support projects for the creation of new </a:t>
            </a:r>
            <a:r>
              <a:rPr lang="cs-CZ" dirty="0"/>
              <a:t>minority </a:t>
            </a:r>
            <a:r>
              <a:rPr lang="en-US" dirty="0"/>
              <a:t>entrepreneurs, as well as interesting minority start</a:t>
            </a:r>
            <a:r>
              <a:rPr lang="cs-CZ" dirty="0"/>
              <a:t>-</a:t>
            </a:r>
            <a:r>
              <a:rPr lang="en-US" dirty="0"/>
              <a:t>ups.</a:t>
            </a:r>
            <a:r>
              <a:rPr lang="cs-CZ" dirty="0"/>
              <a:t> </a:t>
            </a:r>
            <a:r>
              <a:rPr lang="en-US" dirty="0"/>
              <a:t>Finally, you met interesting social enterprises, which are another solution to help minority groups enter into</a:t>
            </a:r>
            <a:r>
              <a:rPr lang="cs-CZ" dirty="0"/>
              <a:t> </a:t>
            </a:r>
            <a:r>
              <a:rPr lang="en-US" dirty="0"/>
              <a:t>the labor market.</a:t>
            </a:r>
            <a:r>
              <a:rPr lang="cs-CZ" dirty="0"/>
              <a:t> </a:t>
            </a:r>
            <a:r>
              <a:rPr lang="en-US" dirty="0"/>
              <a:t>In this lecture you understand that behind every theory is a real story.</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71261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4" y="873903"/>
            <a:ext cx="3402377" cy="1712888"/>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r>
              <a:rPr lang="cs-CZ" sz="2400" b="1" dirty="0">
                <a:solidFill>
                  <a:schemeClr val="bg1"/>
                </a:solidFill>
              </a:rPr>
              <a:t>Case </a:t>
            </a:r>
            <a:r>
              <a:rPr lang="en-US" sz="2400" b="1" dirty="0">
                <a:solidFill>
                  <a:schemeClr val="bg1"/>
                </a:solidFill>
              </a:rPr>
              <a:t>studies of minority entrepreneurships</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439805" y="1371267"/>
            <a:ext cx="3604568" cy="2576735"/>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a:solidFill>
                  <a:srgbClr val="002060"/>
                </a:solidFill>
                <a:cs typeface="Arial" panose="020B0604020202020204" pitchFamily="34" charset="0"/>
              </a:rPr>
              <a:t>What does a minority business look like in practice?</a:t>
            </a:r>
            <a:endParaRPr lang="en-GB" sz="1800" b="1" dirty="0">
              <a:solidFill>
                <a:srgbClr val="002060"/>
              </a:solidFill>
              <a:cs typeface="Arial" panose="020B0604020202020204" pitchFamily="34" charset="0"/>
            </a:endParaRPr>
          </a:p>
        </p:txBody>
      </p:sp>
      <p:sp>
        <p:nvSpPr>
          <p:cNvPr id="3" name="TextovéPole 2"/>
          <p:cNvSpPr txBox="1"/>
          <p:nvPr/>
        </p:nvSpPr>
        <p:spPr>
          <a:xfrm>
            <a:off x="645459" y="2904565"/>
            <a:ext cx="2945559" cy="438582"/>
          </a:xfrm>
          <a:prstGeom prst="rect">
            <a:avLst/>
          </a:prstGeom>
          <a:noFill/>
        </p:spPr>
        <p:txBody>
          <a:bodyPr wrap="square" lIns="68580" tIns="34290" rIns="68580" bIns="34290" rtlCol="0">
            <a:spAutoFit/>
          </a:bodyPr>
          <a:lstStyle/>
          <a:p>
            <a:r>
              <a:rPr lang="cs-CZ" sz="2400" dirty="0">
                <a:solidFill>
                  <a:schemeClr val="bg1"/>
                </a:solidFill>
              </a:rPr>
              <a:t>Agenda </a:t>
            </a:r>
            <a:r>
              <a:rPr lang="cs-CZ" sz="2400" dirty="0" err="1">
                <a:solidFill>
                  <a:schemeClr val="bg1"/>
                </a:solidFill>
              </a:rPr>
              <a:t>of</a:t>
            </a:r>
            <a:r>
              <a:rPr lang="cs-CZ" sz="2400" dirty="0">
                <a:solidFill>
                  <a:schemeClr val="bg1"/>
                </a:solidFill>
              </a:rPr>
              <a:t> </a:t>
            </a:r>
            <a:r>
              <a:rPr lang="cs-CZ" sz="2400" dirty="0" err="1">
                <a:solidFill>
                  <a:schemeClr val="bg1"/>
                </a:solidFill>
              </a:rPr>
              <a:t>the</a:t>
            </a:r>
            <a:r>
              <a:rPr lang="cs-CZ" sz="2400" dirty="0">
                <a:solidFill>
                  <a:schemeClr val="bg1"/>
                </a:solidFill>
              </a:rPr>
              <a:t> </a:t>
            </a:r>
            <a:r>
              <a:rPr lang="cs-CZ" sz="2400" dirty="0" err="1">
                <a:solidFill>
                  <a:schemeClr val="bg1"/>
                </a:solidFill>
              </a:rPr>
              <a:t>lecture</a:t>
            </a:r>
            <a:endParaRPr lang="cs-CZ" sz="2400" dirty="0">
              <a:solidFill>
                <a:schemeClr val="bg1"/>
              </a:solidFill>
            </a:endParaRP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53113" y="297781"/>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lumMod val="95000"/>
                </a:schemeClr>
              </a:solidFill>
            </a:endParaRPr>
          </a:p>
          <a:p>
            <a:pPr algn="l"/>
            <a:endParaRPr lang="cs-CZ" sz="3000" b="1" dirty="0">
              <a:solidFill>
                <a:schemeClr val="bg1">
                  <a:lumMod val="95000"/>
                </a:schemeClr>
              </a:solidFill>
            </a:endParaRPr>
          </a:p>
          <a:p>
            <a:pPr lvl="0"/>
            <a:endParaRPr lang="cs-CZ" sz="3000" b="1" cap="all" dirty="0">
              <a:solidFill>
                <a:schemeClr val="bg1">
                  <a:lumMod val="95000"/>
                </a:schemeClr>
              </a:solidFill>
            </a:endParaRPr>
          </a:p>
          <a:p>
            <a:pPr lvl="0"/>
            <a:endParaRPr lang="cs-CZ" sz="3000" b="1" cap="all" dirty="0">
              <a:solidFill>
                <a:schemeClr val="bg1">
                  <a:lumMod val="95000"/>
                </a:schemeClr>
              </a:solidFill>
            </a:endParaRPr>
          </a:p>
          <a:p>
            <a:pPr lvl="0"/>
            <a:r>
              <a:rPr lang="en-US" sz="3000" b="1" cap="all" dirty="0">
                <a:solidFill>
                  <a:schemeClr val="bg1">
                    <a:lumMod val="95000"/>
                  </a:schemeClr>
                </a:solidFill>
              </a:rPr>
              <a:t>Case studies of minority entrepreneurships</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196045"/>
            <a:ext cx="3890486" cy="2627093"/>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i="1" dirty="0">
                <a:solidFill>
                  <a:srgbClr val="002060"/>
                </a:solidFill>
              </a:rPr>
              <a:t>Main goal of the lecture is:</a:t>
            </a:r>
            <a:endParaRPr lang="cs-CZ" sz="1800" b="1" i="1" dirty="0">
              <a:solidFill>
                <a:srgbClr val="002060"/>
              </a:solidFill>
            </a:endParaRPr>
          </a:p>
          <a:p>
            <a:r>
              <a:rPr lang="en-US" sz="1400" dirty="0">
                <a:solidFill>
                  <a:srgbClr val="002060"/>
                </a:solidFill>
                <a:cs typeface="Times New Roman" panose="02020603050405020304" pitchFamily="18" charset="0"/>
              </a:rPr>
              <a:t>understand </a:t>
            </a:r>
            <a:r>
              <a:rPr lang="cs-CZ" sz="1400" dirty="0">
                <a:solidFill>
                  <a:srgbClr val="002060"/>
                </a:solidFill>
                <a:cs typeface="Times New Roman" panose="02020603050405020304" pitchFamily="18" charset="0"/>
              </a:rPr>
              <a:t>to </a:t>
            </a:r>
            <a:r>
              <a:rPr lang="en-US" sz="1400" dirty="0" err="1">
                <a:solidFill>
                  <a:srgbClr val="002060"/>
                </a:solidFill>
                <a:cs typeface="Times New Roman" panose="02020603050405020304" pitchFamily="18" charset="0"/>
              </a:rPr>
              <a:t>miniority</a:t>
            </a:r>
            <a:r>
              <a:rPr lang="en-US" sz="1400" dirty="0">
                <a:solidFill>
                  <a:srgbClr val="002060"/>
                </a:solidFill>
                <a:cs typeface="Times New Roman" panose="02020603050405020304" pitchFamily="18" charset="0"/>
              </a:rPr>
              <a:t> </a:t>
            </a:r>
            <a:r>
              <a:rPr lang="en-US" sz="1400" dirty="0" err="1">
                <a:solidFill>
                  <a:srgbClr val="002060"/>
                </a:solidFill>
                <a:cs typeface="Times New Roman" panose="02020603050405020304" pitchFamily="18" charset="0"/>
              </a:rPr>
              <a:t>enterpreneurship</a:t>
            </a:r>
            <a:r>
              <a:rPr lang="en-US" sz="1400" dirty="0">
                <a:solidFill>
                  <a:srgbClr val="002060"/>
                </a:solidFill>
                <a:cs typeface="Times New Roman" panose="02020603050405020304" pitchFamily="18" charset="0"/>
              </a:rPr>
              <a:t> in practice</a:t>
            </a:r>
          </a:p>
          <a:p>
            <a:pPr marL="0" indent="0" algn="ctr">
              <a:buNone/>
            </a:pPr>
            <a:endParaRPr lang="en-GB" sz="1800" b="1" i="1" dirty="0">
              <a:solidFill>
                <a:srgbClr val="002060"/>
              </a:solidFill>
            </a:endParaRPr>
          </a:p>
        </p:txBody>
      </p:sp>
      <p:sp>
        <p:nvSpPr>
          <p:cNvPr id="8" name="Podnadpis 2"/>
          <p:cNvSpPr txBox="1">
            <a:spLocks/>
          </p:cNvSpPr>
          <p:nvPr/>
        </p:nvSpPr>
        <p:spPr>
          <a:xfrm>
            <a:off x="6963021" y="3908399"/>
            <a:ext cx="201622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GB" altLang="cs-CZ" sz="900" dirty="0">
              <a:solidFill>
                <a:srgbClr val="307871"/>
              </a:solidFill>
              <a:latin typeface="Times New Roman" panose="02020603050405020304" pitchFamily="18" charset="0"/>
              <a:cs typeface="Times New Roman" panose="02020603050405020304" pitchFamily="18" charset="0"/>
            </a:endParaRPr>
          </a:p>
        </p:txBody>
      </p: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53811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3E697E-6DBD-484D-AB26-45B7FCBF2AAD}"/>
              </a:ext>
            </a:extLst>
          </p:cNvPr>
          <p:cNvSpPr>
            <a:spLocks noGrp="1"/>
          </p:cNvSpPr>
          <p:nvPr>
            <p:ph type="title"/>
          </p:nvPr>
        </p:nvSpPr>
        <p:spPr/>
        <p:txBody>
          <a:bodyPr/>
          <a:lstStyle/>
          <a:p>
            <a:r>
              <a:rPr lang="en-US" dirty="0"/>
              <a:t>Case studies of policy and support</a:t>
            </a:r>
          </a:p>
        </p:txBody>
      </p:sp>
      <p:sp>
        <p:nvSpPr>
          <p:cNvPr id="3" name="Zástupný obsah 2">
            <a:extLst>
              <a:ext uri="{FF2B5EF4-FFF2-40B4-BE49-F238E27FC236}">
                <a16:creationId xmlns:a16="http://schemas.microsoft.com/office/drawing/2014/main" id="{D585DFE1-8AD6-4349-B1F3-55F9146D41B2}"/>
              </a:ext>
            </a:extLst>
          </p:cNvPr>
          <p:cNvSpPr>
            <a:spLocks noGrp="1"/>
          </p:cNvSpPr>
          <p:nvPr>
            <p:ph idx="1"/>
          </p:nvPr>
        </p:nvSpPr>
        <p:spPr/>
        <p:txBody>
          <a:bodyPr/>
          <a:lstStyle/>
          <a:p>
            <a:r>
              <a:rPr lang="en-US" sz="2400" dirty="0"/>
              <a:t>Case studies from chapter 3 Policy and Regulations</a:t>
            </a:r>
            <a:endParaRPr lang="cs-CZ" sz="2400" dirty="0"/>
          </a:p>
          <a:p>
            <a:pPr lvl="1"/>
            <a:r>
              <a:rPr lang="cs-CZ" sz="2400" dirty="0"/>
              <a:t>Project </a:t>
            </a:r>
            <a:r>
              <a:rPr lang="en-US" sz="2400" dirty="0"/>
              <a:t>ME4Change - Migrants Empowerment for Change</a:t>
            </a:r>
            <a:endParaRPr lang="cs-CZ" sz="2400" dirty="0"/>
          </a:p>
          <a:p>
            <a:pPr lvl="1"/>
            <a:r>
              <a:rPr lang="en-US" sz="2400" dirty="0"/>
              <a:t>Mentoring for people with disabilities</a:t>
            </a:r>
            <a:endParaRPr lang="cs-CZ" sz="2400" dirty="0"/>
          </a:p>
        </p:txBody>
      </p:sp>
    </p:spTree>
    <p:extLst>
      <p:ext uri="{BB962C8B-B14F-4D97-AF65-F5344CB8AC3E}">
        <p14:creationId xmlns:p14="http://schemas.microsoft.com/office/powerpoint/2010/main" val="103363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CA15E-9458-4E71-B236-4E8206E81B6F}"/>
              </a:ext>
            </a:extLst>
          </p:cNvPr>
          <p:cNvSpPr>
            <a:spLocks noGrp="1"/>
          </p:cNvSpPr>
          <p:nvPr>
            <p:ph type="title"/>
          </p:nvPr>
        </p:nvSpPr>
        <p:spPr/>
        <p:txBody>
          <a:bodyPr/>
          <a:lstStyle/>
          <a:p>
            <a:r>
              <a:rPr lang="cs-CZ" sz="3200" dirty="0"/>
              <a:t>Project </a:t>
            </a:r>
            <a:r>
              <a:rPr lang="en-US" sz="3200" dirty="0"/>
              <a:t>ME4Change - Migrants Empowerment for Change</a:t>
            </a:r>
            <a:br>
              <a:rPr lang="cs-CZ" sz="3200" dirty="0"/>
            </a:br>
            <a:endParaRPr lang="en-US" sz="3200" dirty="0"/>
          </a:p>
        </p:txBody>
      </p:sp>
      <p:sp>
        <p:nvSpPr>
          <p:cNvPr id="3" name="Zástupný obsah 2">
            <a:extLst>
              <a:ext uri="{FF2B5EF4-FFF2-40B4-BE49-F238E27FC236}">
                <a16:creationId xmlns:a16="http://schemas.microsoft.com/office/drawing/2014/main" id="{E51B3231-E107-4AAE-B0D3-07DEBC1A4B82}"/>
              </a:ext>
            </a:extLst>
          </p:cNvPr>
          <p:cNvSpPr>
            <a:spLocks noGrp="1"/>
          </p:cNvSpPr>
          <p:nvPr>
            <p:ph idx="1"/>
          </p:nvPr>
        </p:nvSpPr>
        <p:spPr/>
        <p:txBody>
          <a:bodyPr/>
          <a:lstStyle/>
          <a:p>
            <a:pPr lvl="1" algn="just">
              <a:buFont typeface="Arial" panose="020B0604020202020204" pitchFamily="34" charset="0"/>
              <a:buChar char="•"/>
            </a:pPr>
            <a:r>
              <a:rPr lang="en-US" sz="2400" dirty="0"/>
              <a:t>The idea for this project came from organizations from different countries where migration is high and together, they have developed innovative solutions for greater inclusion of immigrants. </a:t>
            </a:r>
            <a:endParaRPr lang="cs-CZ" sz="2400" dirty="0"/>
          </a:p>
          <a:p>
            <a:pPr lvl="1" algn="just">
              <a:buFont typeface="Arial" panose="020B0604020202020204" pitchFamily="34" charset="0"/>
              <a:buChar char="•"/>
            </a:pPr>
            <a:r>
              <a:rPr lang="en-US" sz="2400" dirty="0"/>
              <a:t>It is mainly targeted at young immigrants as a good way to move from a poor living situation to start their own business. </a:t>
            </a:r>
            <a:endParaRPr lang="cs-CZ" sz="2400" dirty="0"/>
          </a:p>
          <a:p>
            <a:endParaRPr lang="cs-CZ" sz="2800" dirty="0"/>
          </a:p>
          <a:p>
            <a:endParaRPr lang="cs-CZ" dirty="0"/>
          </a:p>
        </p:txBody>
      </p:sp>
    </p:spTree>
    <p:extLst>
      <p:ext uri="{BB962C8B-B14F-4D97-AF65-F5344CB8AC3E}">
        <p14:creationId xmlns:p14="http://schemas.microsoft.com/office/powerpoint/2010/main" val="322973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4CD1DC-B0C1-4A46-8BC8-9CF4238EAAD2}"/>
              </a:ext>
            </a:extLst>
          </p:cNvPr>
          <p:cNvSpPr>
            <a:spLocks noGrp="1"/>
          </p:cNvSpPr>
          <p:nvPr>
            <p:ph type="title"/>
          </p:nvPr>
        </p:nvSpPr>
        <p:spPr/>
        <p:txBody>
          <a:bodyPr/>
          <a:lstStyle/>
          <a:p>
            <a:r>
              <a:rPr lang="en-US" sz="3200" dirty="0"/>
              <a:t>Mentoring for people with disabilities</a:t>
            </a:r>
          </a:p>
        </p:txBody>
      </p:sp>
      <p:sp>
        <p:nvSpPr>
          <p:cNvPr id="3" name="Zástupný obsah 2">
            <a:extLst>
              <a:ext uri="{FF2B5EF4-FFF2-40B4-BE49-F238E27FC236}">
                <a16:creationId xmlns:a16="http://schemas.microsoft.com/office/drawing/2014/main" id="{0EE17A5F-51E9-4E90-B216-902AADF49510}"/>
              </a:ext>
            </a:extLst>
          </p:cNvPr>
          <p:cNvSpPr>
            <a:spLocks noGrp="1"/>
          </p:cNvSpPr>
          <p:nvPr>
            <p:ph idx="1"/>
          </p:nvPr>
        </p:nvSpPr>
        <p:spPr/>
        <p:txBody>
          <a:bodyPr/>
          <a:lstStyle/>
          <a:p>
            <a:pPr algn="just"/>
            <a:r>
              <a:rPr lang="en-US" sz="2400" dirty="0"/>
              <a:t>The NGO ‘</a:t>
            </a:r>
            <a:r>
              <a:rPr lang="en-US" sz="2400" b="1" i="1" dirty="0"/>
              <a:t>Enterprise Mentoring</a:t>
            </a:r>
            <a:r>
              <a:rPr lang="en-US" sz="2400" dirty="0"/>
              <a:t>’ is a specialist self-employment organization in the UK which supports individuals with disabilities into self-employment. </a:t>
            </a:r>
            <a:endParaRPr lang="cs-CZ" sz="2400" dirty="0"/>
          </a:p>
          <a:p>
            <a:pPr algn="just"/>
            <a:r>
              <a:rPr lang="en-US" sz="2400" dirty="0"/>
              <a:t>They were founded in 2004 and they have now supported more than 2,000 people to start their own business. </a:t>
            </a:r>
            <a:endParaRPr lang="cs-CZ" sz="2400" dirty="0"/>
          </a:p>
          <a:p>
            <a:endParaRPr lang="cs-CZ" dirty="0"/>
          </a:p>
        </p:txBody>
      </p:sp>
    </p:spTree>
    <p:extLst>
      <p:ext uri="{BB962C8B-B14F-4D97-AF65-F5344CB8AC3E}">
        <p14:creationId xmlns:p14="http://schemas.microsoft.com/office/powerpoint/2010/main" val="312489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BD3F9BF-7684-4E06-9B5E-3454B067B8D9}"/>
              </a:ext>
            </a:extLst>
          </p:cNvPr>
          <p:cNvSpPr>
            <a:spLocks noGrp="1"/>
          </p:cNvSpPr>
          <p:nvPr>
            <p:ph idx="1"/>
          </p:nvPr>
        </p:nvSpPr>
        <p:spPr>
          <a:xfrm>
            <a:off x="539552" y="555526"/>
            <a:ext cx="7886700" cy="3263504"/>
          </a:xfrm>
        </p:spPr>
        <p:txBody>
          <a:bodyPr/>
          <a:lstStyle/>
          <a:p>
            <a:pPr algn="just"/>
            <a:r>
              <a:rPr lang="en-US" sz="2400" dirty="0"/>
              <a:t>The process of supporting is that their expert Enterprise Mentors support each person throughout the journey, covering: </a:t>
            </a:r>
            <a:endParaRPr lang="cs-CZ" sz="2400" dirty="0"/>
          </a:p>
          <a:p>
            <a:pPr lvl="1" algn="just"/>
            <a:r>
              <a:rPr lang="en-US" sz="2000" dirty="0"/>
              <a:t>developing their business idea, </a:t>
            </a:r>
            <a:endParaRPr lang="cs-CZ" sz="2000" dirty="0"/>
          </a:p>
          <a:p>
            <a:pPr lvl="1" algn="just"/>
            <a:r>
              <a:rPr lang="en-US" sz="2000" dirty="0"/>
              <a:t>market research, </a:t>
            </a:r>
            <a:endParaRPr lang="cs-CZ" sz="2000" dirty="0"/>
          </a:p>
          <a:p>
            <a:pPr lvl="1" algn="just"/>
            <a:r>
              <a:rPr lang="en-US" sz="2000" dirty="0"/>
              <a:t>completing a Business Plan, </a:t>
            </a:r>
            <a:endParaRPr lang="cs-CZ" sz="2000" dirty="0"/>
          </a:p>
          <a:p>
            <a:pPr lvl="1" algn="just"/>
            <a:r>
              <a:rPr lang="en-US" sz="2000" dirty="0"/>
              <a:t>accessing specialist disability support, </a:t>
            </a:r>
            <a:endParaRPr lang="cs-CZ" sz="2000" dirty="0"/>
          </a:p>
          <a:p>
            <a:pPr lvl="1" algn="just"/>
            <a:r>
              <a:rPr lang="en-US" sz="2000" dirty="0"/>
              <a:t>sourcing funding, </a:t>
            </a:r>
            <a:endParaRPr lang="cs-CZ" sz="2000" dirty="0"/>
          </a:p>
          <a:p>
            <a:pPr lvl="1" algn="just"/>
            <a:r>
              <a:rPr lang="en-US" sz="2000" dirty="0"/>
              <a:t>registering with HMRC and claiming any benefits they are entitled to, </a:t>
            </a:r>
            <a:endParaRPr lang="cs-CZ" sz="2000" dirty="0"/>
          </a:p>
          <a:p>
            <a:pPr lvl="1" algn="just"/>
            <a:r>
              <a:rPr lang="en-US" sz="2000" dirty="0"/>
              <a:t>support after they have started their business.</a:t>
            </a:r>
            <a:endParaRPr lang="cs-CZ" sz="2000" dirty="0"/>
          </a:p>
          <a:p>
            <a:endParaRPr lang="cs-CZ" dirty="0"/>
          </a:p>
        </p:txBody>
      </p:sp>
    </p:spTree>
    <p:extLst>
      <p:ext uri="{BB962C8B-B14F-4D97-AF65-F5344CB8AC3E}">
        <p14:creationId xmlns:p14="http://schemas.microsoft.com/office/powerpoint/2010/main" val="116093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856FDF-DE8F-4E62-B86D-AD6373B3BA67}"/>
              </a:ext>
            </a:extLst>
          </p:cNvPr>
          <p:cNvSpPr>
            <a:spLocks noGrp="1"/>
          </p:cNvSpPr>
          <p:nvPr>
            <p:ph type="title"/>
          </p:nvPr>
        </p:nvSpPr>
        <p:spPr/>
        <p:txBody>
          <a:bodyPr/>
          <a:lstStyle/>
          <a:p>
            <a:r>
              <a:rPr lang="en-US" sz="3200" dirty="0"/>
              <a:t>Case studies of start-ups</a:t>
            </a:r>
            <a:r>
              <a:rPr lang="cs-CZ" sz="3200" dirty="0"/>
              <a:t> and </a:t>
            </a:r>
            <a:r>
              <a:rPr lang="en-US" sz="3200" dirty="0"/>
              <a:t>freelancing</a:t>
            </a:r>
          </a:p>
        </p:txBody>
      </p:sp>
      <p:sp>
        <p:nvSpPr>
          <p:cNvPr id="4" name="Zástupný obsah 3">
            <a:extLst>
              <a:ext uri="{FF2B5EF4-FFF2-40B4-BE49-F238E27FC236}">
                <a16:creationId xmlns:a16="http://schemas.microsoft.com/office/drawing/2014/main" id="{3E2BA070-E94F-49C6-A43D-22EBDD14DACB}"/>
              </a:ext>
            </a:extLst>
          </p:cNvPr>
          <p:cNvSpPr>
            <a:spLocks noGrp="1"/>
          </p:cNvSpPr>
          <p:nvPr>
            <p:ph idx="1"/>
          </p:nvPr>
        </p:nvSpPr>
        <p:spPr>
          <a:xfrm>
            <a:off x="323528" y="1707654"/>
            <a:ext cx="7886700" cy="3263504"/>
          </a:xfrm>
        </p:spPr>
        <p:txBody>
          <a:bodyPr/>
          <a:lstStyle/>
          <a:p>
            <a:r>
              <a:rPr lang="en-US" sz="2400" dirty="0"/>
              <a:t>Case studies from chapter 4 Minority Entry Into Self Employment</a:t>
            </a:r>
            <a:endParaRPr lang="cs-CZ" sz="2400" dirty="0"/>
          </a:p>
          <a:p>
            <a:pPr lvl="1"/>
            <a:r>
              <a:rPr lang="en-US" sz="2000" dirty="0"/>
              <a:t>Unicorn – Facebook</a:t>
            </a:r>
            <a:endParaRPr lang="cs-CZ" sz="2000" dirty="0"/>
          </a:p>
          <a:p>
            <a:pPr lvl="1"/>
            <a:r>
              <a:rPr lang="cs-CZ" sz="2000" dirty="0"/>
              <a:t>Zásilkovna.cz</a:t>
            </a:r>
          </a:p>
          <a:p>
            <a:pPr lvl="1"/>
            <a:r>
              <a:rPr lang="cs-CZ" sz="2000" dirty="0"/>
              <a:t>Dominika Špačková – freelancer</a:t>
            </a:r>
          </a:p>
          <a:p>
            <a:pPr lvl="1"/>
            <a:endParaRPr lang="en-US" sz="2000" dirty="0"/>
          </a:p>
          <a:p>
            <a:endParaRPr lang="cs-CZ" sz="2400" dirty="0"/>
          </a:p>
        </p:txBody>
      </p:sp>
    </p:spTree>
    <p:extLst>
      <p:ext uri="{BB962C8B-B14F-4D97-AF65-F5344CB8AC3E}">
        <p14:creationId xmlns:p14="http://schemas.microsoft.com/office/powerpoint/2010/main" val="389376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057A04-1D3C-4AEF-A903-5495B5136639}"/>
              </a:ext>
            </a:extLst>
          </p:cNvPr>
          <p:cNvSpPr>
            <a:spLocks noGrp="1"/>
          </p:cNvSpPr>
          <p:nvPr>
            <p:ph type="title"/>
          </p:nvPr>
        </p:nvSpPr>
        <p:spPr/>
        <p:txBody>
          <a:bodyPr/>
          <a:lstStyle/>
          <a:p>
            <a:r>
              <a:rPr lang="en-US" dirty="0"/>
              <a:t>Unicorn - Facebook</a:t>
            </a:r>
          </a:p>
        </p:txBody>
      </p:sp>
      <p:sp>
        <p:nvSpPr>
          <p:cNvPr id="3" name="Zástupný obsah 2">
            <a:extLst>
              <a:ext uri="{FF2B5EF4-FFF2-40B4-BE49-F238E27FC236}">
                <a16:creationId xmlns:a16="http://schemas.microsoft.com/office/drawing/2014/main" id="{8D915E7F-DF15-4643-BFA4-6570D2C20E9E}"/>
              </a:ext>
            </a:extLst>
          </p:cNvPr>
          <p:cNvSpPr>
            <a:spLocks noGrp="1"/>
          </p:cNvSpPr>
          <p:nvPr>
            <p:ph idx="1"/>
          </p:nvPr>
        </p:nvSpPr>
        <p:spPr/>
        <p:txBody>
          <a:bodyPr/>
          <a:lstStyle/>
          <a:p>
            <a:pPr algn="just"/>
            <a:r>
              <a:rPr lang="en-US" sz="2400" dirty="0"/>
              <a:t>Facebook was founded by entrepreneurs from minority groups, and it was young Mark </a:t>
            </a:r>
            <a:r>
              <a:rPr lang="en-US" sz="2400" dirty="0" err="1"/>
              <a:t>Zugenberg</a:t>
            </a:r>
            <a:r>
              <a:rPr lang="en-US" sz="2400" dirty="0"/>
              <a:t>.  </a:t>
            </a:r>
            <a:endParaRPr lang="cs-CZ" sz="2400" dirty="0"/>
          </a:p>
          <a:p>
            <a:pPr algn="just"/>
            <a:r>
              <a:rPr lang="en-US" sz="2400" dirty="0"/>
              <a:t>It is an extensive social web system mainly used to create social networks, communicate between users, share multimedia data, maintain relationships and entertain.</a:t>
            </a:r>
            <a:endParaRPr lang="cs-CZ" sz="2400" dirty="0"/>
          </a:p>
        </p:txBody>
      </p:sp>
    </p:spTree>
    <p:extLst>
      <p:ext uri="{BB962C8B-B14F-4D97-AF65-F5344CB8AC3E}">
        <p14:creationId xmlns:p14="http://schemas.microsoft.com/office/powerpoint/2010/main" val="106287647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TotalTime>
  <Words>827</Words>
  <Application>Microsoft Office PowerPoint</Application>
  <PresentationFormat>Předvádění na obrazovce (16:9)</PresentationFormat>
  <Paragraphs>94</Paragraphs>
  <Slides>19</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Times New Roman</vt:lpstr>
      <vt:lpstr>SLU</vt:lpstr>
      <vt:lpstr>Název prezentace</vt:lpstr>
      <vt:lpstr>Prezentace aplikace PowerPoint</vt:lpstr>
      <vt:lpstr>Prezentace aplikace PowerPoint</vt:lpstr>
      <vt:lpstr>Case studies of policy and support</vt:lpstr>
      <vt:lpstr>Project ME4Change - Migrants Empowerment for Change </vt:lpstr>
      <vt:lpstr>Mentoring for people with disabilities</vt:lpstr>
      <vt:lpstr>Prezentace aplikace PowerPoint</vt:lpstr>
      <vt:lpstr>Case studies of start-ups and freelancing</vt:lpstr>
      <vt:lpstr>Unicorn - Facebook</vt:lpstr>
      <vt:lpstr>Zásilkovna.cz</vt:lpstr>
      <vt:lpstr>Dominika Špačková</vt:lpstr>
      <vt:lpstr>Case studies of Social Enterpreneurship</vt:lpstr>
      <vt:lpstr>Transit Workplaces in Social Enterprises in the Moravian-Silesian Region</vt:lpstr>
      <vt:lpstr>Prezentace aplikace PowerPoint</vt:lpstr>
      <vt:lpstr>Process of Transit Workplaces</vt:lpstr>
      <vt:lpstr>AC AERO s.r.o.</vt:lpstr>
      <vt:lpstr>Adaptia</vt:lpstr>
      <vt:lpstr>Arrangement - kind of a different flower workshop</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Zuzana Palová</cp:lastModifiedBy>
  <cp:revision>96</cp:revision>
  <cp:lastPrinted>2018-03-27T09:30:31Z</cp:lastPrinted>
  <dcterms:created xsi:type="dcterms:W3CDTF">2016-07-06T15:42:34Z</dcterms:created>
  <dcterms:modified xsi:type="dcterms:W3CDTF">2019-04-28T13:43:53Z</dcterms:modified>
</cp:coreProperties>
</file>