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58" r:id="rId3"/>
    <p:sldId id="282" r:id="rId4"/>
    <p:sldId id="283" r:id="rId5"/>
    <p:sldId id="285" r:id="rId6"/>
    <p:sldId id="287" r:id="rId7"/>
    <p:sldId id="288" r:id="rId8"/>
    <p:sldId id="284" r:id="rId9"/>
    <p:sldId id="289" r:id="rId10"/>
    <p:sldId id="293" r:id="rId11"/>
    <p:sldId id="290" r:id="rId12"/>
    <p:sldId id="291" r:id="rId13"/>
    <p:sldId id="292" r:id="rId14"/>
    <p:sldId id="295" r:id="rId15"/>
    <p:sldId id="281" r:id="rId16"/>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57" autoAdjust="0"/>
  </p:normalViewPr>
  <p:slideViewPr>
    <p:cSldViewPr>
      <p:cViewPr varScale="1">
        <p:scale>
          <a:sx n="56" d="100"/>
          <a:sy n="56" d="100"/>
        </p:scale>
        <p:origin x="936"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29. 3. 2021</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29. 3. 2021</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29. 3. 2021</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4" y="873903"/>
            <a:ext cx="3402377"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en-US" sz="2400" b="1" dirty="0">
                <a:solidFill>
                  <a:schemeClr val="bg1"/>
                </a:solidFill>
              </a:rPr>
              <a:t>Regulation</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439805" y="1371267"/>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800" b="1" dirty="0">
                <a:solidFill>
                  <a:srgbClr val="002060"/>
                </a:solidFill>
                <a:cs typeface="Arial" panose="020B0604020202020204" pitchFamily="34" charset="0"/>
              </a:rPr>
              <a:t>What is </a:t>
            </a:r>
            <a:r>
              <a:rPr lang="en-US" sz="1800" b="1" dirty="0">
                <a:solidFill>
                  <a:srgbClr val="002060"/>
                </a:solidFill>
                <a:cs typeface="Arial" panose="020B0604020202020204" pitchFamily="34" charset="0"/>
              </a:rPr>
              <a:t>the regulation of the minority entrepreneurship</a:t>
            </a:r>
            <a:r>
              <a:rPr lang="cs-CZ" sz="1800" b="1" dirty="0">
                <a:solidFill>
                  <a:srgbClr val="002060"/>
                </a:solidFill>
                <a:cs typeface="Arial" panose="020B0604020202020204" pitchFamily="34" charset="0"/>
              </a:rPr>
              <a:t>?</a:t>
            </a:r>
            <a:endParaRPr lang="en-GB" sz="1800" b="1" dirty="0">
              <a:solidFill>
                <a:srgbClr val="002060"/>
              </a:solidFill>
              <a:cs typeface="Arial" panose="020B0604020202020204" pitchFamily="34" charset="0"/>
            </a:endParaRPr>
          </a:p>
        </p:txBody>
      </p:sp>
      <p:sp>
        <p:nvSpPr>
          <p:cNvPr id="3" name="TextovéPole 2"/>
          <p:cNvSpPr txBox="1"/>
          <p:nvPr/>
        </p:nvSpPr>
        <p:spPr>
          <a:xfrm>
            <a:off x="645459" y="2904565"/>
            <a:ext cx="2945559" cy="438582"/>
          </a:xfrm>
          <a:prstGeom prst="rect">
            <a:avLst/>
          </a:prstGeom>
          <a:noFill/>
        </p:spPr>
        <p:txBody>
          <a:bodyPr wrap="square" lIns="68580" tIns="34290" rIns="68580" bIns="34290" rtlCol="0">
            <a:spAutoFit/>
          </a:bodyPr>
          <a:lstStyle/>
          <a:p>
            <a:r>
              <a:rPr lang="cs-CZ" sz="2400" dirty="0">
                <a:solidFill>
                  <a:schemeClr val="bg1"/>
                </a:solidFill>
              </a:rPr>
              <a:t>Agenda </a:t>
            </a:r>
            <a:r>
              <a:rPr lang="cs-CZ" sz="2400" dirty="0" err="1">
                <a:solidFill>
                  <a:schemeClr val="bg1"/>
                </a:solidFill>
              </a:rPr>
              <a:t>of</a:t>
            </a:r>
            <a:r>
              <a:rPr lang="cs-CZ" sz="2400" dirty="0">
                <a:solidFill>
                  <a:schemeClr val="bg1"/>
                </a:solidFill>
              </a:rPr>
              <a:t> </a:t>
            </a:r>
            <a:r>
              <a:rPr lang="cs-CZ" sz="2400" dirty="0" err="1">
                <a:solidFill>
                  <a:schemeClr val="bg1"/>
                </a:solidFill>
              </a:rPr>
              <a:t>the</a:t>
            </a:r>
            <a:r>
              <a:rPr lang="cs-CZ" sz="2400" dirty="0">
                <a:solidFill>
                  <a:schemeClr val="bg1"/>
                </a:solidFill>
              </a:rPr>
              <a:t> </a:t>
            </a:r>
            <a:r>
              <a:rPr lang="cs-CZ" sz="2400" dirty="0" err="1">
                <a:solidFill>
                  <a:schemeClr val="bg1"/>
                </a:solidFill>
              </a:rPr>
              <a:t>lecture</a:t>
            </a:r>
            <a:endParaRPr lang="cs-CZ" sz="2400" dirty="0">
              <a:solidFill>
                <a:schemeClr val="bg1"/>
              </a:solidFill>
            </a:endParaRP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FD37E83-3B22-4B5B-A7FE-35BB9096E6E1}"/>
              </a:ext>
            </a:extLst>
          </p:cNvPr>
          <p:cNvSpPr>
            <a:spLocks noGrp="1"/>
          </p:cNvSpPr>
          <p:nvPr>
            <p:ph type="title"/>
          </p:nvPr>
        </p:nvSpPr>
        <p:spPr/>
        <p:txBody>
          <a:bodyPr/>
          <a:lstStyle/>
          <a:p>
            <a:r>
              <a:rPr lang="en-US" sz="3600" dirty="0"/>
              <a:t>Advantage of self-employment</a:t>
            </a:r>
          </a:p>
        </p:txBody>
      </p:sp>
      <p:sp>
        <p:nvSpPr>
          <p:cNvPr id="3" name="Zástupný obsah 2">
            <a:extLst>
              <a:ext uri="{FF2B5EF4-FFF2-40B4-BE49-F238E27FC236}">
                <a16:creationId xmlns:a16="http://schemas.microsoft.com/office/drawing/2014/main" xmlns="" id="{0F41929E-CB5E-423C-8B97-5CECA409C32E}"/>
              </a:ext>
            </a:extLst>
          </p:cNvPr>
          <p:cNvSpPr>
            <a:spLocks noGrp="1"/>
          </p:cNvSpPr>
          <p:nvPr>
            <p:ph idx="1"/>
          </p:nvPr>
        </p:nvSpPr>
        <p:spPr/>
        <p:txBody>
          <a:bodyPr/>
          <a:lstStyle/>
          <a:p>
            <a:pPr lvl="0"/>
            <a:r>
              <a:rPr lang="en-US" sz="2400" dirty="0"/>
              <a:t>a simple way of setting up</a:t>
            </a:r>
            <a:endParaRPr lang="cs-CZ" sz="2400" dirty="0"/>
          </a:p>
          <a:p>
            <a:pPr lvl="0"/>
            <a:r>
              <a:rPr lang="en-US" sz="2400" dirty="0"/>
              <a:t>one owner</a:t>
            </a:r>
            <a:endParaRPr lang="cs-CZ" sz="2400" dirty="0"/>
          </a:p>
          <a:p>
            <a:pPr lvl="0"/>
            <a:r>
              <a:rPr lang="en-US" sz="2400" dirty="0"/>
              <a:t>charges related to the establishment are low</a:t>
            </a:r>
            <a:endParaRPr lang="cs-CZ" sz="2400" dirty="0"/>
          </a:p>
          <a:p>
            <a:pPr lvl="0"/>
            <a:r>
              <a:rPr lang="en-US" sz="2400" dirty="0"/>
              <a:t>it does not need to have much money to start </a:t>
            </a:r>
            <a:endParaRPr lang="cs-CZ" sz="2400" dirty="0"/>
          </a:p>
          <a:p>
            <a:pPr lvl="0"/>
            <a:r>
              <a:rPr lang="en-US" sz="2400" dirty="0"/>
              <a:t>all profits flow directly to the sole owner</a:t>
            </a:r>
            <a:endParaRPr lang="cs-CZ" sz="2400" dirty="0"/>
          </a:p>
          <a:p>
            <a:pPr lvl="0"/>
            <a:r>
              <a:rPr lang="en-US" sz="2400" dirty="0"/>
              <a:t>the sole owner has absolute freedom of decision</a:t>
            </a:r>
            <a:endParaRPr lang="cs-CZ" sz="2400" dirty="0"/>
          </a:p>
          <a:p>
            <a:pPr lvl="0"/>
            <a:r>
              <a:rPr lang="en-US" sz="2400" dirty="0"/>
              <a:t>less demanding administration</a:t>
            </a:r>
            <a:endParaRPr lang="cs-CZ" sz="2400" dirty="0"/>
          </a:p>
          <a:p>
            <a:r>
              <a:rPr lang="en-US" sz="2400" dirty="0"/>
              <a:t>simple process interrupts trade, if necessary</a:t>
            </a:r>
          </a:p>
          <a:p>
            <a:endParaRPr lang="cs-CZ" dirty="0"/>
          </a:p>
        </p:txBody>
      </p:sp>
    </p:spTree>
    <p:extLst>
      <p:ext uri="{BB962C8B-B14F-4D97-AF65-F5344CB8AC3E}">
        <p14:creationId xmlns:p14="http://schemas.microsoft.com/office/powerpoint/2010/main" val="3469047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BD219D2-3910-463F-ADB2-720F7EBA1EEB}"/>
              </a:ext>
            </a:extLst>
          </p:cNvPr>
          <p:cNvSpPr>
            <a:spLocks noGrp="1"/>
          </p:cNvSpPr>
          <p:nvPr>
            <p:ph type="title"/>
          </p:nvPr>
        </p:nvSpPr>
        <p:spPr/>
        <p:txBody>
          <a:bodyPr/>
          <a:lstStyle/>
          <a:p>
            <a:r>
              <a:rPr lang="en-US" sz="3600" dirty="0"/>
              <a:t>Disadvantage of self-employment</a:t>
            </a:r>
          </a:p>
        </p:txBody>
      </p:sp>
      <p:sp>
        <p:nvSpPr>
          <p:cNvPr id="3" name="Zástupný obsah 2">
            <a:extLst>
              <a:ext uri="{FF2B5EF4-FFF2-40B4-BE49-F238E27FC236}">
                <a16:creationId xmlns:a16="http://schemas.microsoft.com/office/drawing/2014/main" xmlns="" id="{93E1B1EE-403E-4468-B432-C62A1B6B12C4}"/>
              </a:ext>
            </a:extLst>
          </p:cNvPr>
          <p:cNvSpPr>
            <a:spLocks noGrp="1"/>
          </p:cNvSpPr>
          <p:nvPr>
            <p:ph idx="1"/>
          </p:nvPr>
        </p:nvSpPr>
        <p:spPr>
          <a:xfrm>
            <a:off x="628650" y="1419622"/>
            <a:ext cx="7886700" cy="3263504"/>
          </a:xfrm>
        </p:spPr>
        <p:txBody>
          <a:bodyPr/>
          <a:lstStyle/>
          <a:p>
            <a:pPr lvl="0"/>
            <a:r>
              <a:rPr lang="en-US" sz="2400" dirty="0"/>
              <a:t>for the obligations of its business entrepreneur is liable with all </a:t>
            </a:r>
            <a:r>
              <a:rPr lang="cs-CZ" sz="2400" dirty="0" err="1"/>
              <a:t>their</a:t>
            </a:r>
            <a:r>
              <a:rPr lang="en-US" sz="2400" dirty="0"/>
              <a:t> property</a:t>
            </a:r>
            <a:endParaRPr lang="cs-CZ" sz="2400" dirty="0"/>
          </a:p>
          <a:p>
            <a:pPr lvl="0"/>
            <a:r>
              <a:rPr lang="en-US" sz="2400" dirty="0"/>
              <a:t>all decisions are on the sole owner</a:t>
            </a:r>
            <a:endParaRPr lang="cs-CZ" sz="2400" dirty="0"/>
          </a:p>
          <a:p>
            <a:pPr lvl="0"/>
            <a:r>
              <a:rPr lang="en-US" sz="2400" dirty="0"/>
              <a:t>the question of ensuring the running of a company in case of illness, injury of a single owner</a:t>
            </a:r>
            <a:endParaRPr lang="cs-CZ" sz="2400" dirty="0"/>
          </a:p>
          <a:p>
            <a:r>
              <a:rPr lang="en-US" sz="2400" dirty="0"/>
              <a:t>the profit enters the sole owner's tax base</a:t>
            </a:r>
            <a:endParaRPr lang="cs-CZ" sz="2400" dirty="0"/>
          </a:p>
        </p:txBody>
      </p:sp>
    </p:spTree>
    <p:extLst>
      <p:ext uri="{BB962C8B-B14F-4D97-AF65-F5344CB8AC3E}">
        <p14:creationId xmlns:p14="http://schemas.microsoft.com/office/powerpoint/2010/main" val="1362182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172A09C-0334-4B3F-89FC-A4238C306083}"/>
              </a:ext>
            </a:extLst>
          </p:cNvPr>
          <p:cNvSpPr>
            <a:spLocks noGrp="1"/>
          </p:cNvSpPr>
          <p:nvPr>
            <p:ph type="title"/>
          </p:nvPr>
        </p:nvSpPr>
        <p:spPr/>
        <p:txBody>
          <a:bodyPr/>
          <a:lstStyle/>
          <a:p>
            <a:r>
              <a:rPr lang="en-US" sz="3600" dirty="0"/>
              <a:t>Advantage of company</a:t>
            </a:r>
          </a:p>
        </p:txBody>
      </p:sp>
      <p:sp>
        <p:nvSpPr>
          <p:cNvPr id="3" name="Zástupný obsah 2">
            <a:extLst>
              <a:ext uri="{FF2B5EF4-FFF2-40B4-BE49-F238E27FC236}">
                <a16:creationId xmlns:a16="http://schemas.microsoft.com/office/drawing/2014/main" xmlns="" id="{E77C19B4-1F55-4E2A-9D5E-3915A490D5E3}"/>
              </a:ext>
            </a:extLst>
          </p:cNvPr>
          <p:cNvSpPr>
            <a:spLocks noGrp="1"/>
          </p:cNvSpPr>
          <p:nvPr>
            <p:ph idx="1"/>
          </p:nvPr>
        </p:nvSpPr>
        <p:spPr>
          <a:xfrm>
            <a:off x="628650" y="1059582"/>
            <a:ext cx="7886700" cy="3263504"/>
          </a:xfrm>
        </p:spPr>
        <p:txBody>
          <a:bodyPr/>
          <a:lstStyle/>
          <a:p>
            <a:pPr lvl="0"/>
            <a:r>
              <a:rPr lang="en-US" sz="2400" dirty="0"/>
              <a:t>owners (partners) guarantee the company's liabilities only up to the amount of the registered capital</a:t>
            </a:r>
            <a:endParaRPr lang="cs-CZ" sz="2400" dirty="0"/>
          </a:p>
          <a:p>
            <a:pPr lvl="0"/>
            <a:r>
              <a:rPr lang="en-US" sz="2400" dirty="0"/>
              <a:t>mostly multiple owners (shareholders); more ideas, intentions; complementary knowledge</a:t>
            </a:r>
            <a:endParaRPr lang="cs-CZ" sz="2400" dirty="0"/>
          </a:p>
          <a:p>
            <a:pPr lvl="0"/>
            <a:r>
              <a:rPr lang="en-US" sz="2400" dirty="0"/>
              <a:t>multiple owners can provide greater flexibility (in case of illness, injuries, etc.)</a:t>
            </a:r>
            <a:endParaRPr lang="cs-CZ" sz="2400" dirty="0"/>
          </a:p>
          <a:p>
            <a:pPr lvl="0"/>
            <a:r>
              <a:rPr lang="en-US" sz="2400" dirty="0"/>
              <a:t>multiple owners can combine their experiences, knowledge, visions</a:t>
            </a:r>
            <a:endParaRPr lang="cs-CZ" sz="2400" dirty="0"/>
          </a:p>
          <a:p>
            <a:r>
              <a:rPr lang="en-US" sz="2400" dirty="0"/>
              <a:t>the profits flow to the company and can then be divided among the owners (shareholders)</a:t>
            </a:r>
            <a:endParaRPr lang="cs-CZ" sz="2400"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750046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2895B40-DF65-4639-B043-224688ED93AE}"/>
              </a:ext>
            </a:extLst>
          </p:cNvPr>
          <p:cNvSpPr>
            <a:spLocks noGrp="1"/>
          </p:cNvSpPr>
          <p:nvPr>
            <p:ph type="title"/>
          </p:nvPr>
        </p:nvSpPr>
        <p:spPr/>
        <p:txBody>
          <a:bodyPr/>
          <a:lstStyle/>
          <a:p>
            <a:r>
              <a:rPr lang="en-US" sz="3600" dirty="0"/>
              <a:t>Disadvantage of company</a:t>
            </a:r>
          </a:p>
        </p:txBody>
      </p:sp>
      <p:sp>
        <p:nvSpPr>
          <p:cNvPr id="3" name="Zástupný obsah 2">
            <a:extLst>
              <a:ext uri="{FF2B5EF4-FFF2-40B4-BE49-F238E27FC236}">
                <a16:creationId xmlns:a16="http://schemas.microsoft.com/office/drawing/2014/main" xmlns="" id="{0FCA6C17-6C81-4A3A-ACE6-80C7372FE6DC}"/>
              </a:ext>
            </a:extLst>
          </p:cNvPr>
          <p:cNvSpPr>
            <a:spLocks noGrp="1"/>
          </p:cNvSpPr>
          <p:nvPr>
            <p:ph idx="1"/>
          </p:nvPr>
        </p:nvSpPr>
        <p:spPr/>
        <p:txBody>
          <a:bodyPr/>
          <a:lstStyle/>
          <a:p>
            <a:pPr lvl="0" algn="just"/>
            <a:r>
              <a:rPr lang="en-US" sz="2400" dirty="0"/>
              <a:t>a more complicated way of setting up</a:t>
            </a:r>
            <a:endParaRPr lang="cs-CZ" sz="2400" dirty="0"/>
          </a:p>
          <a:p>
            <a:pPr lvl="0" algn="just"/>
            <a:r>
              <a:rPr lang="en-US" sz="2400" dirty="0"/>
              <a:t>mostly multiple owners (shareholders); different views and plans (e.g. leadership, company development)</a:t>
            </a:r>
            <a:endParaRPr lang="cs-CZ" sz="2400" dirty="0"/>
          </a:p>
          <a:p>
            <a:pPr lvl="0" algn="just"/>
            <a:r>
              <a:rPr lang="en-US" sz="2400" dirty="0"/>
              <a:t>fees associated with the establishment are higher than for self-employment</a:t>
            </a:r>
            <a:endParaRPr lang="cs-CZ" sz="2400" dirty="0"/>
          </a:p>
          <a:p>
            <a:pPr algn="just"/>
            <a:r>
              <a:rPr lang="en-US" sz="2400" dirty="0"/>
              <a:t>profit is taxed at the rate for legal entities</a:t>
            </a:r>
            <a:endParaRPr lang="cs-CZ" sz="2400" dirty="0"/>
          </a:p>
        </p:txBody>
      </p:sp>
    </p:spTree>
    <p:extLst>
      <p:ext uri="{BB962C8B-B14F-4D97-AF65-F5344CB8AC3E}">
        <p14:creationId xmlns:p14="http://schemas.microsoft.com/office/powerpoint/2010/main" val="2386068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86F70F5-67FB-4094-A460-14550D38F943}"/>
              </a:ext>
            </a:extLst>
          </p:cNvPr>
          <p:cNvSpPr>
            <a:spLocks noGrp="1"/>
          </p:cNvSpPr>
          <p:nvPr>
            <p:ph type="title"/>
          </p:nvPr>
        </p:nvSpPr>
        <p:spPr/>
        <p:txBody>
          <a:bodyPr/>
          <a:lstStyle/>
          <a:p>
            <a:r>
              <a:rPr lang="cs-CZ" sz="3200" dirty="0"/>
              <a:t>Case study</a:t>
            </a:r>
          </a:p>
        </p:txBody>
      </p:sp>
      <p:sp>
        <p:nvSpPr>
          <p:cNvPr id="3" name="Zástupný obsah 2">
            <a:extLst>
              <a:ext uri="{FF2B5EF4-FFF2-40B4-BE49-F238E27FC236}">
                <a16:creationId xmlns:a16="http://schemas.microsoft.com/office/drawing/2014/main" xmlns="" id="{940123AB-38E9-4FC1-A1BE-411852A113AE}"/>
              </a:ext>
            </a:extLst>
          </p:cNvPr>
          <p:cNvSpPr>
            <a:spLocks noGrp="1"/>
          </p:cNvSpPr>
          <p:nvPr>
            <p:ph idx="1"/>
          </p:nvPr>
        </p:nvSpPr>
        <p:spPr/>
        <p:txBody>
          <a:bodyPr/>
          <a:lstStyle/>
          <a:p>
            <a:pPr algn="just"/>
            <a:r>
              <a:rPr lang="en-US" b="1" i="1" dirty="0"/>
              <a:t>How to start own business as migrant the Czech Republic?</a:t>
            </a:r>
            <a:endParaRPr lang="cs-CZ" sz="2400" dirty="0"/>
          </a:p>
        </p:txBody>
      </p:sp>
    </p:spTree>
    <p:extLst>
      <p:ext uri="{BB962C8B-B14F-4D97-AF65-F5344CB8AC3E}">
        <p14:creationId xmlns:p14="http://schemas.microsoft.com/office/powerpoint/2010/main" val="1471523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384791" y="432392"/>
            <a:ext cx="1275029" cy="392415"/>
          </a:xfrm>
          <a:prstGeom prst="rect">
            <a:avLst/>
          </a:prstGeom>
        </p:spPr>
        <p:txBody>
          <a:bodyPr wrap="none" lIns="68580" tIns="34290" rIns="68580" bIns="34290">
            <a:spAutoFit/>
          </a:bodyPr>
          <a:lstStyle/>
          <a:p>
            <a:pPr algn="ctr" defTabSz="685800">
              <a:defRPr/>
            </a:pPr>
            <a:r>
              <a:rPr lang="en-US" sz="2100" b="1" kern="0" dirty="0">
                <a:solidFill>
                  <a:srgbClr val="307871"/>
                </a:solidFill>
                <a:latin typeface="Times New Roman"/>
                <a:ea typeface="+mj-ea"/>
                <a:cs typeface="+mj-cs"/>
              </a:rPr>
              <a:t>Summary</a:t>
            </a:r>
            <a:endParaRPr lang="en-US" sz="2100" b="1" kern="0" dirty="0">
              <a:solidFill>
                <a:sysClr val="windowText" lastClr="000000"/>
              </a:solidFill>
            </a:endParaRPr>
          </a:p>
        </p:txBody>
      </p:sp>
      <p:sp>
        <p:nvSpPr>
          <p:cNvPr id="2" name="TextovéPole 1"/>
          <p:cNvSpPr txBox="1"/>
          <p:nvPr/>
        </p:nvSpPr>
        <p:spPr>
          <a:xfrm>
            <a:off x="323528" y="1148238"/>
            <a:ext cx="8560342" cy="1177245"/>
          </a:xfrm>
          <a:prstGeom prst="rect">
            <a:avLst/>
          </a:prstGeom>
          <a:solidFill>
            <a:schemeClr val="accent6">
              <a:lumMod val="40000"/>
              <a:lumOff val="60000"/>
            </a:schemeClr>
          </a:solidFill>
        </p:spPr>
        <p:txBody>
          <a:bodyPr wrap="square" lIns="68580" tIns="34290" rIns="68580" bIns="34290" rtlCol="0">
            <a:spAutoFit/>
          </a:bodyPr>
          <a:lstStyle/>
          <a:p>
            <a:pPr algn="just"/>
            <a:r>
              <a:rPr lang="en-US" dirty="0"/>
              <a:t>Regulations are very important for starting business. Minority business and business in general are governed by uniform regulations. Regulation does not favor any group and are the same for all. In this chapter were introduce</a:t>
            </a:r>
            <a:r>
              <a:rPr lang="cs-CZ" dirty="0"/>
              <a:t>d</a:t>
            </a:r>
            <a:r>
              <a:rPr lang="en-US" dirty="0"/>
              <a:t> regulations according Czech law. There is possible to start own business as self-employment or establishing a company.</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53113" y="297781"/>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en-US" sz="3000" b="1" cap="all" dirty="0">
                <a:solidFill>
                  <a:schemeClr val="bg1">
                    <a:lumMod val="95000"/>
                  </a:schemeClr>
                </a:solidFill>
              </a:rPr>
              <a:t>Regulation</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800" b="1" i="1" dirty="0">
                <a:solidFill>
                  <a:srgbClr val="002060"/>
                </a:solidFill>
              </a:rPr>
              <a:t>Main goal of the lecture is:</a:t>
            </a:r>
          </a:p>
          <a:p>
            <a:r>
              <a:rPr lang="en-US" sz="1400" dirty="0">
                <a:solidFill>
                  <a:srgbClr val="002060"/>
                </a:solidFill>
                <a:cs typeface="Times New Roman" panose="02020603050405020304" pitchFamily="18" charset="0"/>
              </a:rPr>
              <a:t>understand the regulations of the minority entrepreneurship.</a:t>
            </a:r>
          </a:p>
          <a:p>
            <a:r>
              <a:rPr lang="en-US" sz="1400" dirty="0">
                <a:solidFill>
                  <a:srgbClr val="002060"/>
                </a:solidFill>
                <a:cs typeface="Times New Roman" panose="02020603050405020304" pitchFamily="18" charset="0"/>
              </a:rPr>
              <a:t>explain the regulation of minority entrepreneurship in the Czech Republic.</a:t>
            </a:r>
          </a:p>
          <a:p>
            <a:pPr marL="0" indent="0">
              <a:buNone/>
            </a:pPr>
            <a:endParaRPr lang="en-GB"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xmlns="" id="{B6F6F9B7-AD98-45E7-AF9D-50E316FFA42E}"/>
              </a:ext>
            </a:extLst>
          </p:cNvPr>
          <p:cNvSpPr>
            <a:spLocks noGrp="1"/>
          </p:cNvSpPr>
          <p:nvPr>
            <p:ph type="title"/>
          </p:nvPr>
        </p:nvSpPr>
        <p:spPr/>
        <p:txBody>
          <a:bodyPr/>
          <a:lstStyle/>
          <a:p>
            <a:r>
              <a:rPr lang="en-US" dirty="0"/>
              <a:t>Regulation</a:t>
            </a:r>
          </a:p>
        </p:txBody>
      </p:sp>
      <p:sp>
        <p:nvSpPr>
          <p:cNvPr id="5" name="Zástupný obsah 4">
            <a:extLst>
              <a:ext uri="{FF2B5EF4-FFF2-40B4-BE49-F238E27FC236}">
                <a16:creationId xmlns:a16="http://schemas.microsoft.com/office/drawing/2014/main" xmlns="" id="{822172E0-9886-48DA-8F46-038D9575745B}"/>
              </a:ext>
            </a:extLst>
          </p:cNvPr>
          <p:cNvSpPr>
            <a:spLocks noGrp="1"/>
          </p:cNvSpPr>
          <p:nvPr>
            <p:ph idx="1"/>
          </p:nvPr>
        </p:nvSpPr>
        <p:spPr/>
        <p:txBody>
          <a:bodyPr/>
          <a:lstStyle/>
          <a:p>
            <a:pPr algn="just"/>
            <a:r>
              <a:rPr lang="en-US" sz="2400" dirty="0"/>
              <a:t>The business of self-employed and self-employed persons is governed by the basic laws of the </a:t>
            </a:r>
            <a:r>
              <a:rPr lang="cs-CZ" sz="2400" dirty="0"/>
              <a:t>country</a:t>
            </a:r>
            <a:r>
              <a:rPr lang="en-US" sz="2400" dirty="0"/>
              <a:t> in which the entrepreneur operates. </a:t>
            </a:r>
            <a:endParaRPr lang="cs-CZ" sz="2400" dirty="0"/>
          </a:p>
          <a:p>
            <a:pPr algn="just"/>
            <a:r>
              <a:rPr lang="en-US" sz="2400" dirty="0"/>
              <a:t>Minority business and business in general are governed by uniform regulations. </a:t>
            </a:r>
            <a:endParaRPr lang="cs-CZ" sz="2400" dirty="0"/>
          </a:p>
          <a:p>
            <a:pPr algn="just"/>
            <a:r>
              <a:rPr lang="en-US" sz="2400" dirty="0"/>
              <a:t>Regulation does not favor any group and are the same for all.</a:t>
            </a:r>
            <a:endParaRPr lang="cs-CZ" sz="2400" dirty="0"/>
          </a:p>
        </p:txBody>
      </p:sp>
    </p:spTree>
    <p:extLst>
      <p:ext uri="{BB962C8B-B14F-4D97-AF65-F5344CB8AC3E}">
        <p14:creationId xmlns:p14="http://schemas.microsoft.com/office/powerpoint/2010/main" val="1308233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xmlns="" id="{A3AB1B38-440E-47BA-91F3-F8EB60127CAC}"/>
              </a:ext>
            </a:extLst>
          </p:cNvPr>
          <p:cNvSpPr>
            <a:spLocks noGrp="1"/>
          </p:cNvSpPr>
          <p:nvPr>
            <p:ph type="title"/>
          </p:nvPr>
        </p:nvSpPr>
        <p:spPr/>
        <p:txBody>
          <a:bodyPr/>
          <a:lstStyle/>
          <a:p>
            <a:r>
              <a:rPr lang="en-US" sz="3600" dirty="0"/>
              <a:t>Business principles in the Czech Republic</a:t>
            </a:r>
          </a:p>
        </p:txBody>
      </p:sp>
      <p:sp>
        <p:nvSpPr>
          <p:cNvPr id="5" name="Zástupný obsah 4">
            <a:extLst>
              <a:ext uri="{FF2B5EF4-FFF2-40B4-BE49-F238E27FC236}">
                <a16:creationId xmlns:a16="http://schemas.microsoft.com/office/drawing/2014/main" xmlns="" id="{47965DD4-9940-4CF5-BC1C-9AE6D6BC60FD}"/>
              </a:ext>
            </a:extLst>
          </p:cNvPr>
          <p:cNvSpPr>
            <a:spLocks noGrp="1"/>
          </p:cNvSpPr>
          <p:nvPr>
            <p:ph idx="1"/>
          </p:nvPr>
        </p:nvSpPr>
        <p:spPr/>
        <p:txBody>
          <a:bodyPr/>
          <a:lstStyle/>
          <a:p>
            <a:pPr algn="just"/>
            <a:r>
              <a:rPr lang="en-US" sz="2400" dirty="0"/>
              <a:t>The concepts of enterprise and entrepreneur are defined by Act No. 89/2012 Coll., the Civil Code.</a:t>
            </a:r>
            <a:endParaRPr lang="cs-CZ" sz="2400" dirty="0"/>
          </a:p>
          <a:p>
            <a:pPr algn="just"/>
            <a:r>
              <a:rPr lang="en-US" sz="2400" dirty="0"/>
              <a:t>Entrepreneurship is a self-employed activity carried out on its own account with responsibility in a trade or similar manner with the intention of doing so consistently for profit</a:t>
            </a:r>
            <a:r>
              <a:rPr lang="cs-CZ" sz="2400" dirty="0"/>
              <a:t>.</a:t>
            </a:r>
          </a:p>
          <a:p>
            <a:pPr algn="just"/>
            <a:r>
              <a:rPr lang="en-US" sz="2400" dirty="0"/>
              <a:t>The entrepreneur is a person registered in the Commercial Register and has a business license or another authorization under another law.</a:t>
            </a:r>
            <a:endParaRPr lang="cs-CZ" sz="2400" dirty="0"/>
          </a:p>
        </p:txBody>
      </p:sp>
    </p:spTree>
    <p:extLst>
      <p:ext uri="{BB962C8B-B14F-4D97-AF65-F5344CB8AC3E}">
        <p14:creationId xmlns:p14="http://schemas.microsoft.com/office/powerpoint/2010/main" val="1537768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E60081A-3D3E-4C1C-896F-025F662FDC61}"/>
              </a:ext>
            </a:extLst>
          </p:cNvPr>
          <p:cNvSpPr>
            <a:spLocks noGrp="1"/>
          </p:cNvSpPr>
          <p:nvPr>
            <p:ph type="title"/>
          </p:nvPr>
        </p:nvSpPr>
        <p:spPr/>
        <p:txBody>
          <a:bodyPr/>
          <a:lstStyle/>
          <a:p>
            <a:r>
              <a:rPr lang="en-US" dirty="0"/>
              <a:t>Start-up entrepreneurs</a:t>
            </a:r>
          </a:p>
        </p:txBody>
      </p:sp>
      <p:sp>
        <p:nvSpPr>
          <p:cNvPr id="3" name="Zástupný obsah 2">
            <a:extLst>
              <a:ext uri="{FF2B5EF4-FFF2-40B4-BE49-F238E27FC236}">
                <a16:creationId xmlns:a16="http://schemas.microsoft.com/office/drawing/2014/main" xmlns="" id="{BA9DB578-A755-4C9B-8E90-DE3202830833}"/>
              </a:ext>
            </a:extLst>
          </p:cNvPr>
          <p:cNvSpPr>
            <a:spLocks noGrp="1"/>
          </p:cNvSpPr>
          <p:nvPr>
            <p:ph idx="1"/>
          </p:nvPr>
        </p:nvSpPr>
        <p:spPr/>
        <p:txBody>
          <a:bodyPr/>
          <a:lstStyle/>
          <a:p>
            <a:pPr algn="just"/>
            <a:r>
              <a:rPr lang="en-US" sz="2400" dirty="0"/>
              <a:t>Start-up entrepreneurs have several options to get started. </a:t>
            </a:r>
            <a:endParaRPr lang="cs-CZ" sz="2400" dirty="0"/>
          </a:p>
          <a:p>
            <a:pPr algn="just"/>
            <a:r>
              <a:rPr lang="en-US" sz="2400" dirty="0"/>
              <a:t>The two most common forms of business in the Czech Republic include self-employment and business company. </a:t>
            </a:r>
            <a:endParaRPr lang="cs-CZ" sz="2400" dirty="0"/>
          </a:p>
        </p:txBody>
      </p:sp>
    </p:spTree>
    <p:extLst>
      <p:ext uri="{BB962C8B-B14F-4D97-AF65-F5344CB8AC3E}">
        <p14:creationId xmlns:p14="http://schemas.microsoft.com/office/powerpoint/2010/main" val="1910938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C3CA15E-9458-4E71-B236-4E8206E81B6F}"/>
              </a:ext>
            </a:extLst>
          </p:cNvPr>
          <p:cNvSpPr>
            <a:spLocks noGrp="1"/>
          </p:cNvSpPr>
          <p:nvPr>
            <p:ph type="title"/>
          </p:nvPr>
        </p:nvSpPr>
        <p:spPr/>
        <p:txBody>
          <a:bodyPr/>
          <a:lstStyle/>
          <a:p>
            <a:r>
              <a:rPr lang="en-US" sz="3200" dirty="0"/>
              <a:t>Self-employment</a:t>
            </a:r>
          </a:p>
        </p:txBody>
      </p:sp>
      <p:sp>
        <p:nvSpPr>
          <p:cNvPr id="3" name="Zástupný obsah 2">
            <a:extLst>
              <a:ext uri="{FF2B5EF4-FFF2-40B4-BE49-F238E27FC236}">
                <a16:creationId xmlns:a16="http://schemas.microsoft.com/office/drawing/2014/main" xmlns="" id="{E51B3231-E107-4AAE-B0D3-07DEBC1A4B82}"/>
              </a:ext>
            </a:extLst>
          </p:cNvPr>
          <p:cNvSpPr>
            <a:spLocks noGrp="1"/>
          </p:cNvSpPr>
          <p:nvPr>
            <p:ph idx="1"/>
          </p:nvPr>
        </p:nvSpPr>
        <p:spPr/>
        <p:txBody>
          <a:bodyPr/>
          <a:lstStyle/>
          <a:p>
            <a:pPr algn="just"/>
            <a:r>
              <a:rPr lang="en-US" sz="2400" dirty="0"/>
              <a:t>A person who is a tradesperson carries out a self-sustaining activity on his/her own behalf, on his/her own responsibility, for the purpose of making a profit. </a:t>
            </a:r>
            <a:endParaRPr lang="cs-CZ" sz="2400" dirty="0"/>
          </a:p>
          <a:p>
            <a:pPr algn="just"/>
            <a:r>
              <a:rPr lang="en-US" sz="2400" dirty="0"/>
              <a:t>It is important to realize that a tradesperson is responsible for all his/her assets for the obligations of his/her business</a:t>
            </a:r>
            <a:r>
              <a:rPr lang="cs-CZ" sz="2400" dirty="0"/>
              <a:t>.</a:t>
            </a:r>
          </a:p>
          <a:p>
            <a:endParaRPr lang="cs-CZ" dirty="0"/>
          </a:p>
        </p:txBody>
      </p:sp>
    </p:spTree>
    <p:extLst>
      <p:ext uri="{BB962C8B-B14F-4D97-AF65-F5344CB8AC3E}">
        <p14:creationId xmlns:p14="http://schemas.microsoft.com/office/powerpoint/2010/main" val="3229737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2689A35-67FD-4DC7-9C4C-BEB451866524}"/>
              </a:ext>
            </a:extLst>
          </p:cNvPr>
          <p:cNvSpPr>
            <a:spLocks noGrp="1"/>
          </p:cNvSpPr>
          <p:nvPr>
            <p:ph type="title"/>
          </p:nvPr>
        </p:nvSpPr>
        <p:spPr/>
        <p:txBody>
          <a:bodyPr/>
          <a:lstStyle/>
          <a:p>
            <a:r>
              <a:rPr lang="cs-CZ" sz="3600" dirty="0"/>
              <a:t>Business </a:t>
            </a:r>
            <a:r>
              <a:rPr lang="en-US" sz="3600" dirty="0"/>
              <a:t>company</a:t>
            </a:r>
          </a:p>
        </p:txBody>
      </p:sp>
      <p:sp>
        <p:nvSpPr>
          <p:cNvPr id="3" name="Zástupný obsah 2">
            <a:extLst>
              <a:ext uri="{FF2B5EF4-FFF2-40B4-BE49-F238E27FC236}">
                <a16:creationId xmlns:a16="http://schemas.microsoft.com/office/drawing/2014/main" xmlns="" id="{9A504609-3390-4D63-9892-EEFB4F8B2F93}"/>
              </a:ext>
            </a:extLst>
          </p:cNvPr>
          <p:cNvSpPr>
            <a:spLocks noGrp="1"/>
          </p:cNvSpPr>
          <p:nvPr>
            <p:ph idx="1"/>
          </p:nvPr>
        </p:nvSpPr>
        <p:spPr/>
        <p:txBody>
          <a:bodyPr/>
          <a:lstStyle/>
          <a:p>
            <a:pPr algn="just"/>
            <a:r>
              <a:rPr lang="en-US" sz="2400" dirty="0"/>
              <a:t>A business company acts in its own name and on its own account. </a:t>
            </a:r>
            <a:endParaRPr lang="cs-CZ" sz="2400" dirty="0"/>
          </a:p>
          <a:p>
            <a:pPr algn="just"/>
            <a:r>
              <a:rPr lang="en-US" sz="2400" dirty="0"/>
              <a:t>Owners are not necessarily guarantors of the company's entire obligations, depending on the type of company they set up. </a:t>
            </a:r>
            <a:endParaRPr lang="cs-CZ" sz="2400" dirty="0"/>
          </a:p>
          <a:p>
            <a:pPr algn="just"/>
            <a:r>
              <a:rPr lang="en-US" sz="2400" dirty="0"/>
              <a:t>Some companies are required to deposit money when they are set up (so-called core capital).</a:t>
            </a:r>
            <a:endParaRPr lang="cs-CZ" sz="2400" dirty="0"/>
          </a:p>
        </p:txBody>
      </p:sp>
    </p:spTree>
    <p:extLst>
      <p:ext uri="{BB962C8B-B14F-4D97-AF65-F5344CB8AC3E}">
        <p14:creationId xmlns:p14="http://schemas.microsoft.com/office/powerpoint/2010/main" val="2645428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xmlns="" id="{715AA43D-2CC7-47ED-9DE9-881B6B98A4C2}"/>
              </a:ext>
            </a:extLst>
          </p:cNvPr>
          <p:cNvSpPr>
            <a:spLocks noGrp="1"/>
          </p:cNvSpPr>
          <p:nvPr>
            <p:ph type="title"/>
          </p:nvPr>
        </p:nvSpPr>
        <p:spPr/>
        <p:txBody>
          <a:bodyPr/>
          <a:lstStyle/>
          <a:p>
            <a:r>
              <a:rPr lang="en-US" dirty="0"/>
              <a:t>Forms of enterprises</a:t>
            </a:r>
            <a:endParaRPr lang="cs-CZ" dirty="0"/>
          </a:p>
        </p:txBody>
      </p:sp>
      <p:sp>
        <p:nvSpPr>
          <p:cNvPr id="5" name="Zástupný obsah 4">
            <a:extLst>
              <a:ext uri="{FF2B5EF4-FFF2-40B4-BE49-F238E27FC236}">
                <a16:creationId xmlns:a16="http://schemas.microsoft.com/office/drawing/2014/main" xmlns="" id="{77E7DB99-0666-40CC-A878-71B4518D0465}"/>
              </a:ext>
            </a:extLst>
          </p:cNvPr>
          <p:cNvSpPr>
            <a:spLocks noGrp="1"/>
          </p:cNvSpPr>
          <p:nvPr>
            <p:ph idx="1"/>
          </p:nvPr>
        </p:nvSpPr>
        <p:spPr/>
        <p:txBody>
          <a:bodyPr/>
          <a:lstStyle/>
          <a:p>
            <a:pPr lvl="0"/>
            <a:r>
              <a:rPr lang="en-US" sz="2400" dirty="0"/>
              <a:t>Limited Liability Company</a:t>
            </a:r>
            <a:endParaRPr lang="cs-CZ" sz="2400" dirty="0"/>
          </a:p>
          <a:p>
            <a:pPr lvl="0"/>
            <a:r>
              <a:rPr lang="en-US" sz="2400" dirty="0"/>
              <a:t>Joint Stock Company</a:t>
            </a:r>
            <a:endParaRPr lang="cs-CZ" sz="2400" dirty="0"/>
          </a:p>
          <a:p>
            <a:pPr lvl="0"/>
            <a:r>
              <a:rPr lang="en-US" sz="2400" dirty="0"/>
              <a:t>Limited partnership</a:t>
            </a:r>
            <a:endParaRPr lang="cs-CZ" sz="2400" dirty="0"/>
          </a:p>
          <a:p>
            <a:pPr lvl="0"/>
            <a:r>
              <a:rPr lang="en-US" sz="2400" dirty="0"/>
              <a:t>Public company</a:t>
            </a:r>
            <a:endParaRPr lang="cs-CZ" sz="2400" dirty="0"/>
          </a:p>
          <a:p>
            <a:endParaRPr lang="cs-CZ" dirty="0"/>
          </a:p>
        </p:txBody>
      </p:sp>
    </p:spTree>
    <p:extLst>
      <p:ext uri="{BB962C8B-B14F-4D97-AF65-F5344CB8AC3E}">
        <p14:creationId xmlns:p14="http://schemas.microsoft.com/office/powerpoint/2010/main" val="2050218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9A47571-96FD-4426-8205-2F6E6AB96812}"/>
              </a:ext>
            </a:extLst>
          </p:cNvPr>
          <p:cNvSpPr>
            <a:spLocks noGrp="1"/>
          </p:cNvSpPr>
          <p:nvPr>
            <p:ph type="title"/>
          </p:nvPr>
        </p:nvSpPr>
        <p:spPr/>
        <p:txBody>
          <a:bodyPr/>
          <a:lstStyle/>
          <a:p>
            <a:r>
              <a:rPr lang="en-US" sz="3200" cap="small" dirty="0"/>
              <a:t>Combining advantages and disadvantages of self-employment and company</a:t>
            </a:r>
            <a:endParaRPr lang="cs-CZ" sz="3200" cap="small" dirty="0"/>
          </a:p>
        </p:txBody>
      </p:sp>
      <p:sp>
        <p:nvSpPr>
          <p:cNvPr id="6" name="Zástupný obsah 5">
            <a:extLst>
              <a:ext uri="{FF2B5EF4-FFF2-40B4-BE49-F238E27FC236}">
                <a16:creationId xmlns:a16="http://schemas.microsoft.com/office/drawing/2014/main" xmlns="" id="{32AD0C14-D068-44F5-8C53-EA60A110AE04}"/>
              </a:ext>
            </a:extLst>
          </p:cNvPr>
          <p:cNvSpPr>
            <a:spLocks noGrp="1"/>
          </p:cNvSpPr>
          <p:nvPr>
            <p:ph idx="1"/>
          </p:nvPr>
        </p:nvSpPr>
        <p:spPr>
          <a:xfrm>
            <a:off x="656568" y="2211710"/>
            <a:ext cx="7886700" cy="3263504"/>
          </a:xfrm>
        </p:spPr>
        <p:txBody>
          <a:bodyPr/>
          <a:lstStyle/>
          <a:p>
            <a:r>
              <a:rPr lang="en-US" sz="2400" dirty="0"/>
              <a:t>Pros and cons</a:t>
            </a:r>
            <a:r>
              <a:rPr lang="cs-CZ" sz="2400" dirty="0"/>
              <a:t> </a:t>
            </a:r>
            <a:r>
              <a:rPr lang="en-US" sz="2400" dirty="0"/>
              <a:t>according </a:t>
            </a:r>
            <a:r>
              <a:rPr lang="cs-CZ" sz="2400" dirty="0"/>
              <a:t>to </a:t>
            </a:r>
            <a:r>
              <a:rPr lang="en-US" sz="2400" dirty="0"/>
              <a:t>Czech legislation</a:t>
            </a:r>
          </a:p>
        </p:txBody>
      </p:sp>
    </p:spTree>
    <p:extLst>
      <p:ext uri="{BB962C8B-B14F-4D97-AF65-F5344CB8AC3E}">
        <p14:creationId xmlns:p14="http://schemas.microsoft.com/office/powerpoint/2010/main" val="357389990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2598</TotalTime>
  <Words>628</Words>
  <Application>Microsoft Office PowerPoint</Application>
  <PresentationFormat>Předvádění na obrazovce (16:9)</PresentationFormat>
  <Paragraphs>73</Paragraphs>
  <Slides>15</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Times New Roman</vt:lpstr>
      <vt:lpstr>SLU</vt:lpstr>
      <vt:lpstr>Prezentace aplikace PowerPoint</vt:lpstr>
      <vt:lpstr>Prezentace aplikace PowerPoint</vt:lpstr>
      <vt:lpstr>Regulation</vt:lpstr>
      <vt:lpstr>Business principles in the Czech Republic</vt:lpstr>
      <vt:lpstr>Start-up entrepreneurs</vt:lpstr>
      <vt:lpstr>Self-employment</vt:lpstr>
      <vt:lpstr>Business company</vt:lpstr>
      <vt:lpstr>Forms of enterprises</vt:lpstr>
      <vt:lpstr>Combining advantages and disadvantages of self-employment and company</vt:lpstr>
      <vt:lpstr>Advantage of self-employment</vt:lpstr>
      <vt:lpstr>Disadvantage of self-employment</vt:lpstr>
      <vt:lpstr>Advantage of company</vt:lpstr>
      <vt:lpstr>Disadvantage of company</vt:lpstr>
      <vt:lpstr>Case study</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uzivatel</cp:lastModifiedBy>
  <cp:revision>74</cp:revision>
  <cp:lastPrinted>2018-03-27T09:30:31Z</cp:lastPrinted>
  <dcterms:created xsi:type="dcterms:W3CDTF">2016-07-06T15:42:34Z</dcterms:created>
  <dcterms:modified xsi:type="dcterms:W3CDTF">2021-03-29T05:21:08Z</dcterms:modified>
</cp:coreProperties>
</file>