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8" r:id="rId2"/>
    <p:sldId id="282" r:id="rId3"/>
    <p:sldId id="283" r:id="rId4"/>
    <p:sldId id="284" r:id="rId5"/>
    <p:sldId id="285" r:id="rId6"/>
    <p:sldId id="286" r:id="rId7"/>
    <p:sldId id="287" r:id="rId8"/>
    <p:sldId id="288" r:id="rId9"/>
    <p:sldId id="289" r:id="rId10"/>
    <p:sldId id="290" r:id="rId11"/>
    <p:sldId id="291" r:id="rId12"/>
    <p:sldId id="292" r:id="rId13"/>
    <p:sldId id="293" r:id="rId14"/>
    <p:sldId id="294" r:id="rId15"/>
    <p:sldId id="295" r:id="rId16"/>
    <p:sldId id="281" r:id="rId17"/>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957" autoAdjust="0"/>
  </p:normalViewPr>
  <p:slideViewPr>
    <p:cSldViewPr>
      <p:cViewPr varScale="1">
        <p:scale>
          <a:sx n="92" d="100"/>
          <a:sy n="92" d="100"/>
        </p:scale>
        <p:origin x="75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26. 4. 2021</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a:t>
            </a:fld>
            <a:endParaRPr lang="cs-CZ"/>
          </a:p>
        </p:txBody>
      </p:sp>
    </p:spTree>
    <p:extLst>
      <p:ext uri="{BB962C8B-B14F-4D97-AF65-F5344CB8AC3E}">
        <p14:creationId xmlns:p14="http://schemas.microsoft.com/office/powerpoint/2010/main" val="410589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26. 4. 2021</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28650" y="273844"/>
            <a:ext cx="7886700" cy="994172"/>
          </a:xfrm>
          <a:prstGeom prst="rect">
            <a:avLst/>
          </a:prstGeom>
        </p:spPr>
        <p:txBody>
          <a:bodyPr lIns="68580" tIns="34290" rIns="68580" bIns="34290"/>
          <a:lstStyle/>
          <a:p>
            <a:r>
              <a:rPr lang="cs-CZ"/>
              <a:t>Kliknutím lze upravit styl.</a:t>
            </a:r>
          </a:p>
        </p:txBody>
      </p:sp>
      <p:sp>
        <p:nvSpPr>
          <p:cNvPr id="3" name="Zástupný symbol pro obsah 2"/>
          <p:cNvSpPr>
            <a:spLocks noGrp="1"/>
          </p:cNvSpPr>
          <p:nvPr>
            <p:ph idx="1"/>
          </p:nvPr>
        </p:nvSpPr>
        <p:spPr>
          <a:xfrm>
            <a:off x="628650" y="1369219"/>
            <a:ext cx="7886700" cy="3263504"/>
          </a:xfrm>
          <a:prstGeom prst="rect">
            <a:avLst/>
          </a:prstGeom>
        </p:spPr>
        <p:txBody>
          <a:bodyPr lIns="68580" tIns="34290" rIns="68580" bIns="3429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3E9BAEC6-A37A-4403-B919-4854A6448652}" type="datetimeFigureOut">
              <a:rPr lang="cs-CZ" smtClean="0"/>
              <a:pPr/>
              <a:t>26. 4. 2021</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pPr/>
              <a:t>‹#›</a:t>
            </a:fld>
            <a:endParaRPr lang="cs-CZ"/>
          </a:p>
        </p:txBody>
      </p:sp>
    </p:spTree>
    <p:extLst>
      <p:ext uri="{BB962C8B-B14F-4D97-AF65-F5344CB8AC3E}">
        <p14:creationId xmlns:p14="http://schemas.microsoft.com/office/powerpoint/2010/main" val="33156715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53113" y="297781"/>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fontScale="7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r>
              <a:rPr lang="en-US" sz="3000" b="1" cap="all">
                <a:solidFill>
                  <a:schemeClr val="bg1">
                    <a:lumMod val="95000"/>
                  </a:schemeClr>
                </a:solidFill>
              </a:rPr>
              <a:t>MEASURING SUCCESS AMONG MINORITY ENTREPRENEURS</a:t>
            </a:r>
            <a:r>
              <a:rPr lang="cs-CZ" sz="3000" b="1" cap="all" dirty="0">
                <a:solidFill>
                  <a:schemeClr val="bg1">
                    <a:lumMod val="95000"/>
                  </a:schemeClr>
                </a:solidFill>
              </a:rPr>
              <a:t> – part I</a:t>
            </a: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196045"/>
            <a:ext cx="3890486" cy="262709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GB" sz="1800" b="1" i="1" dirty="0">
                <a:solidFill>
                  <a:srgbClr val="002060"/>
                </a:solidFill>
              </a:rPr>
              <a:t>Main goal of the lecture is:</a:t>
            </a:r>
          </a:p>
          <a:p>
            <a:r>
              <a:rPr lang="en-US" sz="1400" dirty="0">
                <a:solidFill>
                  <a:srgbClr val="002060"/>
                </a:solidFill>
                <a:cs typeface="Times New Roman" panose="02020603050405020304" pitchFamily="18" charset="0"/>
              </a:rPr>
              <a:t>understand a definition of </a:t>
            </a:r>
            <a:r>
              <a:rPr lang="cs-CZ" sz="1400" dirty="0" err="1">
                <a:solidFill>
                  <a:srgbClr val="002060"/>
                </a:solidFill>
                <a:cs typeface="Times New Roman" panose="02020603050405020304" pitchFamily="18" charset="0"/>
              </a:rPr>
              <a:t>success</a:t>
            </a:r>
            <a:endParaRPr lang="en-US" sz="1400" dirty="0">
              <a:solidFill>
                <a:srgbClr val="002060"/>
              </a:solidFill>
              <a:cs typeface="Times New Roman" panose="02020603050405020304" pitchFamily="18" charset="0"/>
            </a:endParaRPr>
          </a:p>
          <a:p>
            <a:r>
              <a:rPr lang="en-US" sz="1400" dirty="0">
                <a:solidFill>
                  <a:srgbClr val="002060"/>
                </a:solidFill>
                <a:cs typeface="Times New Roman" panose="02020603050405020304" pitchFamily="18" charset="0"/>
              </a:rPr>
              <a:t>explain </a:t>
            </a:r>
            <a:r>
              <a:rPr lang="cs-CZ" sz="1400" dirty="0" err="1">
                <a:solidFill>
                  <a:srgbClr val="002060"/>
                </a:solidFill>
                <a:cs typeface="Times New Roman" panose="02020603050405020304" pitchFamily="18" charset="0"/>
              </a:rPr>
              <a:t>entpreneurial</a:t>
            </a:r>
            <a:r>
              <a:rPr lang="cs-CZ" sz="1400" dirty="0">
                <a:solidFill>
                  <a:srgbClr val="002060"/>
                </a:solidFill>
                <a:cs typeface="Times New Roman" panose="02020603050405020304" pitchFamily="18" charset="0"/>
              </a:rPr>
              <a:t> </a:t>
            </a:r>
            <a:r>
              <a:rPr lang="cs-CZ" sz="1400" dirty="0" err="1">
                <a:solidFill>
                  <a:srgbClr val="002060"/>
                </a:solidFill>
                <a:cs typeface="Times New Roman" panose="02020603050405020304" pitchFamily="18" charset="0"/>
              </a:rPr>
              <a:t>success</a:t>
            </a:r>
            <a:endParaRPr lang="en-US" sz="1400" dirty="0">
              <a:solidFill>
                <a:srgbClr val="002060"/>
              </a:solidFill>
              <a:cs typeface="Times New Roman" panose="02020603050405020304" pitchFamily="18" charset="0"/>
            </a:endParaRPr>
          </a:p>
          <a:p>
            <a:pPr marL="0" indent="0">
              <a:buNone/>
            </a:pPr>
            <a:endParaRPr lang="en-GB" sz="1400" dirty="0">
              <a:solidFill>
                <a:srgbClr val="002060"/>
              </a:solidFill>
              <a:cs typeface="Times New Roman" panose="02020603050405020304" pitchFamily="18" charset="0"/>
            </a:endParaRP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CCD41CB4-1438-4393-8C19-596F0F0F6CC6}"/>
              </a:ext>
            </a:extLst>
          </p:cNvPr>
          <p:cNvSpPr>
            <a:spLocks noGrp="1"/>
          </p:cNvSpPr>
          <p:nvPr>
            <p:ph type="title"/>
          </p:nvPr>
        </p:nvSpPr>
        <p:spPr/>
        <p:txBody>
          <a:bodyPr/>
          <a:lstStyle/>
          <a:p>
            <a:r>
              <a:rPr lang="en-GB" b="1" dirty="0">
                <a:latin typeface="Times New Roman" panose="02020603050405020304" pitchFamily="18" charset="0"/>
                <a:ea typeface="Calibri" panose="020F0502020204030204" pitchFamily="34" charset="0"/>
                <a:cs typeface="Times New Roman" panose="02020603050405020304" pitchFamily="18" charset="0"/>
              </a:rPr>
              <a:t>Manage your time efficiently</a:t>
            </a:r>
            <a:endParaRPr lang="cs-CZ" dirty="0"/>
          </a:p>
        </p:txBody>
      </p:sp>
      <p:sp>
        <p:nvSpPr>
          <p:cNvPr id="3" name="Obdélník 2">
            <a:extLst>
              <a:ext uri="{FF2B5EF4-FFF2-40B4-BE49-F238E27FC236}">
                <a16:creationId xmlns:a16="http://schemas.microsoft.com/office/drawing/2014/main" xmlns="" id="{5098BBD9-59E8-4E13-960E-1D1484E62B03}"/>
              </a:ext>
            </a:extLst>
          </p:cNvPr>
          <p:cNvSpPr/>
          <p:nvPr/>
        </p:nvSpPr>
        <p:spPr>
          <a:xfrm>
            <a:off x="395536" y="1423423"/>
            <a:ext cx="7848872" cy="1967333"/>
          </a:xfrm>
          <a:prstGeom prst="rect">
            <a:avLst/>
          </a:prstGeom>
        </p:spPr>
        <p:txBody>
          <a:bodyPr wrap="square">
            <a:spAutoFit/>
          </a:bodyPr>
          <a:lstStyle/>
          <a:p>
            <a:pPr marL="342900" lvl="0"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If you want to grow a business and have some type of no work life at the same time, you will have to give up some control—to let others take overcome of the work.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Thus, you must develop time-management skills and learn how to delegate responsibility.</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95600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ADCFB803-8DE6-497F-9851-631BD43805C8}"/>
              </a:ext>
            </a:extLst>
          </p:cNvPr>
          <p:cNvSpPr>
            <a:spLocks noGrp="1"/>
          </p:cNvSpPr>
          <p:nvPr>
            <p:ph type="title"/>
          </p:nvPr>
        </p:nvSpPr>
        <p:spPr/>
        <p:txBody>
          <a:bodyPr/>
          <a:lstStyle/>
          <a:p>
            <a:r>
              <a:rPr lang="en-GB" b="1" dirty="0">
                <a:latin typeface="Times New Roman" panose="02020603050405020304" pitchFamily="18" charset="0"/>
                <a:ea typeface="Calibri" panose="020F0502020204030204" pitchFamily="34" charset="0"/>
                <a:cs typeface="Times New Roman" panose="02020603050405020304" pitchFamily="18" charset="0"/>
              </a:rPr>
              <a:t>Know how to manage people</a:t>
            </a:r>
            <a:endParaRPr lang="cs-CZ" dirty="0"/>
          </a:p>
        </p:txBody>
      </p:sp>
      <p:sp>
        <p:nvSpPr>
          <p:cNvPr id="3" name="Obdélník 2">
            <a:extLst>
              <a:ext uri="{FF2B5EF4-FFF2-40B4-BE49-F238E27FC236}">
                <a16:creationId xmlns:a16="http://schemas.microsoft.com/office/drawing/2014/main" xmlns="" id="{CCDCC4AE-3967-4CDC-A844-77B3C6FBB2AE}"/>
              </a:ext>
            </a:extLst>
          </p:cNvPr>
          <p:cNvSpPr/>
          <p:nvPr/>
        </p:nvSpPr>
        <p:spPr>
          <a:xfrm>
            <a:off x="683568" y="1419622"/>
            <a:ext cx="7128792" cy="1648785"/>
          </a:xfrm>
          <a:prstGeom prst="rect">
            <a:avLst/>
          </a:prstGeom>
        </p:spPr>
        <p:txBody>
          <a:bodyPr wrap="square">
            <a:spAutoFit/>
          </a:bodyPr>
          <a:lstStyle/>
          <a:p>
            <a:pPr marL="342900" lvl="0"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Hiring, keeping, and managing good people are crucial to business success.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You need to develop a positive working relationship with them, train them properly, and motivate them to supply quality goods or services.</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269946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7B0943D4-D639-44CC-8900-E952FDDFF6B0}"/>
              </a:ext>
            </a:extLst>
          </p:cNvPr>
          <p:cNvSpPr>
            <a:spLocks noGrp="1"/>
          </p:cNvSpPr>
          <p:nvPr>
            <p:ph type="title"/>
          </p:nvPr>
        </p:nvSpPr>
        <p:spPr/>
        <p:txBody>
          <a:bodyPr/>
          <a:lstStyle/>
          <a:p>
            <a:r>
              <a:rPr lang="en-GB" b="1" dirty="0">
                <a:latin typeface="Times New Roman" panose="02020603050405020304" pitchFamily="18" charset="0"/>
                <a:ea typeface="Calibri" panose="020F0502020204030204" pitchFamily="34" charset="0"/>
                <a:cs typeface="Times New Roman" panose="02020603050405020304" pitchFamily="18" charset="0"/>
              </a:rPr>
              <a:t>Satisfy your customers</a:t>
            </a:r>
            <a:endParaRPr lang="cs-CZ" dirty="0"/>
          </a:p>
        </p:txBody>
      </p:sp>
      <p:sp>
        <p:nvSpPr>
          <p:cNvPr id="3" name="Obdélník 2">
            <a:extLst>
              <a:ext uri="{FF2B5EF4-FFF2-40B4-BE49-F238E27FC236}">
                <a16:creationId xmlns:a16="http://schemas.microsoft.com/office/drawing/2014/main" xmlns="" id="{2DF0FC81-00BE-44BB-A2E7-258A953D7F16}"/>
              </a:ext>
            </a:extLst>
          </p:cNvPr>
          <p:cNvSpPr/>
          <p:nvPr/>
        </p:nvSpPr>
        <p:spPr>
          <a:xfrm>
            <a:off x="683568" y="1419622"/>
            <a:ext cx="6750496" cy="1967333"/>
          </a:xfrm>
          <a:prstGeom prst="rect">
            <a:avLst/>
          </a:prstGeom>
        </p:spPr>
        <p:txBody>
          <a:bodyPr wrap="square">
            <a:spAutoFit/>
          </a:bodyPr>
          <a:lstStyle/>
          <a:p>
            <a:pPr marL="342900" lvl="0"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You might attract customers through impressive advertising campaigns, but you will keep them only by supplying quality goods or services.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Commit yourself to satisfying—or even exceeding—customer needs.</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25120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015C1E3E-2EB0-4E42-9708-5D2C56E17400}"/>
              </a:ext>
            </a:extLst>
          </p:cNvPr>
          <p:cNvSpPr>
            <a:spLocks noGrp="1"/>
          </p:cNvSpPr>
          <p:nvPr>
            <p:ph type="title"/>
          </p:nvPr>
        </p:nvSpPr>
        <p:spPr/>
        <p:txBody>
          <a:bodyPr/>
          <a:lstStyle/>
          <a:p>
            <a:r>
              <a:rPr lang="cs-CZ" dirty="0" err="1"/>
              <a:t>Benefits</a:t>
            </a:r>
            <a:endParaRPr lang="cs-CZ" dirty="0"/>
          </a:p>
        </p:txBody>
      </p:sp>
      <p:sp>
        <p:nvSpPr>
          <p:cNvPr id="3" name="Obdélník 2">
            <a:extLst>
              <a:ext uri="{FF2B5EF4-FFF2-40B4-BE49-F238E27FC236}">
                <a16:creationId xmlns:a16="http://schemas.microsoft.com/office/drawing/2014/main" xmlns="" id="{A84C6334-B262-4505-98A5-B782964607F7}"/>
              </a:ext>
            </a:extLst>
          </p:cNvPr>
          <p:cNvSpPr/>
          <p:nvPr/>
        </p:nvSpPr>
        <p:spPr>
          <a:xfrm>
            <a:off x="899592" y="1104874"/>
            <a:ext cx="7128792" cy="2604431"/>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Successful minority businesses earn planned return on investment for their stakeholders who have invested their capital into that start-up.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For a business owner, return on investment (ROI) is an important basic metric to find whether the company is successful. Investors that take on the risk of a new venture are equally concerned with the level of success the business achieves. This is closely connected with the entrepreneur’s vision and business plan and quarterly and yearly performance reviews.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65623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7227D4D8-5370-489E-AFFF-C8137242098D}"/>
              </a:ext>
            </a:extLst>
          </p:cNvPr>
          <p:cNvSpPr>
            <a:spLocks noGrp="1"/>
          </p:cNvSpPr>
          <p:nvPr>
            <p:ph type="title"/>
          </p:nvPr>
        </p:nvSpPr>
        <p:spPr/>
        <p:txBody>
          <a:bodyPr/>
          <a:lstStyle/>
          <a:p>
            <a:r>
              <a:rPr lang="cs-CZ" dirty="0" err="1"/>
              <a:t>Benefits</a:t>
            </a:r>
            <a:r>
              <a:rPr lang="cs-CZ" dirty="0"/>
              <a:t> to </a:t>
            </a:r>
            <a:r>
              <a:rPr lang="cs-CZ" dirty="0" err="1"/>
              <a:t>founder</a:t>
            </a:r>
            <a:endParaRPr lang="cs-CZ" dirty="0"/>
          </a:p>
        </p:txBody>
      </p:sp>
      <p:sp>
        <p:nvSpPr>
          <p:cNvPr id="3" name="Obdélník 2">
            <a:extLst>
              <a:ext uri="{FF2B5EF4-FFF2-40B4-BE49-F238E27FC236}">
                <a16:creationId xmlns:a16="http://schemas.microsoft.com/office/drawing/2014/main" xmlns="" id="{59218AFB-F1F5-4FF8-8D97-746313695815}"/>
              </a:ext>
            </a:extLst>
          </p:cNvPr>
          <p:cNvSpPr/>
          <p:nvPr/>
        </p:nvSpPr>
        <p:spPr>
          <a:xfrm>
            <a:off x="539552" y="786326"/>
            <a:ext cx="6984776" cy="2922980"/>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Opposite to that, the founder of the company, who is generally an investor him or herself, can create wealth for their families, live a comfortable or even a lavish lifestyle, and supply security for their future.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They invest their time and energy into the start-up, with the expectation that they will receive financial benefits from their efforts. In that case, many entrepreneurs measure success by being able to supply a comfortable lifestyle through financial gains (Tyler 2017).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072532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C3424134-1560-49A8-A974-59395395C6AE}"/>
              </a:ext>
            </a:extLst>
          </p:cNvPr>
          <p:cNvSpPr>
            <a:spLocks noGrp="1"/>
          </p:cNvSpPr>
          <p:nvPr>
            <p:ph type="title"/>
          </p:nvPr>
        </p:nvSpPr>
        <p:spPr/>
        <p:txBody>
          <a:bodyPr/>
          <a:lstStyle/>
          <a:p>
            <a:r>
              <a:rPr lang="cs-CZ" dirty="0" err="1"/>
              <a:t>Success</a:t>
            </a:r>
            <a:r>
              <a:rPr lang="cs-CZ" dirty="0"/>
              <a:t> </a:t>
            </a:r>
            <a:r>
              <a:rPr lang="cs-CZ" dirty="0" err="1"/>
              <a:t>summary</a:t>
            </a:r>
            <a:endParaRPr lang="cs-CZ" dirty="0"/>
          </a:p>
        </p:txBody>
      </p:sp>
      <p:sp>
        <p:nvSpPr>
          <p:cNvPr id="3" name="Obdélník 2">
            <a:extLst>
              <a:ext uri="{FF2B5EF4-FFF2-40B4-BE49-F238E27FC236}">
                <a16:creationId xmlns:a16="http://schemas.microsoft.com/office/drawing/2014/main" xmlns="" id="{6F287CA8-AB82-4E28-947F-AACEFF4B892F}"/>
              </a:ext>
            </a:extLst>
          </p:cNvPr>
          <p:cNvSpPr/>
          <p:nvPr/>
        </p:nvSpPr>
        <p:spPr>
          <a:xfrm>
            <a:off x="395536" y="1741972"/>
            <a:ext cx="7920880" cy="1022459"/>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For minority entrepreneur’s success, however, can be defined as the feelings of satisfaction and completion or it has other dimensions, which are more important than financial gains.</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680837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384791" y="432392"/>
            <a:ext cx="1275029" cy="392415"/>
          </a:xfrm>
          <a:prstGeom prst="rect">
            <a:avLst/>
          </a:prstGeom>
        </p:spPr>
        <p:txBody>
          <a:bodyPr wrap="none" lIns="68580" tIns="34290" rIns="68580" bIns="34290">
            <a:spAutoFit/>
          </a:bodyPr>
          <a:lstStyle/>
          <a:p>
            <a:pPr algn="ctr" defTabSz="685800">
              <a:defRPr/>
            </a:pPr>
            <a:r>
              <a:rPr lang="cs-CZ" sz="2100" b="1" kern="0" dirty="0" err="1">
                <a:solidFill>
                  <a:srgbClr val="307871"/>
                </a:solidFill>
                <a:latin typeface="Times New Roman"/>
                <a:ea typeface="+mj-ea"/>
                <a:cs typeface="+mj-cs"/>
              </a:rPr>
              <a:t>Summary</a:t>
            </a:r>
            <a:endParaRPr lang="en-GB" sz="2100" b="1" kern="0" dirty="0">
              <a:solidFill>
                <a:sysClr val="windowText" lastClr="000000"/>
              </a:solidFill>
            </a:endParaRPr>
          </a:p>
        </p:txBody>
      </p:sp>
      <p:sp>
        <p:nvSpPr>
          <p:cNvPr id="2" name="TextovéPole 1"/>
          <p:cNvSpPr txBox="1"/>
          <p:nvPr/>
        </p:nvSpPr>
        <p:spPr>
          <a:xfrm>
            <a:off x="323528" y="1148238"/>
            <a:ext cx="8560342" cy="2562240"/>
          </a:xfrm>
          <a:prstGeom prst="rect">
            <a:avLst/>
          </a:prstGeom>
          <a:solidFill>
            <a:schemeClr val="accent6">
              <a:lumMod val="40000"/>
              <a:lumOff val="60000"/>
            </a:schemeClr>
          </a:solidFill>
        </p:spPr>
        <p:txBody>
          <a:bodyPr wrap="square" lIns="68580" tIns="34290" rIns="68580" bIns="34290" rtlCol="0">
            <a:spAutoFit/>
          </a:bodyPr>
          <a:lstStyle/>
          <a:p>
            <a:pPr marL="285750" indent="-285750">
              <a:buFont typeface="Arial" panose="020B0604020202020204" pitchFamily="34" charset="0"/>
              <a:buChar char="•"/>
            </a:pPr>
            <a:r>
              <a:rPr lang="en-GB" dirty="0"/>
              <a:t>The most important prerequisite for the development of a start-up minority company is the motivation of the future entrepreneur. </a:t>
            </a:r>
            <a:endParaRPr lang="cs-CZ" dirty="0"/>
          </a:p>
          <a:p>
            <a:pPr marL="285750" indent="-285750">
              <a:buFont typeface="Arial" panose="020B0604020202020204" pitchFamily="34" charset="0"/>
              <a:buChar char="•"/>
            </a:pPr>
            <a:r>
              <a:rPr lang="en-GB" dirty="0"/>
              <a:t>It is based on personal plans, intentions, wishes and business goals. As very important prerequisite for success is also the meaningfulness, quality and feasibility of these goals. A support from family, relatives, friends or investors cannot be ignored, especially in minority entrepreneurship. </a:t>
            </a:r>
            <a:endParaRPr lang="cs-CZ" dirty="0"/>
          </a:p>
          <a:p>
            <a:pPr marL="285750" indent="-285750">
              <a:buFont typeface="Arial" panose="020B0604020202020204" pitchFamily="34" charset="0"/>
              <a:buChar char="•"/>
            </a:pPr>
            <a:r>
              <a:rPr lang="en-GB" dirty="0"/>
              <a:t>The prerequisite for business success is the real viability of this business idea and its potential market presence. We have to mention, that in minority entrepreneurship the success has a different way to be measured.</a:t>
            </a:r>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12611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xmlns="" id="{B45ADC68-7F43-4198-BA89-B04D1932572A}"/>
              </a:ext>
            </a:extLst>
          </p:cNvPr>
          <p:cNvSpPr>
            <a:spLocks noGrp="1"/>
          </p:cNvSpPr>
          <p:nvPr>
            <p:ph type="title"/>
          </p:nvPr>
        </p:nvSpPr>
        <p:spPr/>
        <p:txBody>
          <a:bodyPr/>
          <a:lstStyle/>
          <a:p>
            <a:r>
              <a:rPr lang="cs-CZ" dirty="0" err="1"/>
              <a:t>What</a:t>
            </a:r>
            <a:r>
              <a:rPr lang="cs-CZ" dirty="0"/>
              <a:t> </a:t>
            </a:r>
            <a:r>
              <a:rPr lang="cs-CZ" dirty="0" err="1"/>
              <a:t>is</a:t>
            </a:r>
            <a:r>
              <a:rPr lang="cs-CZ" dirty="0"/>
              <a:t> </a:t>
            </a:r>
            <a:r>
              <a:rPr lang="cs-CZ" dirty="0" err="1"/>
              <a:t>success</a:t>
            </a:r>
            <a:r>
              <a:rPr lang="cs-CZ" dirty="0"/>
              <a:t>?</a:t>
            </a:r>
          </a:p>
        </p:txBody>
      </p:sp>
      <p:sp>
        <p:nvSpPr>
          <p:cNvPr id="5" name="Obdélník 4">
            <a:extLst>
              <a:ext uri="{FF2B5EF4-FFF2-40B4-BE49-F238E27FC236}">
                <a16:creationId xmlns:a16="http://schemas.microsoft.com/office/drawing/2014/main" xmlns="" id="{8D28219E-C941-4745-954D-727C696C5666}"/>
              </a:ext>
            </a:extLst>
          </p:cNvPr>
          <p:cNvSpPr/>
          <p:nvPr/>
        </p:nvSpPr>
        <p:spPr>
          <a:xfrm>
            <a:off x="899592" y="1417588"/>
            <a:ext cx="7344816" cy="2031325"/>
          </a:xfrm>
          <a:prstGeom prst="rect">
            <a:avLst/>
          </a:prstGeom>
        </p:spPr>
        <p:txBody>
          <a:bodyPr wrap="square">
            <a:spAutoFit/>
          </a:bodyPr>
          <a:lstStyle/>
          <a:p>
            <a:pPr marL="285750" indent="-285750">
              <a:buFont typeface="Arial" panose="020B0604020202020204" pitchFamily="34" charset="0"/>
              <a:buChar char="•"/>
            </a:pPr>
            <a:r>
              <a:rPr lang="en-GB" dirty="0"/>
              <a:t>Success is a key criterion for performance evaluation of an entrepreneur. In words of business economics, the role of each business is to maximize profits. </a:t>
            </a:r>
            <a:endParaRPr lang="cs-CZ" dirty="0"/>
          </a:p>
          <a:p>
            <a:pPr marL="285750" indent="-285750">
              <a:buFont typeface="Arial" panose="020B0604020202020204" pitchFamily="34" charset="0"/>
              <a:buChar char="•"/>
            </a:pPr>
            <a:r>
              <a:rPr lang="en-GB" dirty="0"/>
              <a:t>It means also that minority entrepreneurs when want to be successful therefore, a successful business is one that is profitable. </a:t>
            </a:r>
            <a:endParaRPr lang="cs-CZ" dirty="0"/>
          </a:p>
          <a:p>
            <a:pPr marL="285750" indent="-285750">
              <a:buFont typeface="Arial" panose="020B0604020202020204" pitchFamily="34" charset="0"/>
              <a:buChar char="•"/>
            </a:pPr>
            <a:r>
              <a:rPr lang="en-GB" dirty="0"/>
              <a:t>The financial rewards could be a motivating entrepreneur to work hard and take on risks (Tyler, 2017).</a:t>
            </a:r>
            <a:endParaRPr lang="cs-CZ" dirty="0"/>
          </a:p>
        </p:txBody>
      </p:sp>
    </p:spTree>
    <p:extLst>
      <p:ext uri="{BB962C8B-B14F-4D97-AF65-F5344CB8AC3E}">
        <p14:creationId xmlns:p14="http://schemas.microsoft.com/office/powerpoint/2010/main" val="3658839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99FEF237-3B98-4B9B-AD33-ABF12C17A8CC}"/>
              </a:ext>
            </a:extLst>
          </p:cNvPr>
          <p:cNvSpPr>
            <a:spLocks noGrp="1"/>
          </p:cNvSpPr>
          <p:nvPr>
            <p:ph type="title"/>
          </p:nvPr>
        </p:nvSpPr>
        <p:spPr/>
        <p:txBody>
          <a:bodyPr/>
          <a:lstStyle/>
          <a:p>
            <a:r>
              <a:rPr lang="cs-CZ" dirty="0" err="1"/>
              <a:t>Success</a:t>
            </a:r>
            <a:r>
              <a:rPr lang="cs-CZ" dirty="0"/>
              <a:t> support</a:t>
            </a:r>
          </a:p>
        </p:txBody>
      </p:sp>
      <p:sp>
        <p:nvSpPr>
          <p:cNvPr id="3" name="Obdélník 2">
            <a:extLst>
              <a:ext uri="{FF2B5EF4-FFF2-40B4-BE49-F238E27FC236}">
                <a16:creationId xmlns:a16="http://schemas.microsoft.com/office/drawing/2014/main" xmlns="" id="{771E351A-0F5E-4BA9-A2EE-0A4BCF913AD9}"/>
              </a:ext>
            </a:extLst>
          </p:cNvPr>
          <p:cNvSpPr/>
          <p:nvPr/>
        </p:nvSpPr>
        <p:spPr>
          <a:xfrm>
            <a:off x="467544" y="1417588"/>
            <a:ext cx="7704856" cy="1477328"/>
          </a:xfrm>
          <a:prstGeom prst="rect">
            <a:avLst/>
          </a:prstGeom>
        </p:spPr>
        <p:txBody>
          <a:bodyPr wrap="square">
            <a:spAutoFit/>
          </a:bodyPr>
          <a:lstStyle/>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Being successful as a minority business owner needs more than coming up with an innovative idea to the market and working hard. </a:t>
            </a:r>
            <a:endParaRPr lang="cs-CZ"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You need to learn how to manage and grow your minority business. </a:t>
            </a:r>
            <a:endParaRPr lang="cs-CZ"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In that process, you will face many challenges, and your ability will be a major factor which could affect your success (or failure). </a:t>
            </a:r>
            <a:endParaRPr lang="cs-CZ" dirty="0"/>
          </a:p>
        </p:txBody>
      </p:sp>
    </p:spTree>
    <p:extLst>
      <p:ext uri="{BB962C8B-B14F-4D97-AF65-F5344CB8AC3E}">
        <p14:creationId xmlns:p14="http://schemas.microsoft.com/office/powerpoint/2010/main" val="3987945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xmlns="" id="{BED7D22E-145D-4269-8664-D31E2368AB76}"/>
              </a:ext>
            </a:extLst>
          </p:cNvPr>
          <p:cNvSpPr>
            <a:spLocks noGrp="1"/>
          </p:cNvSpPr>
          <p:nvPr>
            <p:ph type="ctrTitle"/>
          </p:nvPr>
        </p:nvSpPr>
        <p:spPr/>
        <p:txBody>
          <a:bodyPr/>
          <a:lstStyle/>
          <a:p>
            <a:r>
              <a:rPr lang="cs-CZ" dirty="0" err="1"/>
              <a:t>Factors</a:t>
            </a:r>
            <a:r>
              <a:rPr lang="cs-CZ" dirty="0"/>
              <a:t> </a:t>
            </a:r>
            <a:r>
              <a:rPr lang="cs-CZ" dirty="0" err="1"/>
              <a:t>for</a:t>
            </a:r>
            <a:r>
              <a:rPr lang="cs-CZ" dirty="0"/>
              <a:t> </a:t>
            </a:r>
            <a:r>
              <a:rPr lang="cs-CZ" dirty="0" err="1"/>
              <a:t>Success</a:t>
            </a:r>
            <a:endParaRPr lang="cs-CZ" dirty="0"/>
          </a:p>
        </p:txBody>
      </p:sp>
      <p:sp>
        <p:nvSpPr>
          <p:cNvPr id="4" name="Podnadpis 3">
            <a:extLst>
              <a:ext uri="{FF2B5EF4-FFF2-40B4-BE49-F238E27FC236}">
                <a16:creationId xmlns:a16="http://schemas.microsoft.com/office/drawing/2014/main" xmlns="" id="{DE9794EC-18D2-4E19-8CDA-326557B40116}"/>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1890112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9CD3F816-D8C7-48D8-B094-3D524B869186}"/>
              </a:ext>
            </a:extLst>
          </p:cNvPr>
          <p:cNvSpPr>
            <a:spLocks noGrp="1"/>
          </p:cNvSpPr>
          <p:nvPr>
            <p:ph type="title"/>
          </p:nvPr>
        </p:nvSpPr>
        <p:spPr/>
        <p:txBody>
          <a:bodyPr/>
          <a:lstStyle/>
          <a:p>
            <a:r>
              <a:rPr lang="en-GB" b="1" dirty="0">
                <a:latin typeface="Times New Roman" panose="02020603050405020304" pitchFamily="18" charset="0"/>
                <a:ea typeface="Calibri" panose="020F0502020204030204" pitchFamily="34" charset="0"/>
              </a:rPr>
              <a:t>Know your minority business</a:t>
            </a:r>
            <a:endParaRPr lang="cs-CZ" dirty="0"/>
          </a:p>
        </p:txBody>
      </p:sp>
      <p:sp>
        <p:nvSpPr>
          <p:cNvPr id="3" name="Obdélník 2">
            <a:extLst>
              <a:ext uri="{FF2B5EF4-FFF2-40B4-BE49-F238E27FC236}">
                <a16:creationId xmlns:a16="http://schemas.microsoft.com/office/drawing/2014/main" xmlns="" id="{60C290D4-76A6-48C0-9560-12937ABD1663}"/>
              </a:ext>
            </a:extLst>
          </p:cNvPr>
          <p:cNvSpPr/>
          <p:nvPr/>
        </p:nvSpPr>
        <p:spPr>
          <a:xfrm>
            <a:off x="971600" y="1279089"/>
            <a:ext cx="7128792" cy="2031325"/>
          </a:xfrm>
          <a:prstGeom prst="rect">
            <a:avLst/>
          </a:prstGeom>
        </p:spPr>
        <p:txBody>
          <a:bodyPr wrap="square">
            <a:spAutoFit/>
          </a:bodyPr>
          <a:lstStyle/>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Successful businesspeople know what they are doing. </a:t>
            </a:r>
            <a:endParaRPr lang="cs-CZ"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They have a deep knowledge about the industry in which they run (both as it stands today and where it is headed), and they know who their competitors are. </a:t>
            </a:r>
            <a:endParaRPr lang="cs-CZ"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They know how to attract their customers and who the best suppliers and distributors are, and they understand the impact of technology on their business</a:t>
            </a:r>
            <a:endParaRPr lang="cs-CZ" dirty="0"/>
          </a:p>
        </p:txBody>
      </p:sp>
    </p:spTree>
    <p:extLst>
      <p:ext uri="{BB962C8B-B14F-4D97-AF65-F5344CB8AC3E}">
        <p14:creationId xmlns:p14="http://schemas.microsoft.com/office/powerpoint/2010/main" val="3639779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7D37CA9F-0113-4930-B0C6-D67CF96E84E6}"/>
              </a:ext>
            </a:extLst>
          </p:cNvPr>
          <p:cNvSpPr>
            <a:spLocks noGrp="1"/>
          </p:cNvSpPr>
          <p:nvPr>
            <p:ph type="title"/>
          </p:nvPr>
        </p:nvSpPr>
        <p:spPr>
          <a:xfrm>
            <a:off x="251520" y="195486"/>
            <a:ext cx="7128792" cy="507703"/>
          </a:xfrm>
        </p:spPr>
        <p:txBody>
          <a:bodyPr/>
          <a:lstStyle/>
          <a:p>
            <a:r>
              <a:rPr lang="en-GB" b="1" dirty="0">
                <a:latin typeface="Times New Roman" panose="02020603050405020304" pitchFamily="18" charset="0"/>
                <a:ea typeface="Calibri" panose="020F0502020204030204" pitchFamily="34" charset="0"/>
                <a:cs typeface="Times New Roman" panose="02020603050405020304" pitchFamily="18" charset="0"/>
              </a:rPr>
              <a:t>Know the basics of business management</a:t>
            </a:r>
            <a:r>
              <a:rPr lang="en-GB" dirty="0">
                <a:latin typeface="Times New Roman" panose="02020603050405020304" pitchFamily="18" charset="0"/>
                <a:ea typeface="Calibri" panose="020F0502020204030204" pitchFamily="34" charset="0"/>
                <a:cs typeface="Times New Roman" panose="02020603050405020304" pitchFamily="18" charset="0"/>
              </a:rPr>
              <a:t>.</a:t>
            </a:r>
            <a:endParaRPr lang="cs-CZ" dirty="0"/>
          </a:p>
        </p:txBody>
      </p:sp>
      <p:sp>
        <p:nvSpPr>
          <p:cNvPr id="3" name="Obdélník 2">
            <a:extLst>
              <a:ext uri="{FF2B5EF4-FFF2-40B4-BE49-F238E27FC236}">
                <a16:creationId xmlns:a16="http://schemas.microsoft.com/office/drawing/2014/main" xmlns="" id="{31B52F70-31EF-41E1-B811-3699E27683C9}"/>
              </a:ext>
            </a:extLst>
          </p:cNvPr>
          <p:cNvSpPr/>
          <p:nvPr/>
        </p:nvSpPr>
        <p:spPr>
          <a:xfrm>
            <a:off x="692696" y="843558"/>
            <a:ext cx="7335688" cy="3209212"/>
          </a:xfrm>
          <a:prstGeom prst="rect">
            <a:avLst/>
          </a:prstGeom>
        </p:spPr>
        <p:txBody>
          <a:bodyPr wrap="square">
            <a:spAutoFit/>
          </a:bodyPr>
          <a:lstStyle/>
          <a:p>
            <a:pPr marL="342900" lvl="0"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You might be able to understand the functional areas of business</a:t>
            </a:r>
            <a:r>
              <a:rPr lang="cs-CZ" dirty="0">
                <a:latin typeface="Times New Roman" panose="02020603050405020304" pitchFamily="18" charset="0"/>
                <a:ea typeface="Calibri" panose="020F0502020204030204" pitchFamily="34" charset="0"/>
                <a:cs typeface="Times New Roman" panose="02020603050405020304" pitchFamily="18" charset="0"/>
              </a:rPr>
              <a:t>:</a:t>
            </a:r>
          </a:p>
          <a:p>
            <a:pPr marL="800100" lvl="1"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accounting,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800100" lvl="1"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finance management,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800100" lvl="1"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marketing, and production.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You need to be a salesperson, as well as a decision maker and a planner, in the start.</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5890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449F758D-07D8-425A-870E-652A3C46A48A}"/>
              </a:ext>
            </a:extLst>
          </p:cNvPr>
          <p:cNvSpPr>
            <a:spLocks noGrp="1"/>
          </p:cNvSpPr>
          <p:nvPr>
            <p:ph type="title"/>
          </p:nvPr>
        </p:nvSpPr>
        <p:spPr/>
        <p:txBody>
          <a:bodyPr/>
          <a:lstStyle/>
          <a:p>
            <a:r>
              <a:rPr lang="cs-CZ" dirty="0" err="1"/>
              <a:t>Have</a:t>
            </a:r>
            <a:r>
              <a:rPr lang="cs-CZ" dirty="0"/>
              <a:t> </a:t>
            </a:r>
            <a:r>
              <a:rPr lang="cs-CZ" dirty="0" err="1"/>
              <a:t>the</a:t>
            </a:r>
            <a:r>
              <a:rPr lang="cs-CZ" dirty="0"/>
              <a:t> proper </a:t>
            </a:r>
            <a:r>
              <a:rPr lang="cs-CZ" dirty="0" err="1"/>
              <a:t>attitude</a:t>
            </a:r>
            <a:endParaRPr lang="cs-CZ" dirty="0"/>
          </a:p>
        </p:txBody>
      </p:sp>
      <p:sp>
        <p:nvSpPr>
          <p:cNvPr id="3" name="Obdélník 2">
            <a:extLst>
              <a:ext uri="{FF2B5EF4-FFF2-40B4-BE49-F238E27FC236}">
                <a16:creationId xmlns:a16="http://schemas.microsoft.com/office/drawing/2014/main" xmlns="" id="{D4999E50-84DC-4598-99EA-BF8F8C1DEB4B}"/>
              </a:ext>
            </a:extLst>
          </p:cNvPr>
          <p:cNvSpPr/>
          <p:nvPr/>
        </p:nvSpPr>
        <p:spPr>
          <a:xfrm>
            <a:off x="539552" y="1264149"/>
            <a:ext cx="7776864" cy="2275110"/>
          </a:xfrm>
          <a:prstGeom prst="rect">
            <a:avLst/>
          </a:prstGeom>
        </p:spPr>
        <p:txBody>
          <a:bodyPr wrap="square">
            <a:spAutoFit/>
          </a:bodyPr>
          <a:lstStyle/>
          <a:p>
            <a:pPr marL="342900" lvl="0"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 When you own a business, </a:t>
            </a:r>
            <a:r>
              <a:rPr lang="en-GB" b="1" dirty="0">
                <a:latin typeface="Times New Roman" panose="02020603050405020304" pitchFamily="18" charset="0"/>
                <a:ea typeface="Calibri" panose="020F0502020204030204" pitchFamily="34" charset="0"/>
                <a:cs typeface="Times New Roman" panose="02020603050405020304" pitchFamily="18" charset="0"/>
              </a:rPr>
              <a:t>you are</a:t>
            </a:r>
            <a:r>
              <a:rPr lang="en-GB" dirty="0">
                <a:latin typeface="Times New Roman" panose="02020603050405020304" pitchFamily="18" charset="0"/>
                <a:ea typeface="Calibri" panose="020F0502020204030204" pitchFamily="34" charset="0"/>
                <a:cs typeface="Times New Roman" panose="02020603050405020304" pitchFamily="18" charset="0"/>
              </a:rPr>
              <a:t> the business.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If you have given the time and energy needed to transform an idea into a successful venture, you need to have a passion for your work.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You should believe in what you are doing and make a strong personal commitment to your business.</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7174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4A292420-7426-4427-AA42-8CBC11A9565B}"/>
              </a:ext>
            </a:extLst>
          </p:cNvPr>
          <p:cNvSpPr>
            <a:spLocks noGrp="1"/>
          </p:cNvSpPr>
          <p:nvPr>
            <p:ph type="title"/>
          </p:nvPr>
        </p:nvSpPr>
        <p:spPr/>
        <p:txBody>
          <a:bodyPr/>
          <a:lstStyle/>
          <a:p>
            <a:r>
              <a:rPr lang="en-GB" b="1" dirty="0">
                <a:latin typeface="Times New Roman" panose="02020603050405020304" pitchFamily="18" charset="0"/>
                <a:ea typeface="Calibri" panose="020F0502020204030204" pitchFamily="34" charset="0"/>
                <a:cs typeface="Times New Roman" panose="02020603050405020304" pitchFamily="18" charset="0"/>
              </a:rPr>
              <a:t>Get adequate funding</a:t>
            </a:r>
            <a:endParaRPr lang="cs-CZ" dirty="0"/>
          </a:p>
        </p:txBody>
      </p:sp>
      <p:sp>
        <p:nvSpPr>
          <p:cNvPr id="3" name="Obdélník 2">
            <a:extLst>
              <a:ext uri="{FF2B5EF4-FFF2-40B4-BE49-F238E27FC236}">
                <a16:creationId xmlns:a16="http://schemas.microsoft.com/office/drawing/2014/main" xmlns="" id="{F24348FB-0CFE-4C41-BC1F-EEE5B1EF427A}"/>
              </a:ext>
            </a:extLst>
          </p:cNvPr>
          <p:cNvSpPr/>
          <p:nvPr/>
        </p:nvSpPr>
        <p:spPr>
          <a:xfrm>
            <a:off x="467544" y="1347614"/>
            <a:ext cx="7560840" cy="2593659"/>
          </a:xfrm>
          <a:prstGeom prst="rect">
            <a:avLst/>
          </a:prstGeom>
        </p:spPr>
        <p:txBody>
          <a:bodyPr wrap="square">
            <a:spAutoFit/>
          </a:bodyPr>
          <a:lstStyle/>
          <a:p>
            <a:pPr marL="342900" lvl="0"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It takes a lot of money to start a business and guide it through the start-up phase (which can last for over a year).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If you run out of cash, your career as a business owner could be brief.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Plan for the long term and work with lenders and investors to ensure that you will have enough funds to get open, stay open during the start-up phase, and, ultimately, expand.</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978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E7E82C02-3325-45AD-A991-B762CA98F297}"/>
              </a:ext>
            </a:extLst>
          </p:cNvPr>
          <p:cNvSpPr>
            <a:spLocks noGrp="1"/>
          </p:cNvSpPr>
          <p:nvPr>
            <p:ph type="title"/>
          </p:nvPr>
        </p:nvSpPr>
        <p:spPr>
          <a:xfrm>
            <a:off x="251520" y="195486"/>
            <a:ext cx="5616624" cy="507703"/>
          </a:xfrm>
        </p:spPr>
        <p:txBody>
          <a:bodyPr/>
          <a:lstStyle/>
          <a:p>
            <a:r>
              <a:rPr lang="en-GB" b="1" dirty="0">
                <a:latin typeface="Times New Roman" panose="02020603050405020304" pitchFamily="18" charset="0"/>
                <a:ea typeface="Calibri" panose="020F0502020204030204" pitchFamily="34" charset="0"/>
                <a:cs typeface="Times New Roman" panose="02020603050405020304" pitchFamily="18" charset="0"/>
              </a:rPr>
              <a:t>Manage your money effectively</a:t>
            </a:r>
            <a:endParaRPr lang="cs-CZ" dirty="0"/>
          </a:p>
        </p:txBody>
      </p:sp>
      <p:sp>
        <p:nvSpPr>
          <p:cNvPr id="3" name="Obdélník 2">
            <a:extLst>
              <a:ext uri="{FF2B5EF4-FFF2-40B4-BE49-F238E27FC236}">
                <a16:creationId xmlns:a16="http://schemas.microsoft.com/office/drawing/2014/main" xmlns="" id="{4CE74FBB-4ABB-48ED-8FE9-51E68877D7B8}"/>
              </a:ext>
            </a:extLst>
          </p:cNvPr>
          <p:cNvSpPr/>
          <p:nvPr/>
        </p:nvSpPr>
        <p:spPr>
          <a:xfrm>
            <a:off x="323528" y="1264149"/>
            <a:ext cx="7920880" cy="1967333"/>
          </a:xfrm>
          <a:prstGeom prst="rect">
            <a:avLst/>
          </a:prstGeom>
        </p:spPr>
        <p:txBody>
          <a:bodyPr wrap="square">
            <a:spAutoFit/>
          </a:bodyPr>
          <a:lstStyle/>
          <a:p>
            <a:pPr marL="342900" lvl="0"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 You will be under constant pressure to produce the money to meet payroll and pay your other bills.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You need to control costs and collect money that has owed you, and, generally, you need to know how to gather the financial information that you need to run your business.</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3863809"/>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2784</TotalTime>
  <Words>940</Words>
  <Application>Microsoft Office PowerPoint</Application>
  <PresentationFormat>Předvádění na obrazovce (16:9)</PresentationFormat>
  <Paragraphs>62</Paragraphs>
  <Slides>16</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16</vt:i4>
      </vt:variant>
    </vt:vector>
  </HeadingPairs>
  <TitlesOfParts>
    <vt:vector size="21" baseType="lpstr">
      <vt:lpstr>Arial</vt:lpstr>
      <vt:lpstr>Calibri</vt:lpstr>
      <vt:lpstr>Symbol</vt:lpstr>
      <vt:lpstr>Times New Roman</vt:lpstr>
      <vt:lpstr>SLU</vt:lpstr>
      <vt:lpstr>Prezentace aplikace PowerPoint</vt:lpstr>
      <vt:lpstr>What is success?</vt:lpstr>
      <vt:lpstr>Success support</vt:lpstr>
      <vt:lpstr>Factors for Success</vt:lpstr>
      <vt:lpstr>Know your minority business</vt:lpstr>
      <vt:lpstr>Know the basics of business management.</vt:lpstr>
      <vt:lpstr>Have the proper attitude</vt:lpstr>
      <vt:lpstr>Get adequate funding</vt:lpstr>
      <vt:lpstr>Manage your money effectively</vt:lpstr>
      <vt:lpstr>Manage your time efficiently</vt:lpstr>
      <vt:lpstr>Know how to manage people</vt:lpstr>
      <vt:lpstr>Satisfy your customers</vt:lpstr>
      <vt:lpstr>Benefits</vt:lpstr>
      <vt:lpstr>Benefits to founder</vt:lpstr>
      <vt:lpstr>Success summary</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uzivatel</cp:lastModifiedBy>
  <cp:revision>67</cp:revision>
  <cp:lastPrinted>2018-03-27T09:30:31Z</cp:lastPrinted>
  <dcterms:created xsi:type="dcterms:W3CDTF">2016-07-06T15:42:34Z</dcterms:created>
  <dcterms:modified xsi:type="dcterms:W3CDTF">2021-04-26T07:05:39Z</dcterms:modified>
</cp:coreProperties>
</file>