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63" r:id="rId5"/>
    <p:sldId id="272" r:id="rId6"/>
    <p:sldId id="273" r:id="rId7"/>
    <p:sldId id="274" r:id="rId8"/>
    <p:sldId id="275" r:id="rId9"/>
    <p:sldId id="264" r:id="rId10"/>
    <p:sldId id="278" r:id="rId11"/>
    <p:sldId id="279" r:id="rId12"/>
    <p:sldId id="268" r:id="rId13"/>
    <p:sldId id="280" r:id="rId14"/>
    <p:sldId id="281" r:id="rId15"/>
    <p:sldId id="276" r:id="rId16"/>
    <p:sldId id="277" r:id="rId17"/>
    <p:sldId id="265" r:id="rId18"/>
    <p:sldId id="269" r:id="rId19"/>
    <p:sldId id="282" r:id="rId20"/>
    <p:sldId id="283" r:id="rId21"/>
    <p:sldId id="284" r:id="rId22"/>
    <p:sldId id="287" r:id="rId23"/>
    <p:sldId id="270" r:id="rId24"/>
    <p:sldId id="285" r:id="rId25"/>
    <p:sldId id="286" r:id="rId26"/>
    <p:sldId id="271" r:id="rId27"/>
    <p:sldId id="288" r:id="rId28"/>
    <p:sldId id="289" r:id="rId29"/>
    <p:sldId id="290" r:id="rId30"/>
    <p:sldId id="259" r:id="rId3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8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3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05.05.2021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05.05.2021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05.05.2021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05.05.2021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05.05.2021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9BAEC6-A37A-4403-B919-4854A6448652}" type="datetimeFigureOut">
              <a:rPr lang="cs-CZ" smtClean="0"/>
              <a:t>05.05.2021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9BAEC6-A37A-4403-B919-4854A6448652}" type="datetimeFigureOut">
              <a:rPr lang="cs-CZ" smtClean="0"/>
              <a:t>05.05.2021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9BAEC6-A37A-4403-B919-4854A6448652}" type="datetimeFigureOut">
              <a:rPr lang="cs-CZ" smtClean="0"/>
              <a:t>05.05.2021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05.05.2021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05.05.2021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05.05.2021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05.05.2021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1" y="752054"/>
            <a:ext cx="2266000" cy="1744775"/>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a:bodyPr>
          <a:lstStyle/>
          <a:p>
            <a:r>
              <a:rPr lang="en-US" sz="5333" b="1" dirty="0">
                <a:solidFill>
                  <a:schemeClr val="bg1"/>
                </a:solidFill>
                <a:latin typeface="Times New Roman" panose="02020603050405020304" pitchFamily="18" charset="0"/>
                <a:cs typeface="Times New Roman" panose="02020603050405020304" pitchFamily="18" charset="0"/>
              </a:rPr>
              <a:t>Development and Challenges of the European Economy</a:t>
            </a:r>
            <a:endParaRPr lang="en-GB"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515035" y="4903416"/>
            <a:ext cx="6079395" cy="1056117"/>
          </a:xfrm>
          <a:prstGeom prst="rect">
            <a:avLst/>
          </a:prstGeom>
        </p:spPr>
        <p:txBody>
          <a:bodyPr>
            <a:normAutofit/>
          </a:bodyPr>
          <a:lstStyle/>
          <a:p>
            <a:pPr marL="0" indent="0" algn="r">
              <a:buNone/>
            </a:pPr>
            <a:r>
              <a:rPr lang="cs-CZ" sz="1867" dirty="0" err="1">
                <a:solidFill>
                  <a:schemeClr val="bg1"/>
                </a:solidFill>
                <a:latin typeface="Times New Roman" panose="02020603050405020304" pitchFamily="18" charset="0"/>
                <a:cs typeface="Times New Roman" panose="02020603050405020304" pitchFamily="18" charset="0"/>
              </a:rPr>
              <a:t>World</a:t>
            </a:r>
            <a:r>
              <a:rPr lang="cs-CZ" sz="1867" dirty="0">
                <a:solidFill>
                  <a:schemeClr val="bg1"/>
                </a:solidFill>
                <a:latin typeface="Times New Roman" panose="02020603050405020304" pitchFamily="18" charset="0"/>
                <a:cs typeface="Times New Roman" panose="02020603050405020304" pitchFamily="18" charset="0"/>
              </a:rPr>
              <a:t> </a:t>
            </a:r>
            <a:r>
              <a:rPr lang="cs-CZ" sz="1867" dirty="0" err="1">
                <a:solidFill>
                  <a:schemeClr val="bg1"/>
                </a:solidFill>
                <a:latin typeface="Times New Roman" panose="02020603050405020304" pitchFamily="18" charset="0"/>
                <a:cs typeface="Times New Roman" panose="02020603050405020304" pitchFamily="18" charset="0"/>
              </a:rPr>
              <a:t>Economy</a:t>
            </a:r>
            <a:endParaRPr lang="en-GB"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9274729" y="4965171"/>
            <a:ext cx="2688299"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Ingrid Majerova</a:t>
            </a:r>
            <a:endParaRPr lang="en-GB" altLang="cs-CZ" sz="1200" b="1" dirty="0">
              <a:solidFill>
                <a:srgbClr val="307871"/>
              </a:solidFill>
              <a:latin typeface="Times New Roman" panose="02020603050405020304" pitchFamily="18" charset="0"/>
              <a:cs typeface="Times New Roman" panose="02020603050405020304" pitchFamily="18" charset="0"/>
            </a:endParaRPr>
          </a:p>
          <a:p>
            <a:pPr algn="r"/>
            <a:r>
              <a:rPr lang="cs-CZ" altLang="cs-CZ" sz="1200" dirty="0">
                <a:solidFill>
                  <a:srgbClr val="307871"/>
                </a:solidFill>
                <a:latin typeface="Times New Roman" panose="02020603050405020304" pitchFamily="18" charset="0"/>
                <a:cs typeface="Times New Roman" panose="02020603050405020304" pitchFamily="18" charset="0"/>
              </a:rPr>
              <a:t>Department </a:t>
            </a:r>
            <a:r>
              <a:rPr lang="cs-CZ" altLang="cs-CZ" sz="1200" dirty="0" err="1">
                <a:solidFill>
                  <a:srgbClr val="307871"/>
                </a:solidFill>
                <a:latin typeface="Times New Roman" panose="02020603050405020304" pitchFamily="18" charset="0"/>
                <a:cs typeface="Times New Roman" panose="02020603050405020304" pitchFamily="18" charset="0"/>
              </a:rPr>
              <a:t>of</a:t>
            </a:r>
            <a:r>
              <a:rPr lang="cs-CZ" altLang="cs-CZ" sz="1200" dirty="0">
                <a:solidFill>
                  <a:srgbClr val="307871"/>
                </a:solidFill>
                <a:latin typeface="Times New Roman" panose="02020603050405020304" pitchFamily="18" charset="0"/>
                <a:cs typeface="Times New Roman" panose="02020603050405020304" pitchFamily="18" charset="0"/>
              </a:rPr>
              <a:t> </a:t>
            </a:r>
            <a:r>
              <a:rPr lang="cs-CZ" altLang="cs-CZ" sz="1200" dirty="0" err="1">
                <a:solidFill>
                  <a:srgbClr val="307871"/>
                </a:solidFill>
                <a:latin typeface="Times New Roman" panose="02020603050405020304" pitchFamily="18" charset="0"/>
                <a:cs typeface="Times New Roman" panose="02020603050405020304" pitchFamily="18" charset="0"/>
              </a:rPr>
              <a:t>Economics</a:t>
            </a:r>
            <a:r>
              <a:rPr lang="cs-CZ" altLang="cs-CZ" sz="1200" dirty="0">
                <a:solidFill>
                  <a:srgbClr val="307871"/>
                </a:solidFill>
                <a:latin typeface="Times New Roman" panose="02020603050405020304" pitchFamily="18" charset="0"/>
                <a:cs typeface="Times New Roman" panose="02020603050405020304" pitchFamily="18" charset="0"/>
              </a:rPr>
              <a:t> and Public </a:t>
            </a:r>
            <a:r>
              <a:rPr lang="cs-CZ" altLang="cs-CZ" sz="1200" dirty="0" err="1">
                <a:solidFill>
                  <a:srgbClr val="307871"/>
                </a:solidFill>
                <a:latin typeface="Times New Roman" panose="02020603050405020304" pitchFamily="18" charset="0"/>
                <a:cs typeface="Times New Roman" panose="02020603050405020304" pitchFamily="18" charset="0"/>
              </a:rPr>
              <a:t>Administration</a:t>
            </a:r>
            <a:endParaRPr lang="en-GB" altLang="cs-CZ" sz="1200" dirty="0">
              <a:solidFill>
                <a:srgbClr val="307871"/>
              </a:solidFill>
              <a:latin typeface="Times New Roman" panose="02020603050405020304" pitchFamily="18" charset="0"/>
              <a:cs typeface="Times New Roman" panose="02020603050405020304" pitchFamily="18" charset="0"/>
            </a:endParaRPr>
          </a:p>
          <a:p>
            <a:pPr algn="r"/>
            <a:r>
              <a:rPr lang="cs-CZ" altLang="cs-CZ" sz="1200" dirty="0">
                <a:solidFill>
                  <a:srgbClr val="307871"/>
                </a:solidFill>
                <a:latin typeface="Times New Roman" panose="02020603050405020304" pitchFamily="18" charset="0"/>
                <a:cs typeface="Times New Roman" panose="02020603050405020304" pitchFamily="18" charset="0"/>
              </a:rPr>
              <a:t>BASVE</a:t>
            </a:r>
            <a:endParaRPr lang="en-GB" altLang="cs-CZ" sz="12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6008376" cy="461665"/>
          </a:xfrm>
          <a:prstGeom prst="rect">
            <a:avLst/>
          </a:prstGeom>
        </p:spPr>
        <p:txBody>
          <a:bodyPr wrap="none">
            <a:spAutoFit/>
          </a:bodyPr>
          <a:lstStyle/>
          <a:p>
            <a:pPr lvl="0">
              <a:defRPr/>
            </a:pPr>
            <a:r>
              <a:rPr lang="cs-CZ" sz="2400" kern="0" dirty="0" err="1">
                <a:solidFill>
                  <a:srgbClr val="307871"/>
                </a:solidFill>
                <a:latin typeface="Times New Roman"/>
                <a:ea typeface="+mj-ea"/>
                <a:cs typeface="+mj-cs"/>
              </a:rPr>
              <a:t>Development</a:t>
            </a:r>
            <a:r>
              <a:rPr lang="en-US" sz="2400" kern="0" dirty="0">
                <a:solidFill>
                  <a:srgbClr val="307871"/>
                </a:solidFill>
                <a:latin typeface="Times New Roman"/>
                <a:ea typeface="+mj-ea"/>
                <a:cs typeface="+mj-cs"/>
              </a:rPr>
              <a:t> of „Modern“ European Economy</a:t>
            </a:r>
          </a:p>
        </p:txBody>
      </p:sp>
      <p:sp>
        <p:nvSpPr>
          <p:cNvPr id="8" name="Zástupný symbol pro obsah 2"/>
          <p:cNvSpPr txBox="1">
            <a:spLocks/>
          </p:cNvSpPr>
          <p:nvPr/>
        </p:nvSpPr>
        <p:spPr>
          <a:xfrm>
            <a:off x="470182" y="1362636"/>
            <a:ext cx="7252912" cy="4653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b="1" cap="all" dirty="0" err="1">
                <a:solidFill>
                  <a:srgbClr val="307871"/>
                </a:solidFill>
                <a:latin typeface="Times New Roman" panose="02020603050405020304" pitchFamily="18" charset="0"/>
                <a:cs typeface="Times New Roman" panose="02020603050405020304" pitchFamily="18" charset="0"/>
              </a:rPr>
              <a:t>First</a:t>
            </a:r>
            <a:r>
              <a:rPr lang="cs-CZ" sz="1800" b="1" cap="all" dirty="0">
                <a:solidFill>
                  <a:srgbClr val="307871"/>
                </a:solidFill>
                <a:latin typeface="Times New Roman" panose="02020603050405020304" pitchFamily="18" charset="0"/>
                <a:cs typeface="Times New Roman" panose="02020603050405020304" pitchFamily="18" charset="0"/>
              </a:rPr>
              <a:t> Period </a:t>
            </a:r>
            <a:r>
              <a:rPr lang="cs-CZ" sz="1800" b="1" dirty="0">
                <a:solidFill>
                  <a:srgbClr val="307871"/>
                </a:solidFill>
                <a:latin typeface="Times New Roman" panose="02020603050405020304" pitchFamily="18" charset="0"/>
                <a:cs typeface="Times New Roman" panose="02020603050405020304" pitchFamily="18" charset="0"/>
              </a:rPr>
              <a:t>(50th – 60th </a:t>
            </a:r>
            <a:r>
              <a:rPr lang="cs-CZ" sz="1800" b="1" dirty="0" err="1">
                <a:solidFill>
                  <a:srgbClr val="307871"/>
                </a:solidFill>
                <a:latin typeface="Times New Roman" panose="02020603050405020304" pitchFamily="18" charset="0"/>
                <a:cs typeface="Times New Roman" panose="02020603050405020304" pitchFamily="18" charset="0"/>
              </a:rPr>
              <a:t>of</a:t>
            </a:r>
            <a:r>
              <a:rPr lang="cs-CZ" sz="1800" b="1" dirty="0">
                <a:solidFill>
                  <a:srgbClr val="307871"/>
                </a:solidFill>
                <a:latin typeface="Times New Roman" panose="02020603050405020304" pitchFamily="18" charset="0"/>
                <a:cs typeface="Times New Roman" panose="02020603050405020304" pitchFamily="18" charset="0"/>
              </a:rPr>
              <a:t> 20th </a:t>
            </a:r>
            <a:r>
              <a:rPr lang="cs-CZ" sz="1800" b="1" dirty="0" err="1">
                <a:solidFill>
                  <a:srgbClr val="307871"/>
                </a:solidFill>
                <a:latin typeface="Times New Roman" panose="02020603050405020304" pitchFamily="18" charset="0"/>
                <a:cs typeface="Times New Roman" panose="02020603050405020304" pitchFamily="18" charset="0"/>
              </a:rPr>
              <a:t>Century</a:t>
            </a:r>
            <a:r>
              <a:rPr lang="cs-CZ" sz="1800" b="1" dirty="0">
                <a:solidFill>
                  <a:srgbClr val="307871"/>
                </a:solidFill>
                <a:latin typeface="Times New Roman" panose="02020603050405020304" pitchFamily="18" charset="0"/>
                <a:cs typeface="Times New Roman" panose="02020603050405020304" pitchFamily="18" charset="0"/>
              </a:rPr>
              <a:t>)</a:t>
            </a:r>
          </a:p>
          <a:p>
            <a:endParaRPr lang="cs-CZ" sz="1800" b="1"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In </a:t>
            </a:r>
            <a:r>
              <a:rPr lang="en-US" sz="1800" b="1" dirty="0">
                <a:solidFill>
                  <a:srgbClr val="307871"/>
                </a:solidFill>
                <a:latin typeface="Times New Roman" panose="02020603050405020304" pitchFamily="18" charset="0"/>
                <a:cs typeface="Times New Roman" panose="02020603050405020304" pitchFamily="18" charset="0"/>
              </a:rPr>
              <a:t>1950</a:t>
            </a:r>
            <a:r>
              <a:rPr lang="en-US" sz="1800" dirty="0">
                <a:solidFill>
                  <a:srgbClr val="307871"/>
                </a:solidFill>
                <a:latin typeface="Times New Roman" panose="02020603050405020304" pitchFamily="18" charset="0"/>
                <a:cs typeface="Times New Roman" panose="02020603050405020304" pitchFamily="18" charset="0"/>
              </a:rPr>
              <a:t>, Robert Schuman, the French Foreign Minister, symbolically presented a proposal for a united Europe, now known as the Schuman Declaration - beginning with the creation of the </a:t>
            </a:r>
            <a:r>
              <a:rPr lang="en-US" sz="1800" dirty="0" err="1">
                <a:solidFill>
                  <a:srgbClr val="307871"/>
                </a:solidFill>
                <a:latin typeface="Times New Roman" panose="02020603050405020304" pitchFamily="18" charset="0"/>
                <a:cs typeface="Times New Roman" panose="02020603050405020304" pitchFamily="18" charset="0"/>
              </a:rPr>
              <a:t>Montan</a:t>
            </a:r>
            <a:r>
              <a:rPr lang="en-US" sz="1800" dirty="0">
                <a:solidFill>
                  <a:srgbClr val="307871"/>
                </a:solidFill>
                <a:latin typeface="Times New Roman" panose="02020603050405020304" pitchFamily="18" charset="0"/>
                <a:cs typeface="Times New Roman" panose="02020603050405020304" pitchFamily="18" charset="0"/>
              </a:rPr>
              <a:t> Union, which will result in the creation of the European Federation. </a:t>
            </a:r>
            <a:endParaRPr lang="cs-CZ" sz="1800" dirty="0">
              <a:solidFill>
                <a:srgbClr val="307871"/>
              </a:solidFill>
              <a:latin typeface="Times New Roman" panose="02020603050405020304" pitchFamily="18" charset="0"/>
              <a:cs typeface="Times New Roman" panose="02020603050405020304" pitchFamily="18" charset="0"/>
            </a:endParaRPr>
          </a:p>
          <a:p>
            <a:pPr lvl="1" algn="just"/>
            <a:r>
              <a:rPr lang="en-US" sz="1400" dirty="0">
                <a:solidFill>
                  <a:srgbClr val="307871"/>
                </a:solidFill>
                <a:latin typeface="Times New Roman" panose="02020603050405020304" pitchFamily="18" charset="0"/>
                <a:cs typeface="Times New Roman" panose="02020603050405020304" pitchFamily="18" charset="0"/>
              </a:rPr>
              <a:t>Based on the ideas of J. Monnet</a:t>
            </a:r>
            <a:r>
              <a:rPr lang="cs-CZ" sz="1400" dirty="0">
                <a:solidFill>
                  <a:srgbClr val="307871"/>
                </a:solidFill>
                <a:latin typeface="Times New Roman" panose="02020603050405020304" pitchFamily="18" charset="0"/>
                <a:cs typeface="Times New Roman" panose="02020603050405020304" pitchFamily="18" charset="0"/>
              </a:rPr>
              <a:t>.</a:t>
            </a:r>
          </a:p>
          <a:p>
            <a:pPr algn="just"/>
            <a:r>
              <a:rPr lang="en-US" sz="1800" dirty="0">
                <a:solidFill>
                  <a:srgbClr val="307871"/>
                </a:solidFill>
                <a:latin typeface="Times New Roman" panose="02020603050405020304" pitchFamily="18" charset="0"/>
                <a:cs typeface="Times New Roman" panose="02020603050405020304" pitchFamily="18" charset="0"/>
              </a:rPr>
              <a:t>The European Coal and Steel Association (ECSC), sometimes referred to as the </a:t>
            </a:r>
            <a:r>
              <a:rPr lang="en-US" sz="1800" dirty="0" err="1">
                <a:solidFill>
                  <a:srgbClr val="307871"/>
                </a:solidFill>
                <a:latin typeface="Times New Roman" panose="02020603050405020304" pitchFamily="18" charset="0"/>
                <a:cs typeface="Times New Roman" panose="02020603050405020304" pitchFamily="18" charset="0"/>
              </a:rPr>
              <a:t>Montan</a:t>
            </a:r>
            <a:r>
              <a:rPr lang="en-US" sz="1800" dirty="0">
                <a:solidFill>
                  <a:srgbClr val="307871"/>
                </a:solidFill>
                <a:latin typeface="Times New Roman" panose="02020603050405020304" pitchFamily="18" charset="0"/>
                <a:cs typeface="Times New Roman" panose="02020603050405020304" pitchFamily="18" charset="0"/>
              </a:rPr>
              <a:t> Union (from the word "</a:t>
            </a:r>
            <a:r>
              <a:rPr lang="en-US" sz="1800" dirty="0" err="1">
                <a:solidFill>
                  <a:srgbClr val="307871"/>
                </a:solidFill>
                <a:latin typeface="Times New Roman" panose="02020603050405020304" pitchFamily="18" charset="0"/>
                <a:cs typeface="Times New Roman" panose="02020603050405020304" pitchFamily="18" charset="0"/>
              </a:rPr>
              <a:t>montanní</a:t>
            </a:r>
            <a:r>
              <a:rPr lang="en-US" sz="1800" dirty="0">
                <a:solidFill>
                  <a:srgbClr val="307871"/>
                </a:solidFill>
                <a:latin typeface="Times New Roman" panose="02020603050405020304" pitchFamily="18" charset="0"/>
                <a:cs typeface="Times New Roman" panose="02020603050405020304" pitchFamily="18" charset="0"/>
              </a:rPr>
              <a:t>" - mining) was established by the Treaty of Paris as an international organization between 6 states in </a:t>
            </a:r>
            <a:r>
              <a:rPr lang="en-US" sz="1800" b="1" dirty="0">
                <a:solidFill>
                  <a:srgbClr val="307871"/>
                </a:solidFill>
                <a:latin typeface="Times New Roman" panose="02020603050405020304" pitchFamily="18" charset="0"/>
                <a:cs typeface="Times New Roman" panose="02020603050405020304" pitchFamily="18" charset="0"/>
              </a:rPr>
              <a:t>1952 </a:t>
            </a:r>
            <a:r>
              <a:rPr lang="en-US" sz="1800" dirty="0">
                <a:solidFill>
                  <a:srgbClr val="307871"/>
                </a:solidFill>
                <a:latin typeface="Times New Roman" panose="02020603050405020304" pitchFamily="18" charset="0"/>
                <a:cs typeface="Times New Roman" panose="02020603050405020304" pitchFamily="18" charset="0"/>
              </a:rPr>
              <a:t>for a period of fifty years. </a:t>
            </a:r>
            <a:endParaRPr lang="cs-CZ" sz="1800" dirty="0">
              <a:solidFill>
                <a:srgbClr val="307871"/>
              </a:solidFill>
              <a:latin typeface="Times New Roman" panose="02020603050405020304" pitchFamily="18" charset="0"/>
              <a:cs typeface="Times New Roman" panose="02020603050405020304" pitchFamily="18" charset="0"/>
            </a:endParaRPr>
          </a:p>
          <a:p>
            <a:pPr lvl="1" algn="just"/>
            <a:r>
              <a:rPr lang="en-US" sz="1400" dirty="0">
                <a:solidFill>
                  <a:srgbClr val="307871"/>
                </a:solidFill>
                <a:latin typeface="Times New Roman" panose="02020603050405020304" pitchFamily="18" charset="0"/>
                <a:cs typeface="Times New Roman" panose="02020603050405020304" pitchFamily="18" charset="0"/>
              </a:rPr>
              <a:t>It can be considered the basis of the European Union.</a:t>
            </a:r>
          </a:p>
          <a:p>
            <a:pPr algn="just"/>
            <a:r>
              <a:rPr lang="en-US" altLang="cs-CZ" sz="1800" dirty="0">
                <a:solidFill>
                  <a:srgbClr val="307871"/>
                </a:solidFill>
                <a:latin typeface="Times New Roman" panose="02020603050405020304" pitchFamily="18" charset="0"/>
                <a:cs typeface="Times New Roman" panose="02020603050405020304" pitchFamily="18" charset="0"/>
              </a:rPr>
              <a:t>The ECSC was to create a common market between the states for trade in coal and steel and to control their production in Germany (to eliminate the danger of another war)</a:t>
            </a:r>
            <a:r>
              <a:rPr lang="cs-CZ" altLang="cs-CZ" sz="1800" dirty="0">
                <a:solidFill>
                  <a:srgbClr val="307871"/>
                </a:solidFill>
                <a:latin typeface="Times New Roman" panose="02020603050405020304" pitchFamily="18" charset="0"/>
                <a:cs typeface="Times New Roman" panose="02020603050405020304" pitchFamily="18" charset="0"/>
              </a:rPr>
              <a:t>.</a:t>
            </a:r>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3E03E47-8E13-4FBE-97C9-C994A9F8D209}"/>
              </a:ext>
            </a:extLst>
          </p:cNvPr>
          <p:cNvPicPr>
            <a:picLocks noChangeAspect="1"/>
          </p:cNvPicPr>
          <p:nvPr/>
        </p:nvPicPr>
        <p:blipFill>
          <a:blip r:embed="rId3"/>
          <a:stretch>
            <a:fillRect/>
          </a:stretch>
        </p:blipFill>
        <p:spPr>
          <a:xfrm>
            <a:off x="8719931" y="2302537"/>
            <a:ext cx="2542477" cy="2773611"/>
          </a:xfrm>
          <a:prstGeom prst="rect">
            <a:avLst/>
          </a:prstGeom>
        </p:spPr>
      </p:pic>
    </p:spTree>
    <p:extLst>
      <p:ext uri="{BB962C8B-B14F-4D97-AF65-F5344CB8AC3E}">
        <p14:creationId xmlns:p14="http://schemas.microsoft.com/office/powerpoint/2010/main" val="4244352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6008376" cy="461665"/>
          </a:xfrm>
          <a:prstGeom prst="rect">
            <a:avLst/>
          </a:prstGeom>
        </p:spPr>
        <p:txBody>
          <a:bodyPr wrap="none">
            <a:spAutoFit/>
          </a:bodyPr>
          <a:lstStyle/>
          <a:p>
            <a:pPr lvl="0">
              <a:defRPr/>
            </a:pPr>
            <a:r>
              <a:rPr lang="cs-CZ" sz="2400" kern="0" dirty="0" err="1">
                <a:solidFill>
                  <a:srgbClr val="307871"/>
                </a:solidFill>
                <a:latin typeface="Times New Roman"/>
                <a:ea typeface="+mj-ea"/>
                <a:cs typeface="+mj-cs"/>
              </a:rPr>
              <a:t>Development</a:t>
            </a:r>
            <a:r>
              <a:rPr lang="en-US" sz="2400" kern="0" dirty="0">
                <a:solidFill>
                  <a:srgbClr val="307871"/>
                </a:solidFill>
                <a:latin typeface="Times New Roman"/>
                <a:ea typeface="+mj-ea"/>
                <a:cs typeface="+mj-cs"/>
              </a:rPr>
              <a:t> of „Modern“ European Economy</a:t>
            </a:r>
          </a:p>
        </p:txBody>
      </p:sp>
      <p:sp>
        <p:nvSpPr>
          <p:cNvPr id="8" name="Zástupný symbol pro obsah 2"/>
          <p:cNvSpPr txBox="1">
            <a:spLocks/>
          </p:cNvSpPr>
          <p:nvPr/>
        </p:nvSpPr>
        <p:spPr>
          <a:xfrm>
            <a:off x="523971" y="1367850"/>
            <a:ext cx="6658406" cy="4312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b="1" cap="all" dirty="0" err="1">
                <a:solidFill>
                  <a:srgbClr val="307871"/>
                </a:solidFill>
                <a:latin typeface="Times New Roman" panose="02020603050405020304" pitchFamily="18" charset="0"/>
                <a:cs typeface="Times New Roman" panose="02020603050405020304" pitchFamily="18" charset="0"/>
              </a:rPr>
              <a:t>First</a:t>
            </a:r>
            <a:r>
              <a:rPr lang="cs-CZ" sz="1800" b="1" cap="all" dirty="0">
                <a:solidFill>
                  <a:srgbClr val="307871"/>
                </a:solidFill>
                <a:latin typeface="Times New Roman" panose="02020603050405020304" pitchFamily="18" charset="0"/>
                <a:cs typeface="Times New Roman" panose="02020603050405020304" pitchFamily="18" charset="0"/>
              </a:rPr>
              <a:t> Period </a:t>
            </a:r>
            <a:r>
              <a:rPr lang="cs-CZ" sz="1800" b="1" dirty="0">
                <a:solidFill>
                  <a:srgbClr val="307871"/>
                </a:solidFill>
                <a:latin typeface="Times New Roman" panose="02020603050405020304" pitchFamily="18" charset="0"/>
                <a:cs typeface="Times New Roman" panose="02020603050405020304" pitchFamily="18" charset="0"/>
              </a:rPr>
              <a:t>(50th – 60th </a:t>
            </a:r>
            <a:r>
              <a:rPr lang="cs-CZ" sz="1800" b="1" dirty="0" err="1">
                <a:solidFill>
                  <a:srgbClr val="307871"/>
                </a:solidFill>
                <a:latin typeface="Times New Roman" panose="02020603050405020304" pitchFamily="18" charset="0"/>
                <a:cs typeface="Times New Roman" panose="02020603050405020304" pitchFamily="18" charset="0"/>
              </a:rPr>
              <a:t>of</a:t>
            </a:r>
            <a:r>
              <a:rPr lang="cs-CZ" sz="1800" b="1" dirty="0">
                <a:solidFill>
                  <a:srgbClr val="307871"/>
                </a:solidFill>
                <a:latin typeface="Times New Roman" panose="02020603050405020304" pitchFamily="18" charset="0"/>
                <a:cs typeface="Times New Roman" panose="02020603050405020304" pitchFamily="18" charset="0"/>
              </a:rPr>
              <a:t> 20th </a:t>
            </a:r>
            <a:r>
              <a:rPr lang="cs-CZ" sz="1800" b="1" dirty="0" err="1">
                <a:solidFill>
                  <a:srgbClr val="307871"/>
                </a:solidFill>
                <a:latin typeface="Times New Roman" panose="02020603050405020304" pitchFamily="18" charset="0"/>
                <a:cs typeface="Times New Roman" panose="02020603050405020304" pitchFamily="18" charset="0"/>
              </a:rPr>
              <a:t>Century</a:t>
            </a:r>
            <a:r>
              <a:rPr lang="cs-CZ" sz="1800" b="1" dirty="0">
                <a:solidFill>
                  <a:srgbClr val="307871"/>
                </a:solidFill>
                <a:latin typeface="Times New Roman" panose="02020603050405020304" pitchFamily="18" charset="0"/>
                <a:cs typeface="Times New Roman" panose="02020603050405020304" pitchFamily="18" charset="0"/>
              </a:rPr>
              <a:t>)</a:t>
            </a:r>
          </a:p>
          <a:p>
            <a:endParaRPr lang="cs-CZ" sz="1800" b="1"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In </a:t>
            </a:r>
            <a:r>
              <a:rPr lang="en-US" sz="1800" b="1" dirty="0">
                <a:solidFill>
                  <a:srgbClr val="307871"/>
                </a:solidFill>
                <a:latin typeface="Times New Roman" panose="02020603050405020304" pitchFamily="18" charset="0"/>
                <a:cs typeface="Times New Roman" panose="02020603050405020304" pitchFamily="18" charset="0"/>
              </a:rPr>
              <a:t>1957</a:t>
            </a:r>
            <a:r>
              <a:rPr lang="en-US" sz="1800" dirty="0">
                <a:solidFill>
                  <a:srgbClr val="307871"/>
                </a:solidFill>
                <a:latin typeface="Times New Roman" panose="02020603050405020304" pitchFamily="18" charset="0"/>
                <a:cs typeface="Times New Roman" panose="02020603050405020304" pitchFamily="18" charset="0"/>
              </a:rPr>
              <a:t>, the so-called Treaties of Rome (in force since 1958) establishing the European Economic Community (EEC) and the European Atomic Energy Community (Euratom) were signed. </a:t>
            </a:r>
            <a:endParaRPr lang="cs-CZ" sz="1800"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The EEC was tasked with establishing a common market and Euratom cooperation in the peaceful uses of nuclear energy.</a:t>
            </a:r>
            <a:endParaRPr lang="cs-CZ" sz="1800"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From </a:t>
            </a:r>
            <a:r>
              <a:rPr lang="en-US" sz="1800" b="1" dirty="0">
                <a:solidFill>
                  <a:srgbClr val="307871"/>
                </a:solidFill>
                <a:latin typeface="Times New Roman" panose="02020603050405020304" pitchFamily="18" charset="0"/>
                <a:cs typeface="Times New Roman" panose="02020603050405020304" pitchFamily="18" charset="0"/>
              </a:rPr>
              <a:t>1 November 1993</a:t>
            </a:r>
            <a:r>
              <a:rPr lang="en-US" sz="1800" dirty="0">
                <a:solidFill>
                  <a:srgbClr val="307871"/>
                </a:solidFill>
                <a:latin typeface="Times New Roman" panose="02020603050405020304" pitchFamily="18" charset="0"/>
                <a:cs typeface="Times New Roman" panose="02020603050405020304" pitchFamily="18" charset="0"/>
              </a:rPr>
              <a:t>, the EEC became the European Community, ceased to exist in 2009 and was succeeded by the EU.</a:t>
            </a:r>
            <a:endParaRPr lang="cs-CZ" sz="1800"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The founding members of the EEC and EURATOM were the same countries as in the case of the ECSC: France, Germany, Italy and the Benelux countries.</a:t>
            </a: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826705A0-814B-4ADE-BF45-4734B05287C2}"/>
              </a:ext>
            </a:extLst>
          </p:cNvPr>
          <p:cNvPicPr>
            <a:picLocks noChangeAspect="1"/>
          </p:cNvPicPr>
          <p:nvPr/>
        </p:nvPicPr>
        <p:blipFill rotWithShape="1">
          <a:blip r:embed="rId3"/>
          <a:srcRect l="11869" t="18652" r="16896" b="23877"/>
          <a:stretch/>
        </p:blipFill>
        <p:spPr>
          <a:xfrm>
            <a:off x="8112237" y="2247839"/>
            <a:ext cx="3423270" cy="2761824"/>
          </a:xfrm>
          <a:prstGeom prst="rect">
            <a:avLst/>
          </a:prstGeom>
        </p:spPr>
      </p:pic>
    </p:spTree>
    <p:extLst>
      <p:ext uri="{BB962C8B-B14F-4D97-AF65-F5344CB8AC3E}">
        <p14:creationId xmlns:p14="http://schemas.microsoft.com/office/powerpoint/2010/main" val="287941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6008376" cy="461665"/>
          </a:xfrm>
          <a:prstGeom prst="rect">
            <a:avLst/>
          </a:prstGeom>
        </p:spPr>
        <p:txBody>
          <a:bodyPr wrap="none">
            <a:spAutoFit/>
          </a:bodyPr>
          <a:lstStyle/>
          <a:p>
            <a:pPr lvl="0">
              <a:defRPr/>
            </a:pPr>
            <a:r>
              <a:rPr lang="cs-CZ" sz="2400" kern="0" dirty="0" err="1">
                <a:solidFill>
                  <a:srgbClr val="307871"/>
                </a:solidFill>
                <a:latin typeface="Times New Roman"/>
                <a:ea typeface="+mj-ea"/>
                <a:cs typeface="+mj-cs"/>
              </a:rPr>
              <a:t>Development</a:t>
            </a:r>
            <a:r>
              <a:rPr lang="en-US" sz="2400" kern="0" dirty="0">
                <a:solidFill>
                  <a:srgbClr val="307871"/>
                </a:solidFill>
                <a:latin typeface="Times New Roman"/>
                <a:ea typeface="+mj-ea"/>
                <a:cs typeface="+mj-cs"/>
              </a:rPr>
              <a:t> of „Modern“ European Economy</a:t>
            </a:r>
          </a:p>
        </p:txBody>
      </p:sp>
      <p:sp>
        <p:nvSpPr>
          <p:cNvPr id="8" name="Zástupný symbol pro obsah 2"/>
          <p:cNvSpPr txBox="1">
            <a:spLocks/>
          </p:cNvSpPr>
          <p:nvPr/>
        </p:nvSpPr>
        <p:spPr>
          <a:xfrm>
            <a:off x="501443" y="1260366"/>
            <a:ext cx="6398890" cy="4840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b="1" cap="all" dirty="0" err="1">
                <a:solidFill>
                  <a:srgbClr val="307871"/>
                </a:solidFill>
                <a:latin typeface="Times New Roman" panose="02020603050405020304" pitchFamily="18" charset="0"/>
                <a:cs typeface="Times New Roman" panose="02020603050405020304" pitchFamily="18" charset="0"/>
              </a:rPr>
              <a:t>First</a:t>
            </a:r>
            <a:r>
              <a:rPr lang="cs-CZ" sz="1800" b="1" cap="all" dirty="0">
                <a:solidFill>
                  <a:srgbClr val="307871"/>
                </a:solidFill>
                <a:latin typeface="Times New Roman" panose="02020603050405020304" pitchFamily="18" charset="0"/>
                <a:cs typeface="Times New Roman" panose="02020603050405020304" pitchFamily="18" charset="0"/>
              </a:rPr>
              <a:t> Period </a:t>
            </a:r>
            <a:r>
              <a:rPr lang="cs-CZ" sz="1800" b="1" dirty="0">
                <a:solidFill>
                  <a:srgbClr val="307871"/>
                </a:solidFill>
                <a:latin typeface="Times New Roman" panose="02020603050405020304" pitchFamily="18" charset="0"/>
                <a:cs typeface="Times New Roman" panose="02020603050405020304" pitchFamily="18" charset="0"/>
              </a:rPr>
              <a:t>(50th – 60th </a:t>
            </a:r>
            <a:r>
              <a:rPr lang="cs-CZ" sz="1800" b="1" dirty="0" err="1">
                <a:solidFill>
                  <a:srgbClr val="307871"/>
                </a:solidFill>
                <a:latin typeface="Times New Roman" panose="02020603050405020304" pitchFamily="18" charset="0"/>
                <a:cs typeface="Times New Roman" panose="02020603050405020304" pitchFamily="18" charset="0"/>
              </a:rPr>
              <a:t>of</a:t>
            </a:r>
            <a:r>
              <a:rPr lang="cs-CZ" sz="1800" b="1" dirty="0">
                <a:solidFill>
                  <a:srgbClr val="307871"/>
                </a:solidFill>
                <a:latin typeface="Times New Roman" panose="02020603050405020304" pitchFamily="18" charset="0"/>
                <a:cs typeface="Times New Roman" panose="02020603050405020304" pitchFamily="18" charset="0"/>
              </a:rPr>
              <a:t> 20th </a:t>
            </a:r>
            <a:r>
              <a:rPr lang="cs-CZ" sz="1800" b="1" dirty="0" err="1">
                <a:solidFill>
                  <a:srgbClr val="307871"/>
                </a:solidFill>
                <a:latin typeface="Times New Roman" panose="02020603050405020304" pitchFamily="18" charset="0"/>
                <a:cs typeface="Times New Roman" panose="02020603050405020304" pitchFamily="18" charset="0"/>
              </a:rPr>
              <a:t>Century</a:t>
            </a:r>
            <a:r>
              <a:rPr lang="cs-CZ" sz="1800" b="1" dirty="0">
                <a:solidFill>
                  <a:srgbClr val="307871"/>
                </a:solidFill>
                <a:latin typeface="Times New Roman" panose="02020603050405020304" pitchFamily="18" charset="0"/>
                <a:cs typeface="Times New Roman" panose="02020603050405020304" pitchFamily="18" charset="0"/>
              </a:rPr>
              <a:t>)</a:t>
            </a:r>
          </a:p>
          <a:p>
            <a:endParaRPr lang="cs-CZ" sz="1800" b="1"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1960</a:t>
            </a:r>
            <a:r>
              <a:rPr lang="en-US" sz="1600" dirty="0">
                <a:solidFill>
                  <a:srgbClr val="307871"/>
                </a:solidFill>
                <a:latin typeface="Times New Roman" panose="02020603050405020304" pitchFamily="18" charset="0"/>
                <a:cs typeface="Times New Roman" panose="02020603050405020304" pitchFamily="18" charset="0"/>
              </a:rPr>
              <a:t>, the </a:t>
            </a:r>
            <a:r>
              <a:rPr lang="en-US" sz="1600" b="1" i="1" dirty="0">
                <a:solidFill>
                  <a:srgbClr val="307871"/>
                </a:solidFill>
                <a:latin typeface="Times New Roman" panose="02020603050405020304" pitchFamily="18" charset="0"/>
                <a:cs typeface="Times New Roman" panose="02020603050405020304" pitchFamily="18" charset="0"/>
              </a:rPr>
              <a:t>European Free Trade Association </a:t>
            </a:r>
            <a:r>
              <a:rPr lang="en-US" sz="1600" dirty="0">
                <a:solidFill>
                  <a:srgbClr val="307871"/>
                </a:solidFill>
                <a:latin typeface="Times New Roman" panose="02020603050405020304" pitchFamily="18" charset="0"/>
                <a:cs typeface="Times New Roman" panose="02020603050405020304" pitchFamily="18" charset="0"/>
              </a:rPr>
              <a:t>(EFTA) was established.</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EFTA was created as a counterweight to the EEC and its mission is to promote prosperity and economic cooperation between its members.</a:t>
            </a:r>
          </a:p>
          <a:p>
            <a:pPr algn="just"/>
            <a:r>
              <a:rPr lang="en-US" sz="1600" dirty="0">
                <a:solidFill>
                  <a:srgbClr val="307871"/>
                </a:solidFill>
                <a:latin typeface="Times New Roman" panose="02020603050405020304" pitchFamily="18" charset="0"/>
                <a:cs typeface="Times New Roman" panose="02020603050405020304" pitchFamily="18" charset="0"/>
              </a:rPr>
              <a:t>The founding members were Denmark, Norway, Portugal, Austria, Sweden, Switzerland and the United Kingdom</a:t>
            </a:r>
            <a:r>
              <a:rPr lang="cs-CZ" sz="1600" dirty="0">
                <a:solidFill>
                  <a:srgbClr val="307871"/>
                </a:solidFill>
                <a:latin typeface="Times New Roman" panose="02020603050405020304" pitchFamily="18" charset="0"/>
                <a:cs typeface="Times New Roman" panose="02020603050405020304" pitchFamily="18" charset="0"/>
              </a:rPr>
              <a:t>;</a:t>
            </a:r>
            <a:r>
              <a:rPr lang="en-US" sz="1600" dirty="0">
                <a:solidFill>
                  <a:srgbClr val="307871"/>
                </a:solidFill>
                <a:latin typeface="Times New Roman" panose="02020603050405020304" pitchFamily="18" charset="0"/>
                <a:cs typeface="Times New Roman" panose="02020603050405020304" pitchFamily="18" charset="0"/>
              </a:rPr>
              <a:t> now Iceland, Liechtenstein, Norway and Switzerland.</a:t>
            </a:r>
          </a:p>
          <a:p>
            <a:pPr algn="just"/>
            <a:r>
              <a:rPr lang="en-US" sz="1600" dirty="0">
                <a:solidFill>
                  <a:srgbClr val="307871"/>
                </a:solidFill>
                <a:latin typeface="Times New Roman" panose="02020603050405020304" pitchFamily="18" charset="0"/>
                <a:cs typeface="Times New Roman" panose="02020603050405020304" pitchFamily="18" charset="0"/>
              </a:rPr>
              <a:t>The European Union concluded an agreement with the European Free Trade Association in Porto in 1992 to establish a common European Economic Area.</a:t>
            </a:r>
            <a:endParaRPr lang="cs-CZ" sz="1600" dirty="0">
              <a:solidFill>
                <a:srgbClr val="307871"/>
              </a:solidFill>
              <a:latin typeface="Times New Roman" panose="02020603050405020304" pitchFamily="18" charset="0"/>
              <a:cs typeface="Times New Roman" panose="02020603050405020304" pitchFamily="18" charset="0"/>
            </a:endParaRPr>
          </a:p>
          <a:p>
            <a:pPr marL="0" indent="0" algn="just">
              <a:buNone/>
            </a:pPr>
            <a:endParaRPr lang="en-US" sz="1600" dirty="0">
              <a:solidFill>
                <a:srgbClr val="307871"/>
              </a:solidFill>
              <a:latin typeface="Times New Roman" panose="02020603050405020304" pitchFamily="18" charset="0"/>
              <a:cs typeface="Times New Roman" panose="02020603050405020304" pitchFamily="18" charset="0"/>
            </a:endParaRPr>
          </a:p>
          <a:p>
            <a:pPr algn="just"/>
            <a:r>
              <a:rPr lang="en-US" altLang="cs-CZ" sz="1600" dirty="0">
                <a:solidFill>
                  <a:srgbClr val="307871"/>
                </a:solidFill>
                <a:latin typeface="Times New Roman" panose="02020603050405020304" pitchFamily="18" charset="0"/>
                <a:cs typeface="Times New Roman" panose="02020603050405020304" pitchFamily="18" charset="0"/>
              </a:rPr>
              <a:t>In </a:t>
            </a:r>
            <a:r>
              <a:rPr lang="en-US" altLang="cs-CZ" sz="1600" b="1" dirty="0">
                <a:solidFill>
                  <a:srgbClr val="307871"/>
                </a:solidFill>
                <a:latin typeface="Times New Roman" panose="02020603050405020304" pitchFamily="18" charset="0"/>
                <a:cs typeface="Times New Roman" panose="02020603050405020304" pitchFamily="18" charset="0"/>
              </a:rPr>
              <a:t>1967</a:t>
            </a:r>
            <a:r>
              <a:rPr lang="en-US" altLang="cs-CZ" sz="1600" dirty="0">
                <a:solidFill>
                  <a:srgbClr val="307871"/>
                </a:solidFill>
                <a:latin typeface="Times New Roman" panose="02020603050405020304" pitchFamily="18" charset="0"/>
                <a:cs typeface="Times New Roman" panose="02020603050405020304" pitchFamily="18" charset="0"/>
              </a:rPr>
              <a:t>, the Treaty on the Merger of the EEC, Euratom and ECSC Institutions (the so-called Merger </a:t>
            </a:r>
            <a:r>
              <a:rPr lang="cs-CZ" altLang="cs-CZ" sz="1600" dirty="0" err="1">
                <a:solidFill>
                  <a:srgbClr val="307871"/>
                </a:solidFill>
                <a:latin typeface="Times New Roman" panose="02020603050405020304" pitchFamily="18" charset="0"/>
                <a:cs typeface="Times New Roman" panose="02020603050405020304" pitchFamily="18" charset="0"/>
              </a:rPr>
              <a:t>Treaty</a:t>
            </a:r>
            <a:r>
              <a:rPr lang="en-US" altLang="cs-CZ" sz="1600" dirty="0">
                <a:solidFill>
                  <a:srgbClr val="307871"/>
                </a:solidFill>
                <a:latin typeface="Times New Roman" panose="02020603050405020304" pitchFamily="18" charset="0"/>
                <a:cs typeface="Times New Roman" panose="02020603050405020304" pitchFamily="18" charset="0"/>
              </a:rPr>
              <a:t>) entered into force, but their legal personality was not affected. Since then, the three groupings have come to be collectively called the </a:t>
            </a:r>
            <a:r>
              <a:rPr lang="en-US" altLang="cs-CZ" sz="1600" b="1" i="1" dirty="0">
                <a:solidFill>
                  <a:srgbClr val="307871"/>
                </a:solidFill>
                <a:latin typeface="Times New Roman" panose="02020603050405020304" pitchFamily="18" charset="0"/>
                <a:cs typeface="Times New Roman" panose="02020603050405020304" pitchFamily="18" charset="0"/>
              </a:rPr>
              <a:t>European Communities</a:t>
            </a:r>
            <a:r>
              <a:rPr lang="en-US" altLang="cs-CZ" sz="1600" dirty="0">
                <a:solidFill>
                  <a:srgbClr val="307871"/>
                </a:solidFill>
                <a:latin typeface="Times New Roman" panose="02020603050405020304" pitchFamily="18" charset="0"/>
                <a:cs typeface="Times New Roman" panose="02020603050405020304" pitchFamily="18" charset="0"/>
              </a:rPr>
              <a:t>.</a:t>
            </a: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3D139576-E415-4EE6-8FBF-16DD2DAB2DA2}"/>
              </a:ext>
            </a:extLst>
          </p:cNvPr>
          <p:cNvPicPr>
            <a:picLocks noChangeAspect="1"/>
          </p:cNvPicPr>
          <p:nvPr/>
        </p:nvPicPr>
        <p:blipFill>
          <a:blip r:embed="rId3"/>
          <a:stretch>
            <a:fillRect/>
          </a:stretch>
        </p:blipFill>
        <p:spPr>
          <a:xfrm>
            <a:off x="7370981" y="2047339"/>
            <a:ext cx="3970120" cy="3037142"/>
          </a:xfrm>
          <a:prstGeom prst="rect">
            <a:avLst/>
          </a:prstGeom>
        </p:spPr>
      </p:pic>
    </p:spTree>
    <p:extLst>
      <p:ext uri="{BB962C8B-B14F-4D97-AF65-F5344CB8AC3E}">
        <p14:creationId xmlns:p14="http://schemas.microsoft.com/office/powerpoint/2010/main" val="846754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6008376" cy="461665"/>
          </a:xfrm>
          <a:prstGeom prst="rect">
            <a:avLst/>
          </a:prstGeom>
        </p:spPr>
        <p:txBody>
          <a:bodyPr wrap="none">
            <a:spAutoFit/>
          </a:bodyPr>
          <a:lstStyle/>
          <a:p>
            <a:pPr lvl="0">
              <a:defRPr/>
            </a:pPr>
            <a:r>
              <a:rPr lang="cs-CZ" sz="2400" kern="0" dirty="0" err="1">
                <a:solidFill>
                  <a:srgbClr val="307871"/>
                </a:solidFill>
                <a:latin typeface="Times New Roman"/>
                <a:ea typeface="+mj-ea"/>
                <a:cs typeface="+mj-cs"/>
              </a:rPr>
              <a:t>Development</a:t>
            </a:r>
            <a:r>
              <a:rPr lang="en-US" sz="2400" kern="0" dirty="0">
                <a:solidFill>
                  <a:srgbClr val="307871"/>
                </a:solidFill>
                <a:latin typeface="Times New Roman"/>
                <a:ea typeface="+mj-ea"/>
                <a:cs typeface="+mj-cs"/>
              </a:rPr>
              <a:t> of „Modern“ European Economy</a:t>
            </a:r>
          </a:p>
        </p:txBody>
      </p:sp>
      <p:sp>
        <p:nvSpPr>
          <p:cNvPr id="8" name="Zástupný symbol pro obsah 2"/>
          <p:cNvSpPr txBox="1">
            <a:spLocks/>
          </p:cNvSpPr>
          <p:nvPr/>
        </p:nvSpPr>
        <p:spPr>
          <a:xfrm>
            <a:off x="470182" y="1223682"/>
            <a:ext cx="6697100" cy="4701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600" b="1" cap="all" dirty="0">
                <a:solidFill>
                  <a:srgbClr val="307871"/>
                </a:solidFill>
                <a:latin typeface="Times New Roman" panose="02020603050405020304" pitchFamily="18" charset="0"/>
                <a:cs typeface="Times New Roman" panose="02020603050405020304" pitchFamily="18" charset="0"/>
              </a:rPr>
              <a:t>Second Period</a:t>
            </a:r>
            <a:r>
              <a:rPr lang="cs-CZ" sz="1600" b="1" dirty="0">
                <a:solidFill>
                  <a:srgbClr val="307871"/>
                </a:solidFill>
                <a:latin typeface="Times New Roman" panose="02020603050405020304" pitchFamily="18" charset="0"/>
                <a:cs typeface="Times New Roman" panose="02020603050405020304" pitchFamily="18" charset="0"/>
              </a:rPr>
              <a:t> (70th – 80th </a:t>
            </a:r>
            <a:r>
              <a:rPr lang="cs-CZ" sz="1600" b="1" dirty="0" err="1">
                <a:solidFill>
                  <a:srgbClr val="307871"/>
                </a:solidFill>
                <a:latin typeface="Times New Roman" panose="02020603050405020304" pitchFamily="18" charset="0"/>
                <a:cs typeface="Times New Roman" panose="02020603050405020304" pitchFamily="18" charset="0"/>
              </a:rPr>
              <a:t>of</a:t>
            </a:r>
            <a:r>
              <a:rPr lang="cs-CZ" sz="1600" b="1" dirty="0">
                <a:solidFill>
                  <a:srgbClr val="307871"/>
                </a:solidFill>
                <a:latin typeface="Times New Roman" panose="02020603050405020304" pitchFamily="18" charset="0"/>
                <a:cs typeface="Times New Roman" panose="02020603050405020304" pitchFamily="18" charset="0"/>
              </a:rPr>
              <a:t> 20th </a:t>
            </a:r>
            <a:r>
              <a:rPr lang="cs-CZ" sz="1600" b="1" dirty="0" err="1">
                <a:solidFill>
                  <a:srgbClr val="307871"/>
                </a:solidFill>
                <a:latin typeface="Times New Roman" panose="02020603050405020304" pitchFamily="18" charset="0"/>
                <a:cs typeface="Times New Roman" panose="02020603050405020304" pitchFamily="18" charset="0"/>
              </a:rPr>
              <a:t>Century</a:t>
            </a:r>
            <a:r>
              <a:rPr lang="cs-CZ" sz="1600" b="1" dirty="0">
                <a:solidFill>
                  <a:srgbClr val="307871"/>
                </a:solidFill>
                <a:latin typeface="Times New Roman" panose="02020603050405020304" pitchFamily="18" charset="0"/>
                <a:cs typeface="Times New Roman" panose="02020603050405020304" pitchFamily="18" charset="0"/>
              </a:rPr>
              <a:t>)</a:t>
            </a:r>
          </a:p>
          <a:p>
            <a:endParaRPr lang="cs-CZ" sz="1600" b="1"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The 1970s were marked by a raw material and energy crisis caused by a drastic reduction in oil supplies from the Gulf states.</a:t>
            </a: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1975</a:t>
            </a:r>
            <a:r>
              <a:rPr lang="en-US" sz="1600" dirty="0">
                <a:solidFill>
                  <a:srgbClr val="307871"/>
                </a:solidFill>
                <a:latin typeface="Times New Roman" panose="02020603050405020304" pitchFamily="18" charset="0"/>
                <a:cs typeface="Times New Roman" panose="02020603050405020304" pitchFamily="18" charset="0"/>
              </a:rPr>
              <a:t>, the Court of Auditors was set up</a:t>
            </a:r>
            <a:r>
              <a:rPr lang="cs-CZ" sz="1600" dirty="0">
                <a:solidFill>
                  <a:srgbClr val="307871"/>
                </a:solidFill>
                <a:latin typeface="Times New Roman" panose="02020603050405020304" pitchFamily="18" charset="0"/>
                <a:cs typeface="Times New Roman" panose="02020603050405020304" pitchFamily="18" charset="0"/>
              </a:rPr>
              <a:t>.</a:t>
            </a:r>
            <a:endParaRPr lang="en-US"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1979</a:t>
            </a:r>
            <a:r>
              <a:rPr lang="en-US" sz="1600" dirty="0">
                <a:solidFill>
                  <a:srgbClr val="307871"/>
                </a:solidFill>
                <a:latin typeface="Times New Roman" panose="02020603050405020304" pitchFamily="18" charset="0"/>
                <a:cs typeface="Times New Roman" panose="02020603050405020304" pitchFamily="18" charset="0"/>
              </a:rPr>
              <a:t>, the first direct elections to the Parliamentary Assembly took place</a:t>
            </a:r>
            <a:r>
              <a:rPr lang="cs-CZ" sz="1600" dirty="0">
                <a:solidFill>
                  <a:srgbClr val="307871"/>
                </a:solidFill>
                <a:latin typeface="Times New Roman" panose="02020603050405020304" pitchFamily="18" charset="0"/>
                <a:cs typeface="Times New Roman" panose="02020603050405020304" pitchFamily="18" charset="0"/>
              </a:rPr>
              <a:t>.</a:t>
            </a:r>
          </a:p>
          <a:p>
            <a:pPr algn="just"/>
            <a:r>
              <a:rPr lang="en-US" sz="1600" dirty="0">
                <a:solidFill>
                  <a:srgbClr val="307871"/>
                </a:solidFill>
                <a:latin typeface="Times New Roman" panose="02020603050405020304" pitchFamily="18" charset="0"/>
                <a:cs typeface="Times New Roman" panose="02020603050405020304" pitchFamily="18" charset="0"/>
              </a:rPr>
              <a:t>The </a:t>
            </a:r>
            <a:r>
              <a:rPr lang="en-US" sz="1600" b="1" i="1" dirty="0">
                <a:solidFill>
                  <a:srgbClr val="307871"/>
                </a:solidFill>
                <a:latin typeface="Times New Roman" panose="02020603050405020304" pitchFamily="18" charset="0"/>
                <a:cs typeface="Times New Roman" panose="02020603050405020304" pitchFamily="18" charset="0"/>
              </a:rPr>
              <a:t>European Monetary System </a:t>
            </a:r>
            <a:r>
              <a:rPr lang="en-US" sz="1600" dirty="0">
                <a:solidFill>
                  <a:srgbClr val="307871"/>
                </a:solidFill>
                <a:latin typeface="Times New Roman" panose="02020603050405020304" pitchFamily="18" charset="0"/>
                <a:cs typeface="Times New Roman" panose="02020603050405020304" pitchFamily="18" charset="0"/>
              </a:rPr>
              <a:t>(EMS), which existed in the countries of the European Economic Community from </a:t>
            </a:r>
            <a:r>
              <a:rPr lang="en-US" sz="1600" b="1" dirty="0">
                <a:solidFill>
                  <a:srgbClr val="307871"/>
                </a:solidFill>
                <a:latin typeface="Times New Roman" panose="02020603050405020304" pitchFamily="18" charset="0"/>
                <a:cs typeface="Times New Roman" panose="02020603050405020304" pitchFamily="18" charset="0"/>
              </a:rPr>
              <a:t>1979 to 1999</a:t>
            </a:r>
            <a:r>
              <a:rPr lang="en-US" sz="1600" dirty="0">
                <a:solidFill>
                  <a:srgbClr val="307871"/>
                </a:solidFill>
                <a:latin typeface="Times New Roman" panose="02020603050405020304" pitchFamily="18" charset="0"/>
                <a:cs typeface="Times New Roman" panose="02020603050405020304" pitchFamily="18" charset="0"/>
              </a:rPr>
              <a:t>, in order to maintain stable exchange rates between the currencies of these countries.</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b="1" i="1" dirty="0">
                <a:solidFill>
                  <a:srgbClr val="307871"/>
                </a:solidFill>
                <a:latin typeface="Times New Roman" panose="02020603050405020304" pitchFamily="18" charset="0"/>
                <a:cs typeface="Times New Roman" panose="02020603050405020304" pitchFamily="18" charset="0"/>
              </a:rPr>
              <a:t>ECU</a:t>
            </a:r>
            <a:r>
              <a:rPr lang="en-US" sz="1600" dirty="0">
                <a:solidFill>
                  <a:srgbClr val="307871"/>
                </a:solidFill>
                <a:latin typeface="Times New Roman" panose="02020603050405020304" pitchFamily="18" charset="0"/>
                <a:cs typeface="Times New Roman" panose="02020603050405020304" pitchFamily="18" charset="0"/>
              </a:rPr>
              <a:t> European Currency Unit - 1979 to 1999 - replaced by EUR</a:t>
            </a:r>
            <a:r>
              <a:rPr lang="cs-CZ" sz="1600" dirty="0">
                <a:solidFill>
                  <a:srgbClr val="307871"/>
                </a:solidFill>
                <a:latin typeface="Times New Roman" panose="02020603050405020304" pitchFamily="18" charset="0"/>
                <a:cs typeface="Times New Roman" panose="02020603050405020304" pitchFamily="18" charset="0"/>
              </a:rPr>
              <a:t>.</a:t>
            </a:r>
          </a:p>
          <a:p>
            <a:pPr algn="just"/>
            <a:r>
              <a:rPr lang="cs-CZ"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1985</a:t>
            </a:r>
            <a:r>
              <a:rPr lang="en-US" sz="1600" dirty="0">
                <a:solidFill>
                  <a:srgbClr val="307871"/>
                </a:solidFill>
                <a:latin typeface="Times New Roman" panose="02020603050405020304" pitchFamily="18" charset="0"/>
                <a:cs typeface="Times New Roman" panose="02020603050405020304" pitchFamily="18" charset="0"/>
              </a:rPr>
              <a:t> - Schengen area - 26 member states (persons can cross borders without border control) - not only the member states of the EU (Iceland, Norway, UK (partly), Switzerland, Liechtenstein)</a:t>
            </a:r>
          </a:p>
          <a:p>
            <a:pPr lvl="1" algn="just"/>
            <a:r>
              <a:rPr lang="en-US" sz="1400" dirty="0">
                <a:solidFill>
                  <a:srgbClr val="307871"/>
                </a:solidFill>
                <a:latin typeface="Times New Roman" panose="02020603050405020304" pitchFamily="18" charset="0"/>
                <a:cs typeface="Times New Roman" panose="02020603050405020304" pitchFamily="18" charset="0"/>
              </a:rPr>
              <a:t>The signatory countries were Germany, France, Belgium, the Netherlands and Luxembourg</a:t>
            </a:r>
            <a:r>
              <a:rPr lang="cs-CZ" sz="1400" dirty="0">
                <a:solidFill>
                  <a:srgbClr val="307871"/>
                </a:solidFill>
                <a:latin typeface="Times New Roman" panose="02020603050405020304" pitchFamily="18" charset="0"/>
                <a:cs typeface="Times New Roman" panose="02020603050405020304" pitchFamily="18" charset="0"/>
              </a:rPr>
              <a:t>.</a:t>
            </a:r>
            <a:endParaRPr lang="en-US" sz="1400" dirty="0">
              <a:solidFill>
                <a:srgbClr val="307871"/>
              </a:solidFill>
              <a:latin typeface="Times New Roman" panose="02020603050405020304" pitchFamily="18" charset="0"/>
              <a:cs typeface="Times New Roman" panose="02020603050405020304" pitchFamily="18" charset="0"/>
            </a:endParaRPr>
          </a:p>
          <a:p>
            <a:pPr marL="0" indent="0" algn="just">
              <a:buNone/>
            </a:pPr>
            <a:endParaRPr lang="cs-CZ" sz="1400" dirty="0">
              <a:solidFill>
                <a:srgbClr val="307871"/>
              </a:solidFill>
              <a:latin typeface="Times New Roman" panose="02020603050405020304" pitchFamily="18" charset="0"/>
              <a:cs typeface="Times New Roman" panose="02020603050405020304" pitchFamily="18" charset="0"/>
            </a:endParaRP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FDED2081-FCC7-412C-B80F-911EDB873FAC}"/>
              </a:ext>
            </a:extLst>
          </p:cNvPr>
          <p:cNvPicPr>
            <a:picLocks noChangeAspect="1"/>
          </p:cNvPicPr>
          <p:nvPr/>
        </p:nvPicPr>
        <p:blipFill>
          <a:blip r:embed="rId3"/>
          <a:stretch>
            <a:fillRect/>
          </a:stretch>
        </p:blipFill>
        <p:spPr>
          <a:xfrm>
            <a:off x="7700963" y="2024039"/>
            <a:ext cx="3333750" cy="3305175"/>
          </a:xfrm>
          <a:prstGeom prst="rect">
            <a:avLst/>
          </a:prstGeom>
        </p:spPr>
      </p:pic>
      <p:sp>
        <p:nvSpPr>
          <p:cNvPr id="2" name="Obdélník 1">
            <a:extLst>
              <a:ext uri="{FF2B5EF4-FFF2-40B4-BE49-F238E27FC236}">
                <a16:creationId xmlns:a16="http://schemas.microsoft.com/office/drawing/2014/main" id="{63D4A36D-DA4B-4DA9-BD61-A01A2C6408DF}"/>
              </a:ext>
            </a:extLst>
          </p:cNvPr>
          <p:cNvSpPr/>
          <p:nvPr/>
        </p:nvSpPr>
        <p:spPr>
          <a:xfrm>
            <a:off x="9556263" y="-162441"/>
            <a:ext cx="2956900" cy="369332"/>
          </a:xfrm>
          <a:prstGeom prst="rect">
            <a:avLst/>
          </a:prstGeom>
        </p:spPr>
        <p:txBody>
          <a:bodyPr wrap="none">
            <a:spAutoFit/>
          </a:bodyPr>
          <a:lstStyle/>
          <a:p>
            <a:r>
              <a:rPr lang="cs-CZ" b="1" dirty="0">
                <a:solidFill>
                  <a:srgbClr val="307871"/>
                </a:solidFill>
                <a:latin typeface="Times New Roman" panose="02020603050405020304" pitchFamily="18" charset="0"/>
                <a:cs typeface="Times New Roman" panose="02020603050405020304" pitchFamily="18" charset="0"/>
              </a:rPr>
              <a:t>1975 byl zřízen Účetní dvůr </a:t>
            </a:r>
          </a:p>
        </p:txBody>
      </p:sp>
    </p:spTree>
    <p:extLst>
      <p:ext uri="{BB962C8B-B14F-4D97-AF65-F5344CB8AC3E}">
        <p14:creationId xmlns:p14="http://schemas.microsoft.com/office/powerpoint/2010/main" val="334490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6008376" cy="461665"/>
          </a:xfrm>
          <a:prstGeom prst="rect">
            <a:avLst/>
          </a:prstGeom>
        </p:spPr>
        <p:txBody>
          <a:bodyPr wrap="none">
            <a:spAutoFit/>
          </a:bodyPr>
          <a:lstStyle/>
          <a:p>
            <a:pPr lvl="0">
              <a:defRPr/>
            </a:pPr>
            <a:r>
              <a:rPr lang="cs-CZ" sz="2400" kern="0" dirty="0" err="1">
                <a:solidFill>
                  <a:srgbClr val="307871"/>
                </a:solidFill>
                <a:latin typeface="Times New Roman"/>
                <a:ea typeface="+mj-ea"/>
                <a:cs typeface="+mj-cs"/>
              </a:rPr>
              <a:t>Development</a:t>
            </a:r>
            <a:r>
              <a:rPr lang="en-US" sz="2400" kern="0" dirty="0">
                <a:solidFill>
                  <a:srgbClr val="307871"/>
                </a:solidFill>
                <a:latin typeface="Times New Roman"/>
                <a:ea typeface="+mj-ea"/>
                <a:cs typeface="+mj-cs"/>
              </a:rPr>
              <a:t> of „Modern“ European Economy</a:t>
            </a:r>
          </a:p>
        </p:txBody>
      </p:sp>
      <p:sp>
        <p:nvSpPr>
          <p:cNvPr id="8" name="Zástupný symbol pro obsah 2"/>
          <p:cNvSpPr txBox="1">
            <a:spLocks/>
          </p:cNvSpPr>
          <p:nvPr/>
        </p:nvSpPr>
        <p:spPr>
          <a:xfrm>
            <a:off x="470181" y="1219199"/>
            <a:ext cx="7185677" cy="4792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b="1" cap="all" dirty="0" err="1">
                <a:solidFill>
                  <a:srgbClr val="307871"/>
                </a:solidFill>
                <a:latin typeface="Times New Roman" panose="02020603050405020304" pitchFamily="18" charset="0"/>
                <a:cs typeface="Times New Roman" panose="02020603050405020304" pitchFamily="18" charset="0"/>
              </a:rPr>
              <a:t>Third</a:t>
            </a:r>
            <a:r>
              <a:rPr lang="cs-CZ" sz="1800" b="1" cap="all" dirty="0">
                <a:solidFill>
                  <a:srgbClr val="307871"/>
                </a:solidFill>
                <a:latin typeface="Times New Roman" panose="02020603050405020304" pitchFamily="18" charset="0"/>
                <a:cs typeface="Times New Roman" panose="02020603050405020304" pitchFamily="18" charset="0"/>
              </a:rPr>
              <a:t> Period</a:t>
            </a:r>
            <a:r>
              <a:rPr lang="cs-CZ" sz="1800" b="1" dirty="0">
                <a:solidFill>
                  <a:srgbClr val="307871"/>
                </a:solidFill>
                <a:latin typeface="Times New Roman" panose="02020603050405020304" pitchFamily="18" charset="0"/>
                <a:cs typeface="Times New Roman" panose="02020603050405020304" pitchFamily="18" charset="0"/>
              </a:rPr>
              <a:t> (</a:t>
            </a:r>
            <a:r>
              <a:rPr lang="cs-CZ" sz="1800" b="1" dirty="0" err="1">
                <a:solidFill>
                  <a:srgbClr val="307871"/>
                </a:solidFill>
                <a:latin typeface="Times New Roman" panose="02020603050405020304" pitchFamily="18" charset="0"/>
                <a:cs typeface="Times New Roman" panose="02020603050405020304" pitchFamily="18" charset="0"/>
              </a:rPr>
              <a:t>from</a:t>
            </a:r>
            <a:r>
              <a:rPr lang="cs-CZ" sz="1800" b="1" dirty="0">
                <a:solidFill>
                  <a:srgbClr val="307871"/>
                </a:solidFill>
                <a:latin typeface="Times New Roman" panose="02020603050405020304" pitchFamily="18" charset="0"/>
                <a:cs typeface="Times New Roman" panose="02020603050405020304" pitchFamily="18" charset="0"/>
              </a:rPr>
              <a:t> </a:t>
            </a:r>
            <a:r>
              <a:rPr lang="cs-CZ" sz="1800" b="1" dirty="0" err="1">
                <a:solidFill>
                  <a:srgbClr val="307871"/>
                </a:solidFill>
                <a:latin typeface="Times New Roman" panose="02020603050405020304" pitchFamily="18" charset="0"/>
                <a:cs typeface="Times New Roman" panose="02020603050405020304" pitchFamily="18" charset="0"/>
              </a:rPr>
              <a:t>the</a:t>
            </a:r>
            <a:r>
              <a:rPr lang="cs-CZ" sz="1800" b="1" dirty="0">
                <a:solidFill>
                  <a:srgbClr val="307871"/>
                </a:solidFill>
                <a:latin typeface="Times New Roman" panose="02020603050405020304" pitchFamily="18" charset="0"/>
                <a:cs typeface="Times New Roman" panose="02020603050405020304" pitchFamily="18" charset="0"/>
              </a:rPr>
              <a:t> 90th </a:t>
            </a:r>
            <a:r>
              <a:rPr lang="cs-CZ" sz="1800" b="1" dirty="0" err="1">
                <a:solidFill>
                  <a:srgbClr val="307871"/>
                </a:solidFill>
                <a:latin typeface="Times New Roman" panose="02020603050405020304" pitchFamily="18" charset="0"/>
                <a:cs typeface="Times New Roman" panose="02020603050405020304" pitchFamily="18" charset="0"/>
              </a:rPr>
              <a:t>of</a:t>
            </a:r>
            <a:r>
              <a:rPr lang="cs-CZ" sz="1800" b="1" dirty="0">
                <a:solidFill>
                  <a:srgbClr val="307871"/>
                </a:solidFill>
                <a:latin typeface="Times New Roman" panose="02020603050405020304" pitchFamily="18" charset="0"/>
                <a:cs typeface="Times New Roman" panose="02020603050405020304" pitchFamily="18" charset="0"/>
              </a:rPr>
              <a:t> 20th </a:t>
            </a:r>
            <a:r>
              <a:rPr lang="cs-CZ" sz="1800" b="1" dirty="0" err="1">
                <a:solidFill>
                  <a:srgbClr val="307871"/>
                </a:solidFill>
                <a:latin typeface="Times New Roman" panose="02020603050405020304" pitchFamily="18" charset="0"/>
                <a:cs typeface="Times New Roman" panose="02020603050405020304" pitchFamily="18" charset="0"/>
              </a:rPr>
              <a:t>Century</a:t>
            </a:r>
            <a:r>
              <a:rPr lang="cs-CZ" sz="1800" b="1" dirty="0">
                <a:solidFill>
                  <a:srgbClr val="307871"/>
                </a:solidFill>
                <a:latin typeface="Times New Roman" panose="02020603050405020304" pitchFamily="18" charset="0"/>
                <a:cs typeface="Times New Roman" panose="02020603050405020304" pitchFamily="18" charset="0"/>
              </a:rPr>
              <a:t>)</a:t>
            </a:r>
          </a:p>
          <a:p>
            <a:endParaRPr lang="cs-CZ" sz="1800" b="1" dirty="0">
              <a:solidFill>
                <a:srgbClr val="307871"/>
              </a:solidFill>
              <a:latin typeface="Times New Roman" panose="02020603050405020304" pitchFamily="18" charset="0"/>
              <a:cs typeface="Times New Roman" panose="02020603050405020304" pitchFamily="18" charset="0"/>
            </a:endParaRPr>
          </a:p>
          <a:p>
            <a:pPr algn="just"/>
            <a:r>
              <a:rPr lang="cs-CZ" sz="1800" dirty="0">
                <a:solidFill>
                  <a:srgbClr val="307871"/>
                </a:solidFill>
                <a:latin typeface="Times New Roman" panose="02020603050405020304" pitchFamily="18" charset="0"/>
                <a:cs typeface="Times New Roman" panose="02020603050405020304" pitchFamily="18" charset="0"/>
              </a:rPr>
              <a:t>In </a:t>
            </a:r>
            <a:r>
              <a:rPr lang="en-US" sz="1800" b="1" dirty="0">
                <a:solidFill>
                  <a:srgbClr val="307871"/>
                </a:solidFill>
                <a:latin typeface="Times New Roman" panose="02020603050405020304" pitchFamily="18" charset="0"/>
                <a:cs typeface="Times New Roman" panose="02020603050405020304" pitchFamily="18" charset="0"/>
              </a:rPr>
              <a:t>1993</a:t>
            </a:r>
            <a:r>
              <a:rPr lang="en-US" sz="1800" dirty="0">
                <a:solidFill>
                  <a:srgbClr val="307871"/>
                </a:solidFill>
                <a:latin typeface="Times New Roman" panose="02020603050405020304" pitchFamily="18" charset="0"/>
                <a:cs typeface="Times New Roman" panose="02020603050405020304" pitchFamily="18" charset="0"/>
              </a:rPr>
              <a:t> Maastricht - the common foreign and security policy and justice</a:t>
            </a:r>
          </a:p>
          <a:p>
            <a:pPr algn="just"/>
            <a:r>
              <a:rPr lang="cs-CZ" sz="1800" b="1" dirty="0">
                <a:solidFill>
                  <a:srgbClr val="307871"/>
                </a:solidFill>
                <a:latin typeface="Times New Roman" panose="02020603050405020304" pitchFamily="18" charset="0"/>
                <a:cs typeface="Times New Roman" panose="02020603050405020304" pitchFamily="18" charset="0"/>
              </a:rPr>
              <a:t>T</a:t>
            </a:r>
            <a:r>
              <a:rPr lang="en-US" sz="1800" b="1" dirty="0">
                <a:solidFill>
                  <a:srgbClr val="307871"/>
                </a:solidFill>
                <a:latin typeface="Times New Roman" panose="02020603050405020304" pitchFamily="18" charset="0"/>
                <a:cs typeface="Times New Roman" panose="02020603050405020304" pitchFamily="18" charset="0"/>
              </a:rPr>
              <a:t>he European Union was created </a:t>
            </a:r>
            <a:r>
              <a:rPr lang="en-US" sz="1800" dirty="0">
                <a:solidFill>
                  <a:srgbClr val="307871"/>
                </a:solidFill>
                <a:latin typeface="Times New Roman" panose="02020603050405020304" pitchFamily="18" charset="0"/>
                <a:cs typeface="Times New Roman" panose="02020603050405020304" pitchFamily="18" charset="0"/>
              </a:rPr>
              <a:t>with the signing of the Maastricht Treaty</a:t>
            </a:r>
            <a:r>
              <a:rPr lang="cs-CZ" sz="1800" dirty="0">
                <a:solidFill>
                  <a:srgbClr val="307871"/>
                </a:solidFill>
                <a:latin typeface="Times New Roman" panose="02020603050405020304" pitchFamily="18" charset="0"/>
                <a:cs typeface="Times New Roman" panose="02020603050405020304" pitchFamily="18" charset="0"/>
              </a:rPr>
              <a:t>.</a:t>
            </a:r>
          </a:p>
          <a:p>
            <a:pPr algn="just"/>
            <a:r>
              <a:rPr lang="en-US" sz="1800" dirty="0">
                <a:solidFill>
                  <a:srgbClr val="307871"/>
                </a:solidFill>
                <a:latin typeface="Times New Roman" panose="02020603050405020304" pitchFamily="18" charset="0"/>
                <a:cs typeface="Times New Roman" panose="02020603050405020304" pitchFamily="18" charset="0"/>
              </a:rPr>
              <a:t>In January </a:t>
            </a:r>
            <a:r>
              <a:rPr lang="en-US" sz="1800" b="1" dirty="0">
                <a:solidFill>
                  <a:srgbClr val="307871"/>
                </a:solidFill>
                <a:latin typeface="Times New Roman" panose="02020603050405020304" pitchFamily="18" charset="0"/>
                <a:cs typeface="Times New Roman" panose="02020603050405020304" pitchFamily="18" charset="0"/>
              </a:rPr>
              <a:t>1999</a:t>
            </a:r>
            <a:r>
              <a:rPr lang="en-US" sz="1800" dirty="0">
                <a:solidFill>
                  <a:srgbClr val="307871"/>
                </a:solidFill>
                <a:latin typeface="Times New Roman" panose="02020603050405020304" pitchFamily="18" charset="0"/>
                <a:cs typeface="Times New Roman" panose="02020603050405020304" pitchFamily="18" charset="0"/>
              </a:rPr>
              <a:t>, 11 European Union countries (Benelux, Finland, France, Ireland, Italy, Germany, Portugal, Austria, Spain) agreed to adopt the single currency and to stop using their national currencies (</a:t>
            </a:r>
            <a:r>
              <a:rPr lang="cs-CZ" sz="1800" dirty="0">
                <a:solidFill>
                  <a:srgbClr val="307871"/>
                </a:solidFill>
                <a:latin typeface="Times New Roman" panose="02020603050405020304" pitchFamily="18" charset="0"/>
                <a:cs typeface="Times New Roman" panose="02020603050405020304" pitchFamily="18" charset="0"/>
              </a:rPr>
              <a:t>c</a:t>
            </a:r>
            <a:r>
              <a:rPr lang="en-US" sz="1800" dirty="0" err="1">
                <a:solidFill>
                  <a:srgbClr val="307871"/>
                </a:solidFill>
                <a:latin typeface="Times New Roman" panose="02020603050405020304" pitchFamily="18" charset="0"/>
                <a:cs typeface="Times New Roman" panose="02020603050405020304" pitchFamily="18" charset="0"/>
              </a:rPr>
              <a:t>ashless</a:t>
            </a:r>
            <a:r>
              <a:rPr lang="en-US" sz="1800" dirty="0">
                <a:solidFill>
                  <a:srgbClr val="307871"/>
                </a:solidFill>
                <a:latin typeface="Times New Roman" panose="02020603050405020304" pitchFamily="18" charset="0"/>
                <a:cs typeface="Times New Roman" panose="02020603050405020304" pitchFamily="18" charset="0"/>
              </a:rPr>
              <a:t> transactions). </a:t>
            </a:r>
            <a:endParaRPr lang="cs-CZ" sz="1800" dirty="0">
              <a:solidFill>
                <a:srgbClr val="307871"/>
              </a:solidFill>
              <a:latin typeface="Times New Roman" panose="02020603050405020304" pitchFamily="18" charset="0"/>
              <a:cs typeface="Times New Roman" panose="02020603050405020304" pitchFamily="18" charset="0"/>
            </a:endParaRPr>
          </a:p>
          <a:p>
            <a:pPr lvl="1" algn="just"/>
            <a:r>
              <a:rPr lang="en-US" sz="1400" dirty="0">
                <a:solidFill>
                  <a:srgbClr val="307871"/>
                </a:solidFill>
                <a:latin typeface="Times New Roman" panose="02020603050405020304" pitchFamily="18" charset="0"/>
                <a:cs typeface="Times New Roman" panose="02020603050405020304" pitchFamily="18" charset="0"/>
              </a:rPr>
              <a:t>From </a:t>
            </a:r>
            <a:r>
              <a:rPr lang="en-US" sz="1400" b="1" dirty="0">
                <a:solidFill>
                  <a:srgbClr val="307871"/>
                </a:solidFill>
                <a:latin typeface="Times New Roman" panose="02020603050405020304" pitchFamily="18" charset="0"/>
                <a:cs typeface="Times New Roman" panose="02020603050405020304" pitchFamily="18" charset="0"/>
              </a:rPr>
              <a:t>1 January 2002</a:t>
            </a:r>
            <a:r>
              <a:rPr lang="en-US" sz="1400" dirty="0">
                <a:solidFill>
                  <a:srgbClr val="307871"/>
                </a:solidFill>
                <a:latin typeface="Times New Roman" panose="02020603050405020304" pitchFamily="18" charset="0"/>
                <a:cs typeface="Times New Roman" panose="02020603050405020304" pitchFamily="18" charset="0"/>
              </a:rPr>
              <a:t>, euro coins and banknotes went into circulation.</a:t>
            </a:r>
            <a:endParaRPr lang="cs-CZ" sz="1400"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As of </a:t>
            </a:r>
            <a:r>
              <a:rPr lang="en-US" sz="1800" b="1" dirty="0">
                <a:solidFill>
                  <a:srgbClr val="307871"/>
                </a:solidFill>
                <a:latin typeface="Times New Roman" panose="02020603050405020304" pitchFamily="18" charset="0"/>
                <a:cs typeface="Times New Roman" panose="02020603050405020304" pitchFamily="18" charset="0"/>
              </a:rPr>
              <a:t>31 January 2020</a:t>
            </a:r>
            <a:r>
              <a:rPr lang="en-US" sz="1800" dirty="0">
                <a:solidFill>
                  <a:srgbClr val="307871"/>
                </a:solidFill>
                <a:latin typeface="Times New Roman" panose="02020603050405020304" pitchFamily="18" charset="0"/>
                <a:cs typeface="Times New Roman" panose="02020603050405020304" pitchFamily="18" charset="0"/>
              </a:rPr>
              <a:t>, the United Kingdom withdrew from the European Union</a:t>
            </a:r>
            <a:r>
              <a:rPr lang="cs-CZ" sz="1800" dirty="0">
                <a:solidFill>
                  <a:srgbClr val="307871"/>
                </a:solidFill>
                <a:latin typeface="Times New Roman" panose="02020603050405020304" pitchFamily="18" charset="0"/>
                <a:cs typeface="Times New Roman" panose="02020603050405020304" pitchFamily="18" charset="0"/>
              </a:rPr>
              <a:t> =</a:t>
            </a:r>
            <a:r>
              <a:rPr lang="en-US" sz="1800" dirty="0">
                <a:solidFill>
                  <a:srgbClr val="307871"/>
                </a:solidFill>
                <a:latin typeface="Times New Roman" panose="02020603050405020304" pitchFamily="18" charset="0"/>
                <a:cs typeface="Times New Roman" panose="02020603050405020304" pitchFamily="18" charset="0"/>
              </a:rPr>
              <a:t> </a:t>
            </a:r>
            <a:r>
              <a:rPr lang="en-US" sz="1800" b="1" dirty="0">
                <a:solidFill>
                  <a:srgbClr val="307871"/>
                </a:solidFill>
                <a:latin typeface="Times New Roman" panose="02020603050405020304" pitchFamily="18" charset="0"/>
                <a:cs typeface="Times New Roman" panose="02020603050405020304" pitchFamily="18" charset="0"/>
              </a:rPr>
              <a:t>BREXIT</a:t>
            </a:r>
            <a:r>
              <a:rPr lang="en-US" sz="1800" dirty="0">
                <a:solidFill>
                  <a:srgbClr val="307871"/>
                </a:solidFill>
                <a:latin typeface="Times New Roman" panose="02020603050405020304" pitchFamily="18" charset="0"/>
                <a:cs typeface="Times New Roman" panose="02020603050405020304" pitchFamily="18" charset="0"/>
              </a:rPr>
              <a:t> (discussions about it from 1973)</a:t>
            </a:r>
            <a:r>
              <a:rPr lang="cs-CZ" sz="1800" dirty="0">
                <a:solidFill>
                  <a:srgbClr val="307871"/>
                </a:solidFill>
                <a:latin typeface="Times New Roman" panose="02020603050405020304" pitchFamily="18" charset="0"/>
                <a:cs typeface="Times New Roman" panose="02020603050405020304" pitchFamily="18" charset="0"/>
              </a:rPr>
              <a:t>.</a:t>
            </a:r>
            <a:endParaRPr lang="en-US" sz="1800"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From 1 February 2020, the United Kingdom was in a so-called transitional period, during which a number of commitments to the EU were needed - it ended on 2 January 2021.</a:t>
            </a:r>
          </a:p>
          <a:p>
            <a:pPr marL="0" indent="0">
              <a:buNone/>
            </a:pPr>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9A4C593-C916-4A35-BE7A-A9CE8AC32421}"/>
              </a:ext>
            </a:extLst>
          </p:cNvPr>
          <p:cNvPicPr>
            <a:picLocks noChangeAspect="1"/>
          </p:cNvPicPr>
          <p:nvPr/>
        </p:nvPicPr>
        <p:blipFill>
          <a:blip r:embed="rId3"/>
          <a:stretch>
            <a:fillRect/>
          </a:stretch>
        </p:blipFill>
        <p:spPr>
          <a:xfrm>
            <a:off x="9395606" y="1993147"/>
            <a:ext cx="2032364" cy="2000274"/>
          </a:xfrm>
          <a:prstGeom prst="rect">
            <a:avLst/>
          </a:prstGeom>
        </p:spPr>
      </p:pic>
      <p:pic>
        <p:nvPicPr>
          <p:cNvPr id="3" name="Obrázek 2">
            <a:extLst>
              <a:ext uri="{FF2B5EF4-FFF2-40B4-BE49-F238E27FC236}">
                <a16:creationId xmlns:a16="http://schemas.microsoft.com/office/drawing/2014/main" id="{8EEECFB7-A51F-4686-90E6-18C67A7EE72B}"/>
              </a:ext>
            </a:extLst>
          </p:cNvPr>
          <p:cNvPicPr>
            <a:picLocks noChangeAspect="1"/>
          </p:cNvPicPr>
          <p:nvPr/>
        </p:nvPicPr>
        <p:blipFill>
          <a:blip r:embed="rId4"/>
          <a:stretch>
            <a:fillRect/>
          </a:stretch>
        </p:blipFill>
        <p:spPr>
          <a:xfrm>
            <a:off x="7777828" y="4136088"/>
            <a:ext cx="2373375" cy="1583634"/>
          </a:xfrm>
          <a:prstGeom prst="rect">
            <a:avLst/>
          </a:prstGeom>
        </p:spPr>
      </p:pic>
    </p:spTree>
    <p:extLst>
      <p:ext uri="{BB962C8B-B14F-4D97-AF65-F5344CB8AC3E}">
        <p14:creationId xmlns:p14="http://schemas.microsoft.com/office/powerpoint/2010/main" val="4134743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6008376" cy="461665"/>
          </a:xfrm>
          <a:prstGeom prst="rect">
            <a:avLst/>
          </a:prstGeom>
        </p:spPr>
        <p:txBody>
          <a:bodyPr wrap="none">
            <a:spAutoFit/>
          </a:bodyPr>
          <a:lstStyle/>
          <a:p>
            <a:pPr lvl="0">
              <a:defRPr/>
            </a:pPr>
            <a:r>
              <a:rPr lang="cs-CZ" sz="2400" kern="0" dirty="0" err="1">
                <a:solidFill>
                  <a:srgbClr val="307871"/>
                </a:solidFill>
                <a:latin typeface="Times New Roman"/>
                <a:ea typeface="+mj-ea"/>
                <a:cs typeface="+mj-cs"/>
              </a:rPr>
              <a:t>Development</a:t>
            </a:r>
            <a:r>
              <a:rPr lang="en-US" sz="2400" kern="0" dirty="0">
                <a:solidFill>
                  <a:srgbClr val="307871"/>
                </a:solidFill>
                <a:latin typeface="Times New Roman"/>
                <a:ea typeface="+mj-ea"/>
                <a:cs typeface="+mj-cs"/>
              </a:rPr>
              <a:t> of „Modern“ European Economy</a:t>
            </a:r>
          </a:p>
        </p:txBody>
      </p:sp>
      <p:sp>
        <p:nvSpPr>
          <p:cNvPr id="8" name="Zástupný symbol pro obsah 2"/>
          <p:cNvSpPr txBox="1">
            <a:spLocks/>
          </p:cNvSpPr>
          <p:nvPr/>
        </p:nvSpPr>
        <p:spPr>
          <a:xfrm>
            <a:off x="313542" y="1164853"/>
            <a:ext cx="10485087" cy="4832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400" b="1" cap="all" dirty="0" err="1">
                <a:solidFill>
                  <a:srgbClr val="307871"/>
                </a:solidFill>
                <a:latin typeface="Times New Roman" panose="02020603050405020304" pitchFamily="18" charset="0"/>
                <a:cs typeface="Times New Roman" panose="02020603050405020304" pitchFamily="18" charset="0"/>
              </a:rPr>
              <a:t>The</a:t>
            </a:r>
            <a:r>
              <a:rPr lang="cs-CZ" sz="1400" b="1" cap="all" dirty="0">
                <a:solidFill>
                  <a:srgbClr val="307871"/>
                </a:solidFill>
                <a:latin typeface="Times New Roman" panose="02020603050405020304" pitchFamily="18" charset="0"/>
                <a:cs typeface="Times New Roman" panose="02020603050405020304" pitchFamily="18" charset="0"/>
              </a:rPr>
              <a:t> </a:t>
            </a:r>
            <a:r>
              <a:rPr lang="cs-CZ" sz="1400" b="1" cap="all" dirty="0" err="1">
                <a:solidFill>
                  <a:srgbClr val="307871"/>
                </a:solidFill>
                <a:latin typeface="Times New Roman" panose="02020603050405020304" pitchFamily="18" charset="0"/>
                <a:cs typeface="Times New Roman" panose="02020603050405020304" pitchFamily="18" charset="0"/>
              </a:rPr>
              <a:t>Process</a:t>
            </a:r>
            <a:r>
              <a:rPr lang="cs-CZ" sz="1400" b="1" cap="all" dirty="0">
                <a:solidFill>
                  <a:srgbClr val="307871"/>
                </a:solidFill>
                <a:latin typeface="Times New Roman" panose="02020603050405020304" pitchFamily="18" charset="0"/>
                <a:cs typeface="Times New Roman" panose="02020603050405020304" pitchFamily="18" charset="0"/>
              </a:rPr>
              <a:t> </a:t>
            </a:r>
            <a:r>
              <a:rPr lang="cs-CZ" sz="1400" b="1" cap="all" dirty="0" err="1">
                <a:solidFill>
                  <a:srgbClr val="307871"/>
                </a:solidFill>
                <a:latin typeface="Times New Roman" panose="02020603050405020304" pitchFamily="18" charset="0"/>
                <a:cs typeface="Times New Roman" panose="02020603050405020304" pitchFamily="18" charset="0"/>
              </a:rPr>
              <a:t>of</a:t>
            </a:r>
            <a:r>
              <a:rPr lang="cs-CZ" sz="1400" b="1" cap="all" dirty="0">
                <a:solidFill>
                  <a:srgbClr val="307871"/>
                </a:solidFill>
                <a:latin typeface="Times New Roman" panose="02020603050405020304" pitchFamily="18" charset="0"/>
                <a:cs typeface="Times New Roman" panose="02020603050405020304" pitchFamily="18" charset="0"/>
              </a:rPr>
              <a:t> </a:t>
            </a:r>
            <a:r>
              <a:rPr lang="cs-CZ" sz="1400" b="1" cap="all" dirty="0" err="1">
                <a:solidFill>
                  <a:srgbClr val="307871"/>
                </a:solidFill>
                <a:latin typeface="Times New Roman" panose="02020603050405020304" pitchFamily="18" charset="0"/>
                <a:cs typeface="Times New Roman" panose="02020603050405020304" pitchFamily="18" charset="0"/>
              </a:rPr>
              <a:t>EnlargemEnt</a:t>
            </a:r>
            <a:r>
              <a:rPr lang="cs-CZ" sz="1400" b="1" cap="all" dirty="0">
                <a:solidFill>
                  <a:srgbClr val="307871"/>
                </a:solidFill>
                <a:latin typeface="Times New Roman" panose="02020603050405020304" pitchFamily="18" charset="0"/>
                <a:cs typeface="Times New Roman" panose="02020603050405020304" pitchFamily="18" charset="0"/>
              </a:rPr>
              <a:t> </a:t>
            </a:r>
            <a:r>
              <a:rPr lang="cs-CZ" sz="1400" b="1" cap="all" dirty="0" err="1">
                <a:solidFill>
                  <a:srgbClr val="307871"/>
                </a:solidFill>
                <a:latin typeface="Times New Roman" panose="02020603050405020304" pitchFamily="18" charset="0"/>
                <a:cs typeface="Times New Roman" panose="02020603050405020304" pitchFamily="18" charset="0"/>
              </a:rPr>
              <a:t>of</a:t>
            </a:r>
            <a:r>
              <a:rPr lang="cs-CZ" sz="1400" b="1" cap="all" dirty="0">
                <a:solidFill>
                  <a:srgbClr val="307871"/>
                </a:solidFill>
                <a:latin typeface="Times New Roman" panose="02020603050405020304" pitchFamily="18" charset="0"/>
                <a:cs typeface="Times New Roman" panose="02020603050405020304" pitchFamily="18" charset="0"/>
              </a:rPr>
              <a:t> </a:t>
            </a:r>
            <a:r>
              <a:rPr lang="cs-CZ" sz="1400" b="1" cap="all" dirty="0" err="1">
                <a:solidFill>
                  <a:srgbClr val="307871"/>
                </a:solidFill>
                <a:latin typeface="Times New Roman" panose="02020603050405020304" pitchFamily="18" charset="0"/>
                <a:cs typeface="Times New Roman" panose="02020603050405020304" pitchFamily="18" charset="0"/>
              </a:rPr>
              <a:t>European</a:t>
            </a:r>
            <a:r>
              <a:rPr lang="cs-CZ" sz="1400" b="1" cap="all" dirty="0">
                <a:solidFill>
                  <a:srgbClr val="307871"/>
                </a:solidFill>
                <a:latin typeface="Times New Roman" panose="02020603050405020304" pitchFamily="18" charset="0"/>
                <a:cs typeface="Times New Roman" panose="02020603050405020304" pitchFamily="18" charset="0"/>
              </a:rPr>
              <a:t> </a:t>
            </a:r>
            <a:r>
              <a:rPr lang="cs-CZ" sz="1400" b="1" cap="all" dirty="0" err="1">
                <a:solidFill>
                  <a:srgbClr val="307871"/>
                </a:solidFill>
                <a:latin typeface="Times New Roman" panose="02020603050405020304" pitchFamily="18" charset="0"/>
                <a:cs typeface="Times New Roman" panose="02020603050405020304" pitchFamily="18" charset="0"/>
              </a:rPr>
              <a:t>Economy</a:t>
            </a:r>
            <a:endParaRPr lang="cs-CZ" sz="1400" b="1" cap="all" dirty="0">
              <a:solidFill>
                <a:srgbClr val="307871"/>
              </a:solidFill>
              <a:latin typeface="Times New Roman" panose="02020603050405020304" pitchFamily="18" charset="0"/>
              <a:cs typeface="Times New Roman" panose="02020603050405020304" pitchFamily="18" charset="0"/>
            </a:endParaRP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CFC17E3A-776D-468E-8554-86629E9C6E17}"/>
              </a:ext>
            </a:extLst>
          </p:cNvPr>
          <p:cNvPicPr>
            <a:picLocks noChangeAspect="1"/>
          </p:cNvPicPr>
          <p:nvPr/>
        </p:nvPicPr>
        <p:blipFill>
          <a:blip r:embed="rId3"/>
          <a:stretch>
            <a:fillRect/>
          </a:stretch>
        </p:blipFill>
        <p:spPr>
          <a:xfrm>
            <a:off x="376648" y="1687202"/>
            <a:ext cx="1862699" cy="1423930"/>
          </a:xfrm>
          <a:prstGeom prst="rect">
            <a:avLst/>
          </a:prstGeom>
        </p:spPr>
      </p:pic>
      <p:sp>
        <p:nvSpPr>
          <p:cNvPr id="3" name="Obdélník 2">
            <a:extLst>
              <a:ext uri="{FF2B5EF4-FFF2-40B4-BE49-F238E27FC236}">
                <a16:creationId xmlns:a16="http://schemas.microsoft.com/office/drawing/2014/main" id="{DA2E4F59-B275-456E-B832-A2058C994438}"/>
              </a:ext>
            </a:extLst>
          </p:cNvPr>
          <p:cNvSpPr/>
          <p:nvPr/>
        </p:nvSpPr>
        <p:spPr>
          <a:xfrm>
            <a:off x="313542" y="3186139"/>
            <a:ext cx="2764824" cy="738664"/>
          </a:xfrm>
          <a:prstGeom prst="rect">
            <a:avLst/>
          </a:prstGeom>
        </p:spPr>
        <p:txBody>
          <a:bodyPr wrap="square">
            <a:spAutoFit/>
          </a:bodyPr>
          <a:lstStyle/>
          <a:p>
            <a:r>
              <a:rPr lang="cs-CZ" sz="1400" dirty="0"/>
              <a:t>1952–58: </a:t>
            </a:r>
            <a:r>
              <a:rPr lang="en-US" sz="1400" dirty="0"/>
              <a:t>founding states: Belgium, France, Italy, Luxembourg, Germany, the Netherlands</a:t>
            </a:r>
            <a:endParaRPr lang="cs-CZ" sz="1400" dirty="0"/>
          </a:p>
        </p:txBody>
      </p:sp>
      <p:pic>
        <p:nvPicPr>
          <p:cNvPr id="6" name="Obrázek 5">
            <a:extLst>
              <a:ext uri="{FF2B5EF4-FFF2-40B4-BE49-F238E27FC236}">
                <a16:creationId xmlns:a16="http://schemas.microsoft.com/office/drawing/2014/main" id="{5B930FFB-88EC-4FFF-96EB-CAF63096F94E}"/>
              </a:ext>
            </a:extLst>
          </p:cNvPr>
          <p:cNvPicPr>
            <a:picLocks noChangeAspect="1"/>
          </p:cNvPicPr>
          <p:nvPr/>
        </p:nvPicPr>
        <p:blipFill>
          <a:blip r:embed="rId4"/>
          <a:stretch>
            <a:fillRect/>
          </a:stretch>
        </p:blipFill>
        <p:spPr>
          <a:xfrm>
            <a:off x="3457785" y="1653352"/>
            <a:ext cx="1849064" cy="1413507"/>
          </a:xfrm>
          <a:prstGeom prst="rect">
            <a:avLst/>
          </a:prstGeom>
        </p:spPr>
      </p:pic>
      <p:sp>
        <p:nvSpPr>
          <p:cNvPr id="7" name="Obdélník 6">
            <a:extLst>
              <a:ext uri="{FF2B5EF4-FFF2-40B4-BE49-F238E27FC236}">
                <a16:creationId xmlns:a16="http://schemas.microsoft.com/office/drawing/2014/main" id="{400E64C2-4B07-4A3A-84A1-F9A025EDF2B9}"/>
              </a:ext>
            </a:extLst>
          </p:cNvPr>
          <p:cNvSpPr/>
          <p:nvPr/>
        </p:nvSpPr>
        <p:spPr>
          <a:xfrm>
            <a:off x="3354189" y="3173649"/>
            <a:ext cx="2337417" cy="738664"/>
          </a:xfrm>
          <a:prstGeom prst="rect">
            <a:avLst/>
          </a:prstGeom>
        </p:spPr>
        <p:txBody>
          <a:bodyPr wrap="square">
            <a:spAutoFit/>
          </a:bodyPr>
          <a:lstStyle/>
          <a:p>
            <a:r>
              <a:rPr lang="cs-CZ" sz="1400" dirty="0"/>
              <a:t>1973 – </a:t>
            </a:r>
            <a:r>
              <a:rPr lang="en-US" sz="1400" dirty="0"/>
              <a:t>first enlargement: Denmark*, Ireland, UK </a:t>
            </a:r>
            <a:endParaRPr lang="cs-CZ" sz="1400" dirty="0"/>
          </a:p>
          <a:p>
            <a:r>
              <a:rPr lang="en-US" sz="1400" dirty="0"/>
              <a:t>(*Greenland resigned 1985)</a:t>
            </a:r>
            <a:endParaRPr lang="cs-CZ" sz="1400" dirty="0"/>
          </a:p>
        </p:txBody>
      </p:sp>
      <p:pic>
        <p:nvPicPr>
          <p:cNvPr id="9" name="Obrázek 8">
            <a:extLst>
              <a:ext uri="{FF2B5EF4-FFF2-40B4-BE49-F238E27FC236}">
                <a16:creationId xmlns:a16="http://schemas.microsoft.com/office/drawing/2014/main" id="{20CCDBCE-E196-4B17-8877-5538B83159AA}"/>
              </a:ext>
            </a:extLst>
          </p:cNvPr>
          <p:cNvPicPr>
            <a:picLocks noChangeAspect="1"/>
          </p:cNvPicPr>
          <p:nvPr/>
        </p:nvPicPr>
        <p:blipFill>
          <a:blip r:embed="rId5"/>
          <a:stretch>
            <a:fillRect/>
          </a:stretch>
        </p:blipFill>
        <p:spPr>
          <a:xfrm>
            <a:off x="6433565" y="1653352"/>
            <a:ext cx="1893345" cy="1447357"/>
          </a:xfrm>
          <a:prstGeom prst="rect">
            <a:avLst/>
          </a:prstGeom>
        </p:spPr>
      </p:pic>
      <p:sp>
        <p:nvSpPr>
          <p:cNvPr id="10" name="Obdélník 9">
            <a:extLst>
              <a:ext uri="{FF2B5EF4-FFF2-40B4-BE49-F238E27FC236}">
                <a16:creationId xmlns:a16="http://schemas.microsoft.com/office/drawing/2014/main" id="{D4B6C486-E08C-4EED-8C5A-391B8E4D5592}"/>
              </a:ext>
            </a:extLst>
          </p:cNvPr>
          <p:cNvSpPr/>
          <p:nvPr/>
        </p:nvSpPr>
        <p:spPr>
          <a:xfrm>
            <a:off x="6276499" y="3215578"/>
            <a:ext cx="2337417" cy="523220"/>
          </a:xfrm>
          <a:prstGeom prst="rect">
            <a:avLst/>
          </a:prstGeom>
        </p:spPr>
        <p:txBody>
          <a:bodyPr wrap="square">
            <a:spAutoFit/>
          </a:bodyPr>
          <a:lstStyle/>
          <a:p>
            <a:r>
              <a:rPr lang="cs-CZ" sz="1400" dirty="0"/>
              <a:t>1981 – second </a:t>
            </a:r>
            <a:r>
              <a:rPr lang="cs-CZ" sz="1400" dirty="0" err="1"/>
              <a:t>enlargement</a:t>
            </a:r>
            <a:r>
              <a:rPr lang="cs-CZ" sz="1400" dirty="0"/>
              <a:t> ("</a:t>
            </a:r>
            <a:r>
              <a:rPr lang="cs-CZ" sz="1400" dirty="0" err="1"/>
              <a:t>southern</a:t>
            </a:r>
            <a:r>
              <a:rPr lang="cs-CZ" sz="1400" dirty="0"/>
              <a:t>"): </a:t>
            </a:r>
            <a:r>
              <a:rPr lang="cs-CZ" sz="1400" dirty="0" err="1"/>
              <a:t>Greece</a:t>
            </a:r>
            <a:endParaRPr lang="cs-CZ" sz="1400" dirty="0"/>
          </a:p>
        </p:txBody>
      </p:sp>
      <p:pic>
        <p:nvPicPr>
          <p:cNvPr id="11" name="Obrázek 10">
            <a:extLst>
              <a:ext uri="{FF2B5EF4-FFF2-40B4-BE49-F238E27FC236}">
                <a16:creationId xmlns:a16="http://schemas.microsoft.com/office/drawing/2014/main" id="{DC65BB8B-81EE-406F-A3EC-5581A50BB935}"/>
              </a:ext>
            </a:extLst>
          </p:cNvPr>
          <p:cNvPicPr>
            <a:picLocks noChangeAspect="1"/>
          </p:cNvPicPr>
          <p:nvPr/>
        </p:nvPicPr>
        <p:blipFill>
          <a:blip r:embed="rId6"/>
          <a:stretch>
            <a:fillRect/>
          </a:stretch>
        </p:blipFill>
        <p:spPr>
          <a:xfrm>
            <a:off x="9223715" y="1645189"/>
            <a:ext cx="1893345" cy="1447357"/>
          </a:xfrm>
          <a:prstGeom prst="rect">
            <a:avLst/>
          </a:prstGeom>
        </p:spPr>
      </p:pic>
      <p:sp>
        <p:nvSpPr>
          <p:cNvPr id="12" name="Obdélník 11">
            <a:extLst>
              <a:ext uri="{FF2B5EF4-FFF2-40B4-BE49-F238E27FC236}">
                <a16:creationId xmlns:a16="http://schemas.microsoft.com/office/drawing/2014/main" id="{451B545C-985B-424A-A8DA-FEC175337819}"/>
              </a:ext>
            </a:extLst>
          </p:cNvPr>
          <p:cNvSpPr/>
          <p:nvPr/>
        </p:nvSpPr>
        <p:spPr>
          <a:xfrm>
            <a:off x="9173561" y="3173649"/>
            <a:ext cx="2187742" cy="738664"/>
          </a:xfrm>
          <a:prstGeom prst="rect">
            <a:avLst/>
          </a:prstGeom>
        </p:spPr>
        <p:txBody>
          <a:bodyPr wrap="square">
            <a:spAutoFit/>
          </a:bodyPr>
          <a:lstStyle/>
          <a:p>
            <a:r>
              <a:rPr lang="cs-CZ" sz="1400" dirty="0"/>
              <a:t>1986 – </a:t>
            </a:r>
            <a:r>
              <a:rPr lang="cs-CZ" sz="1400" dirty="0" err="1"/>
              <a:t>third</a:t>
            </a:r>
            <a:r>
              <a:rPr lang="cs-CZ" sz="1400" dirty="0"/>
              <a:t> </a:t>
            </a:r>
            <a:r>
              <a:rPr lang="cs-CZ" sz="1400" dirty="0" err="1"/>
              <a:t>enlargement</a:t>
            </a:r>
            <a:r>
              <a:rPr lang="cs-CZ" sz="1400" dirty="0"/>
              <a:t> ("</a:t>
            </a:r>
            <a:r>
              <a:rPr lang="cs-CZ" sz="1400" dirty="0" err="1"/>
              <a:t>southern</a:t>
            </a:r>
            <a:r>
              <a:rPr lang="cs-CZ" sz="1400" dirty="0"/>
              <a:t>"): Portugal, </a:t>
            </a:r>
            <a:r>
              <a:rPr lang="cs-CZ" sz="1400" dirty="0" err="1"/>
              <a:t>Spain</a:t>
            </a:r>
            <a:endParaRPr lang="cs-CZ" sz="1400" dirty="0"/>
          </a:p>
        </p:txBody>
      </p:sp>
      <p:pic>
        <p:nvPicPr>
          <p:cNvPr id="13" name="Obrázek 12">
            <a:extLst>
              <a:ext uri="{FF2B5EF4-FFF2-40B4-BE49-F238E27FC236}">
                <a16:creationId xmlns:a16="http://schemas.microsoft.com/office/drawing/2014/main" id="{02A5B79F-38B3-409B-805F-0CE7A8EFD4FE}"/>
              </a:ext>
            </a:extLst>
          </p:cNvPr>
          <p:cNvPicPr>
            <a:picLocks noChangeAspect="1"/>
          </p:cNvPicPr>
          <p:nvPr/>
        </p:nvPicPr>
        <p:blipFill>
          <a:blip r:embed="rId7"/>
          <a:stretch>
            <a:fillRect/>
          </a:stretch>
        </p:blipFill>
        <p:spPr>
          <a:xfrm>
            <a:off x="411926" y="4132030"/>
            <a:ext cx="1827421" cy="1396962"/>
          </a:xfrm>
          <a:prstGeom prst="rect">
            <a:avLst/>
          </a:prstGeom>
        </p:spPr>
      </p:pic>
      <p:sp>
        <p:nvSpPr>
          <p:cNvPr id="14" name="Obdélník 13">
            <a:extLst>
              <a:ext uri="{FF2B5EF4-FFF2-40B4-BE49-F238E27FC236}">
                <a16:creationId xmlns:a16="http://schemas.microsoft.com/office/drawing/2014/main" id="{B97F012B-949A-4DAA-866A-985132EDEC00}"/>
              </a:ext>
            </a:extLst>
          </p:cNvPr>
          <p:cNvSpPr/>
          <p:nvPr/>
        </p:nvSpPr>
        <p:spPr>
          <a:xfrm>
            <a:off x="224662" y="5645326"/>
            <a:ext cx="2337417" cy="738664"/>
          </a:xfrm>
          <a:prstGeom prst="rect">
            <a:avLst/>
          </a:prstGeom>
        </p:spPr>
        <p:txBody>
          <a:bodyPr wrap="square">
            <a:spAutoFit/>
          </a:bodyPr>
          <a:lstStyle/>
          <a:p>
            <a:r>
              <a:rPr lang="cs-CZ" sz="1400" dirty="0"/>
              <a:t>1995 – f</a:t>
            </a:r>
            <a:r>
              <a:rPr lang="en-US" sz="1400" dirty="0" err="1"/>
              <a:t>ourth</a:t>
            </a:r>
            <a:r>
              <a:rPr lang="en-US" sz="1400" dirty="0"/>
              <a:t> enlargement ('northern'): Finland, Austria, Sweden</a:t>
            </a:r>
            <a:endParaRPr lang="cs-CZ" sz="1400" dirty="0"/>
          </a:p>
        </p:txBody>
      </p:sp>
      <p:pic>
        <p:nvPicPr>
          <p:cNvPr id="15" name="Obrázek 14">
            <a:extLst>
              <a:ext uri="{FF2B5EF4-FFF2-40B4-BE49-F238E27FC236}">
                <a16:creationId xmlns:a16="http://schemas.microsoft.com/office/drawing/2014/main" id="{88BDB7D3-E8EA-436D-8371-83B61C868A43}"/>
              </a:ext>
            </a:extLst>
          </p:cNvPr>
          <p:cNvPicPr>
            <a:picLocks noChangeAspect="1"/>
          </p:cNvPicPr>
          <p:nvPr/>
        </p:nvPicPr>
        <p:blipFill>
          <a:blip r:embed="rId8"/>
          <a:stretch>
            <a:fillRect/>
          </a:stretch>
        </p:blipFill>
        <p:spPr>
          <a:xfrm>
            <a:off x="3492559" y="4034919"/>
            <a:ext cx="1846508" cy="1411553"/>
          </a:xfrm>
          <a:prstGeom prst="rect">
            <a:avLst/>
          </a:prstGeom>
        </p:spPr>
      </p:pic>
      <p:sp>
        <p:nvSpPr>
          <p:cNvPr id="16" name="Obdélník 15">
            <a:extLst>
              <a:ext uri="{FF2B5EF4-FFF2-40B4-BE49-F238E27FC236}">
                <a16:creationId xmlns:a16="http://schemas.microsoft.com/office/drawing/2014/main" id="{E3160D27-029F-4D8B-9D1C-57CC5043AB6A}"/>
              </a:ext>
            </a:extLst>
          </p:cNvPr>
          <p:cNvSpPr/>
          <p:nvPr/>
        </p:nvSpPr>
        <p:spPr>
          <a:xfrm>
            <a:off x="2650959" y="5569078"/>
            <a:ext cx="3529708" cy="738664"/>
          </a:xfrm>
          <a:prstGeom prst="rect">
            <a:avLst/>
          </a:prstGeom>
        </p:spPr>
        <p:txBody>
          <a:bodyPr wrap="square">
            <a:spAutoFit/>
          </a:bodyPr>
          <a:lstStyle/>
          <a:p>
            <a:r>
              <a:rPr lang="cs-CZ" sz="1400" dirty="0"/>
              <a:t>2004 – </a:t>
            </a:r>
            <a:r>
              <a:rPr lang="cs-CZ" sz="1400" dirty="0" err="1"/>
              <a:t>fifth</a:t>
            </a:r>
            <a:r>
              <a:rPr lang="cs-CZ" sz="1400" dirty="0"/>
              <a:t> </a:t>
            </a:r>
            <a:r>
              <a:rPr lang="cs-CZ" sz="1400" dirty="0" err="1"/>
              <a:t>enlargement</a:t>
            </a:r>
            <a:r>
              <a:rPr lang="cs-CZ" sz="1400" dirty="0"/>
              <a:t> ("</a:t>
            </a:r>
            <a:r>
              <a:rPr lang="cs-CZ" sz="1400" dirty="0" err="1"/>
              <a:t>eastern</a:t>
            </a:r>
            <a:r>
              <a:rPr lang="cs-CZ" sz="1400" dirty="0"/>
              <a:t>"): </a:t>
            </a:r>
            <a:r>
              <a:rPr lang="cs-CZ" sz="1400" dirty="0" err="1"/>
              <a:t>Czechia</a:t>
            </a:r>
            <a:r>
              <a:rPr lang="cs-CZ" sz="1400" dirty="0"/>
              <a:t>, </a:t>
            </a:r>
            <a:r>
              <a:rPr lang="cs-CZ" sz="1400" dirty="0" err="1"/>
              <a:t>Estonia</a:t>
            </a:r>
            <a:r>
              <a:rPr lang="cs-CZ" sz="1400" dirty="0"/>
              <a:t>, </a:t>
            </a:r>
            <a:r>
              <a:rPr lang="cs-CZ" sz="1400" dirty="0" err="1"/>
              <a:t>Cyprus</a:t>
            </a:r>
            <a:r>
              <a:rPr lang="cs-CZ" sz="1400" dirty="0"/>
              <a:t>, </a:t>
            </a:r>
            <a:r>
              <a:rPr lang="cs-CZ" sz="1400" dirty="0" err="1"/>
              <a:t>Lithuania</a:t>
            </a:r>
            <a:r>
              <a:rPr lang="cs-CZ" sz="1400" dirty="0"/>
              <a:t>, </a:t>
            </a:r>
            <a:r>
              <a:rPr lang="cs-CZ" sz="1400" dirty="0" err="1"/>
              <a:t>Latvia</a:t>
            </a:r>
            <a:r>
              <a:rPr lang="cs-CZ" sz="1400" dirty="0"/>
              <a:t>, </a:t>
            </a:r>
            <a:r>
              <a:rPr lang="cs-CZ" sz="1400" dirty="0" err="1"/>
              <a:t>Hungary</a:t>
            </a:r>
            <a:r>
              <a:rPr lang="cs-CZ" sz="1400" dirty="0"/>
              <a:t>, Malta, </a:t>
            </a:r>
            <a:r>
              <a:rPr lang="cs-CZ" sz="1400" dirty="0" err="1"/>
              <a:t>Poland</a:t>
            </a:r>
            <a:r>
              <a:rPr lang="cs-CZ" sz="1400" dirty="0"/>
              <a:t>, Slovakia and </a:t>
            </a:r>
            <a:r>
              <a:rPr lang="cs-CZ" sz="1400" dirty="0" err="1"/>
              <a:t>Slovenia</a:t>
            </a:r>
            <a:endParaRPr lang="cs-CZ" sz="1400" dirty="0"/>
          </a:p>
        </p:txBody>
      </p:sp>
      <p:pic>
        <p:nvPicPr>
          <p:cNvPr id="17" name="Obrázek 16">
            <a:extLst>
              <a:ext uri="{FF2B5EF4-FFF2-40B4-BE49-F238E27FC236}">
                <a16:creationId xmlns:a16="http://schemas.microsoft.com/office/drawing/2014/main" id="{B9F3A3FD-E95B-4F58-A22A-9D671B79AF44}"/>
              </a:ext>
            </a:extLst>
          </p:cNvPr>
          <p:cNvPicPr>
            <a:picLocks noChangeAspect="1"/>
          </p:cNvPicPr>
          <p:nvPr/>
        </p:nvPicPr>
        <p:blipFill>
          <a:blip r:embed="rId9"/>
          <a:stretch>
            <a:fillRect/>
          </a:stretch>
        </p:blipFill>
        <p:spPr>
          <a:xfrm>
            <a:off x="6394836" y="4015359"/>
            <a:ext cx="1882852" cy="1439335"/>
          </a:xfrm>
          <a:prstGeom prst="rect">
            <a:avLst/>
          </a:prstGeom>
        </p:spPr>
      </p:pic>
      <p:pic>
        <p:nvPicPr>
          <p:cNvPr id="18" name="Obrázek 17">
            <a:extLst>
              <a:ext uri="{FF2B5EF4-FFF2-40B4-BE49-F238E27FC236}">
                <a16:creationId xmlns:a16="http://schemas.microsoft.com/office/drawing/2014/main" id="{02D6A344-9448-4F9B-8B36-28DFE7BBF310}"/>
              </a:ext>
            </a:extLst>
          </p:cNvPr>
          <p:cNvPicPr>
            <a:picLocks noChangeAspect="1"/>
          </p:cNvPicPr>
          <p:nvPr/>
        </p:nvPicPr>
        <p:blipFill>
          <a:blip r:embed="rId10"/>
          <a:stretch>
            <a:fillRect/>
          </a:stretch>
        </p:blipFill>
        <p:spPr>
          <a:xfrm>
            <a:off x="9223715" y="3999001"/>
            <a:ext cx="1846508" cy="1411552"/>
          </a:xfrm>
          <a:prstGeom prst="rect">
            <a:avLst/>
          </a:prstGeom>
        </p:spPr>
      </p:pic>
      <p:sp>
        <p:nvSpPr>
          <p:cNvPr id="19" name="Obdélník 18">
            <a:extLst>
              <a:ext uri="{FF2B5EF4-FFF2-40B4-BE49-F238E27FC236}">
                <a16:creationId xmlns:a16="http://schemas.microsoft.com/office/drawing/2014/main" id="{E2537F03-2536-45CD-8EFC-E3E60DBD537C}"/>
              </a:ext>
            </a:extLst>
          </p:cNvPr>
          <p:cNvSpPr/>
          <p:nvPr/>
        </p:nvSpPr>
        <p:spPr>
          <a:xfrm>
            <a:off x="6316019" y="5494532"/>
            <a:ext cx="2337417" cy="738664"/>
          </a:xfrm>
          <a:prstGeom prst="rect">
            <a:avLst/>
          </a:prstGeom>
        </p:spPr>
        <p:txBody>
          <a:bodyPr wrap="square">
            <a:spAutoFit/>
          </a:bodyPr>
          <a:lstStyle/>
          <a:p>
            <a:r>
              <a:rPr lang="cs-CZ" sz="1400" dirty="0"/>
              <a:t>2007 – </a:t>
            </a:r>
            <a:r>
              <a:rPr lang="en-US" sz="1400" dirty="0"/>
              <a:t>sixth enlargement ("second east"): Bulgaria, Romania</a:t>
            </a:r>
            <a:endParaRPr lang="cs-CZ" sz="1400" dirty="0"/>
          </a:p>
        </p:txBody>
      </p:sp>
      <p:sp>
        <p:nvSpPr>
          <p:cNvPr id="20" name="Obdélník 19">
            <a:extLst>
              <a:ext uri="{FF2B5EF4-FFF2-40B4-BE49-F238E27FC236}">
                <a16:creationId xmlns:a16="http://schemas.microsoft.com/office/drawing/2014/main" id="{F0DB7556-87D9-44F9-B8AF-872CC831AD78}"/>
              </a:ext>
            </a:extLst>
          </p:cNvPr>
          <p:cNvSpPr/>
          <p:nvPr/>
        </p:nvSpPr>
        <p:spPr>
          <a:xfrm>
            <a:off x="9040310" y="5549294"/>
            <a:ext cx="2564293" cy="523220"/>
          </a:xfrm>
          <a:prstGeom prst="rect">
            <a:avLst/>
          </a:prstGeom>
        </p:spPr>
        <p:txBody>
          <a:bodyPr wrap="square">
            <a:spAutoFit/>
          </a:bodyPr>
          <a:lstStyle/>
          <a:p>
            <a:r>
              <a:rPr lang="cs-CZ" sz="1400" dirty="0"/>
              <a:t>2013 – </a:t>
            </a:r>
            <a:r>
              <a:rPr lang="cs-CZ" sz="1400" dirty="0" err="1"/>
              <a:t>seventh</a:t>
            </a:r>
            <a:r>
              <a:rPr lang="cs-CZ" sz="1400" dirty="0"/>
              <a:t> </a:t>
            </a:r>
            <a:r>
              <a:rPr lang="cs-CZ" sz="1400" dirty="0" err="1"/>
              <a:t>enlargement</a:t>
            </a:r>
            <a:r>
              <a:rPr lang="cs-CZ" sz="1400" dirty="0"/>
              <a:t>: </a:t>
            </a:r>
            <a:r>
              <a:rPr lang="cs-CZ" sz="1400" dirty="0" err="1"/>
              <a:t>Croatia</a:t>
            </a:r>
            <a:endParaRPr lang="cs-CZ" sz="1400" dirty="0"/>
          </a:p>
        </p:txBody>
      </p:sp>
    </p:spTree>
    <p:extLst>
      <p:ext uri="{BB962C8B-B14F-4D97-AF65-F5344CB8AC3E}">
        <p14:creationId xmlns:p14="http://schemas.microsoft.com/office/powerpoint/2010/main" val="3096839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6008376" cy="461665"/>
          </a:xfrm>
          <a:prstGeom prst="rect">
            <a:avLst/>
          </a:prstGeom>
        </p:spPr>
        <p:txBody>
          <a:bodyPr wrap="none">
            <a:spAutoFit/>
          </a:bodyPr>
          <a:lstStyle/>
          <a:p>
            <a:pPr lvl="0">
              <a:defRPr/>
            </a:pPr>
            <a:r>
              <a:rPr lang="cs-CZ" sz="2400" kern="0" dirty="0" err="1">
                <a:solidFill>
                  <a:srgbClr val="307871"/>
                </a:solidFill>
                <a:latin typeface="Times New Roman"/>
                <a:ea typeface="+mj-ea"/>
                <a:cs typeface="+mj-cs"/>
              </a:rPr>
              <a:t>Development</a:t>
            </a:r>
            <a:r>
              <a:rPr lang="en-US" sz="2400" kern="0" dirty="0">
                <a:solidFill>
                  <a:srgbClr val="307871"/>
                </a:solidFill>
                <a:latin typeface="Times New Roman"/>
                <a:ea typeface="+mj-ea"/>
                <a:cs typeface="+mj-cs"/>
              </a:rPr>
              <a:t> of „Modern“ European Economy</a:t>
            </a:r>
          </a:p>
        </p:txBody>
      </p:sp>
      <p:sp>
        <p:nvSpPr>
          <p:cNvPr id="8" name="Zástupný symbol pro obsah 2"/>
          <p:cNvSpPr txBox="1">
            <a:spLocks/>
          </p:cNvSpPr>
          <p:nvPr/>
        </p:nvSpPr>
        <p:spPr>
          <a:xfrm>
            <a:off x="313542" y="1164853"/>
            <a:ext cx="10485087" cy="4832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400" b="1" dirty="0">
                <a:solidFill>
                  <a:srgbClr val="307871"/>
                </a:solidFill>
                <a:latin typeface="Times New Roman" panose="02020603050405020304" pitchFamily="18" charset="0"/>
                <a:cs typeface="Times New Roman" panose="02020603050405020304" pitchFamily="18" charset="0"/>
              </a:rPr>
              <a:t>                                   </a:t>
            </a:r>
          </a:p>
          <a:p>
            <a:pPr marL="0" indent="0">
              <a:buNone/>
            </a:pPr>
            <a:r>
              <a:rPr lang="cs-CZ" sz="1400" b="1" dirty="0">
                <a:solidFill>
                  <a:srgbClr val="307871"/>
                </a:solidFill>
                <a:latin typeface="Times New Roman" panose="02020603050405020304" pitchFamily="18" charset="0"/>
                <a:cs typeface="Times New Roman" panose="02020603050405020304" pitchFamily="18" charset="0"/>
              </a:rPr>
              <a:t>                              </a:t>
            </a:r>
            <a:r>
              <a:rPr lang="cs-CZ" sz="2000" b="1" dirty="0" err="1">
                <a:solidFill>
                  <a:srgbClr val="307871"/>
                </a:solidFill>
                <a:latin typeface="Times New Roman" panose="02020603050405020304" pitchFamily="18" charset="0"/>
                <a:cs typeface="Times New Roman" panose="02020603050405020304" pitchFamily="18" charset="0"/>
              </a:rPr>
              <a:t>European</a:t>
            </a:r>
            <a:r>
              <a:rPr lang="cs-CZ" sz="2000" b="1" dirty="0">
                <a:solidFill>
                  <a:srgbClr val="307871"/>
                </a:solidFill>
                <a:latin typeface="Times New Roman" panose="02020603050405020304" pitchFamily="18" charset="0"/>
                <a:cs typeface="Times New Roman" panose="02020603050405020304" pitchFamily="18" charset="0"/>
              </a:rPr>
              <a:t> Union in 2021 (27)</a:t>
            </a:r>
          </a:p>
          <a:p>
            <a:pPr marL="0" indent="0">
              <a:buNone/>
            </a:pPr>
            <a:r>
              <a:rPr lang="cs-CZ" sz="2000" b="1" dirty="0">
                <a:solidFill>
                  <a:srgbClr val="307871"/>
                </a:solidFill>
                <a:latin typeface="Times New Roman" panose="02020603050405020304" pitchFamily="18" charset="0"/>
                <a:cs typeface="Times New Roman" panose="02020603050405020304" pitchFamily="18" charset="0"/>
              </a:rPr>
              <a:t>                                                                                                                   </a:t>
            </a:r>
            <a:r>
              <a:rPr lang="cs-CZ" sz="2000" b="1" dirty="0" err="1">
                <a:solidFill>
                  <a:srgbClr val="307871"/>
                </a:solidFill>
                <a:latin typeface="Times New Roman" panose="02020603050405020304" pitchFamily="18" charset="0"/>
                <a:cs typeface="Times New Roman" panose="02020603050405020304" pitchFamily="18" charset="0"/>
              </a:rPr>
              <a:t>Eurozone</a:t>
            </a:r>
            <a:r>
              <a:rPr lang="cs-CZ" sz="2000" b="1" dirty="0">
                <a:solidFill>
                  <a:srgbClr val="307871"/>
                </a:solidFill>
                <a:latin typeface="Times New Roman" panose="02020603050405020304" pitchFamily="18" charset="0"/>
                <a:cs typeface="Times New Roman" panose="02020603050405020304" pitchFamily="18" charset="0"/>
              </a:rPr>
              <a:t> (19)                                                                                                          </a:t>
            </a: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19AF379A-382C-42C7-96A6-A03386F3348E}"/>
              </a:ext>
            </a:extLst>
          </p:cNvPr>
          <p:cNvPicPr>
            <a:picLocks noChangeAspect="1"/>
          </p:cNvPicPr>
          <p:nvPr/>
        </p:nvPicPr>
        <p:blipFill>
          <a:blip r:embed="rId3"/>
          <a:stretch>
            <a:fillRect/>
          </a:stretch>
        </p:blipFill>
        <p:spPr>
          <a:xfrm>
            <a:off x="1645692" y="2049730"/>
            <a:ext cx="3463942" cy="3357138"/>
          </a:xfrm>
          <a:prstGeom prst="rect">
            <a:avLst/>
          </a:prstGeom>
        </p:spPr>
      </p:pic>
      <p:pic>
        <p:nvPicPr>
          <p:cNvPr id="3" name="Obrázek 2">
            <a:extLst>
              <a:ext uri="{FF2B5EF4-FFF2-40B4-BE49-F238E27FC236}">
                <a16:creationId xmlns:a16="http://schemas.microsoft.com/office/drawing/2014/main" id="{41D90925-92F3-436A-A514-3A728FBDCBE0}"/>
              </a:ext>
            </a:extLst>
          </p:cNvPr>
          <p:cNvPicPr>
            <a:picLocks noChangeAspect="1"/>
          </p:cNvPicPr>
          <p:nvPr/>
        </p:nvPicPr>
        <p:blipFill>
          <a:blip r:embed="rId4"/>
          <a:stretch>
            <a:fillRect/>
          </a:stretch>
        </p:blipFill>
        <p:spPr>
          <a:xfrm>
            <a:off x="6862432" y="2380035"/>
            <a:ext cx="3223080" cy="3086099"/>
          </a:xfrm>
          <a:prstGeom prst="rect">
            <a:avLst/>
          </a:prstGeom>
        </p:spPr>
      </p:pic>
    </p:spTree>
    <p:extLst>
      <p:ext uri="{BB962C8B-B14F-4D97-AF65-F5344CB8AC3E}">
        <p14:creationId xmlns:p14="http://schemas.microsoft.com/office/powerpoint/2010/main" val="3767902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429708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Times New Roman" panose="02020603050405020304" pitchFamily="18" charset="0"/>
                <a:cs typeface="Times New Roman" panose="02020603050405020304" pitchFamily="18" charset="0"/>
              </a:rPr>
              <a:t>Challenges of E</a:t>
            </a:r>
            <a:r>
              <a:rPr lang="cs-CZ" sz="2800" b="1" dirty="0" err="1">
                <a:solidFill>
                  <a:schemeClr val="bg1"/>
                </a:solidFill>
                <a:latin typeface="Times New Roman" panose="02020603050405020304" pitchFamily="18" charset="0"/>
                <a:cs typeface="Times New Roman" panose="02020603050405020304" pitchFamily="18" charset="0"/>
              </a:rPr>
              <a:t>uropean</a:t>
            </a:r>
            <a:r>
              <a:rPr lang="cs-CZ"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U</a:t>
            </a:r>
            <a:r>
              <a:rPr lang="cs-CZ" sz="2800" b="1" dirty="0" err="1">
                <a:solidFill>
                  <a:schemeClr val="bg1"/>
                </a:solidFill>
                <a:latin typeface="Times New Roman" panose="02020603050405020304" pitchFamily="18" charset="0"/>
                <a:cs typeface="Times New Roman" panose="02020603050405020304" pitchFamily="18" charset="0"/>
              </a:rPr>
              <a:t>nion</a:t>
            </a:r>
            <a:endParaRPr lang="en-US" sz="2800" b="1" dirty="0">
              <a:solidFill>
                <a:schemeClr val="bg1"/>
              </a:solidFill>
              <a:latin typeface="Times New Roman" panose="02020603050405020304" pitchFamily="18" charset="0"/>
              <a:cs typeface="Times New Roman" panose="02020603050405020304" pitchFamily="18" charset="0"/>
            </a:endParaRPr>
          </a:p>
          <a:p>
            <a:pPr algn="l"/>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1" name="Zástupný symbol pro obsah 2"/>
          <p:cNvSpPr txBox="1">
            <a:spLocks/>
          </p:cNvSpPr>
          <p:nvPr/>
        </p:nvSpPr>
        <p:spPr>
          <a:xfrm>
            <a:off x="5701402" y="2603719"/>
            <a:ext cx="5047463"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400" b="1" dirty="0">
              <a:solidFill>
                <a:srgbClr val="002060"/>
              </a:solidFill>
              <a:latin typeface="Times New Roman" panose="02020603050405020304" pitchFamily="18" charset="0"/>
              <a:cs typeface="Times New Roman" panose="02020603050405020304" pitchFamily="18" charset="0"/>
            </a:endParaRPr>
          </a:p>
          <a:p>
            <a:r>
              <a:rPr lang="en-US" sz="2000" dirty="0">
                <a:solidFill>
                  <a:srgbClr val="307871"/>
                </a:solidFill>
                <a:latin typeface="Times New Roman" panose="02020603050405020304" pitchFamily="18" charset="0"/>
                <a:cs typeface="Times New Roman" panose="02020603050405020304" pitchFamily="18" charset="0"/>
              </a:rPr>
              <a:t>Economic Growth and Income Inequality</a:t>
            </a:r>
            <a:endParaRPr lang="cs-CZ" sz="2000" dirty="0">
              <a:solidFill>
                <a:srgbClr val="307871"/>
              </a:solidFill>
              <a:latin typeface="Times New Roman" panose="02020603050405020304" pitchFamily="18" charset="0"/>
              <a:cs typeface="Times New Roman" panose="02020603050405020304" pitchFamily="18" charset="0"/>
            </a:endParaRPr>
          </a:p>
          <a:p>
            <a:r>
              <a:rPr lang="en-GB" sz="2000" dirty="0">
                <a:solidFill>
                  <a:srgbClr val="307871"/>
                </a:solidFill>
                <a:latin typeface="Times New Roman" panose="02020603050405020304" pitchFamily="18" charset="0"/>
                <a:cs typeface="Times New Roman" panose="02020603050405020304" pitchFamily="18" charset="0"/>
              </a:rPr>
              <a:t>Digitalization and Knowledge Economy</a:t>
            </a:r>
          </a:p>
          <a:p>
            <a:r>
              <a:rPr lang="en-GB" sz="2000" dirty="0">
                <a:solidFill>
                  <a:srgbClr val="307871"/>
                </a:solidFill>
                <a:latin typeface="Times New Roman" panose="02020603050405020304" pitchFamily="18" charset="0"/>
                <a:cs typeface="Times New Roman" panose="02020603050405020304" pitchFamily="18" charset="0"/>
              </a:rPr>
              <a:t>Migration and Development Cooperation</a:t>
            </a:r>
          </a:p>
        </p:txBody>
      </p:sp>
      <p:pic>
        <p:nvPicPr>
          <p:cNvPr id="3" name="Obrázek 2">
            <a:extLst>
              <a:ext uri="{FF2B5EF4-FFF2-40B4-BE49-F238E27FC236}">
                <a16:creationId xmlns:a16="http://schemas.microsoft.com/office/drawing/2014/main" id="{A4718BF8-8FC5-4683-8E41-EAF34EF6AE07}"/>
              </a:ext>
            </a:extLst>
          </p:cNvPr>
          <p:cNvPicPr>
            <a:picLocks noChangeAspect="1"/>
          </p:cNvPicPr>
          <p:nvPr/>
        </p:nvPicPr>
        <p:blipFill>
          <a:blip r:embed="rId3"/>
          <a:stretch>
            <a:fillRect/>
          </a:stretch>
        </p:blipFill>
        <p:spPr>
          <a:xfrm>
            <a:off x="1042147" y="2666074"/>
            <a:ext cx="3289613" cy="1852052"/>
          </a:xfrm>
          <a:prstGeom prst="rect">
            <a:avLst/>
          </a:prstGeom>
        </p:spPr>
      </p:pic>
    </p:spTree>
    <p:extLst>
      <p:ext uri="{BB962C8B-B14F-4D97-AF65-F5344CB8AC3E}">
        <p14:creationId xmlns:p14="http://schemas.microsoft.com/office/powerpoint/2010/main" val="3885305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275803"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Economic Growth and Income Inequality</a:t>
            </a:r>
          </a:p>
        </p:txBody>
      </p:sp>
      <p:sp>
        <p:nvSpPr>
          <p:cNvPr id="8" name="Zástupný symbol pro obsah 2"/>
          <p:cNvSpPr txBox="1">
            <a:spLocks/>
          </p:cNvSpPr>
          <p:nvPr/>
        </p:nvSpPr>
        <p:spPr>
          <a:xfrm>
            <a:off x="424565" y="1397498"/>
            <a:ext cx="9286702" cy="4312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600" dirty="0">
                <a:solidFill>
                  <a:srgbClr val="307871"/>
                </a:solidFill>
                <a:latin typeface="Times New Roman" panose="02020603050405020304" pitchFamily="18" charset="0"/>
                <a:cs typeface="Times New Roman" panose="02020603050405020304" pitchFamily="18" charset="0"/>
              </a:rPr>
              <a:t>Economic growth is connected with d</a:t>
            </a:r>
            <a:r>
              <a:rPr lang="cs-CZ" sz="1600" dirty="0">
                <a:solidFill>
                  <a:srgbClr val="307871"/>
                </a:solidFill>
                <a:latin typeface="Times New Roman" panose="02020603050405020304" pitchFamily="18" charset="0"/>
                <a:cs typeface="Times New Roman" panose="02020603050405020304" pitchFamily="18" charset="0"/>
              </a:rPr>
              <a:t>e</a:t>
            </a:r>
            <a:r>
              <a:rPr lang="en-GB" sz="1600" dirty="0">
                <a:solidFill>
                  <a:srgbClr val="307871"/>
                </a:solidFill>
                <a:latin typeface="Times New Roman" panose="02020603050405020304" pitchFamily="18" charset="0"/>
                <a:cs typeface="Times New Roman" panose="02020603050405020304" pitchFamily="18" charset="0"/>
              </a:rPr>
              <a:t>crease in poverty, but as inequalities in income increase, poverty also increases.</a:t>
            </a:r>
          </a:p>
          <a:p>
            <a:pPr algn="just"/>
            <a:r>
              <a:rPr lang="en-GB" altLang="cs-CZ" sz="1600" dirty="0">
                <a:solidFill>
                  <a:srgbClr val="307871"/>
                </a:solidFill>
                <a:latin typeface="Times New Roman" panose="02020603050405020304" pitchFamily="18" charset="0"/>
                <a:cs typeface="Times New Roman" panose="02020603050405020304" pitchFamily="18" charset="0"/>
              </a:rPr>
              <a:t>The  connection  between  economic  growth,  inequality  and  poverty  represents  one  of  the  most  discussed  topics  in  world  economics. </a:t>
            </a:r>
          </a:p>
          <a:p>
            <a:pPr lvl="1" algn="just"/>
            <a:r>
              <a:rPr lang="en-GB" altLang="cs-CZ" sz="1200" dirty="0">
                <a:solidFill>
                  <a:srgbClr val="307871"/>
                </a:solidFill>
                <a:latin typeface="Times New Roman" panose="02020603050405020304" pitchFamily="18" charset="0"/>
                <a:cs typeface="Times New Roman" panose="02020603050405020304" pitchFamily="18" charset="0"/>
              </a:rPr>
              <a:t>A high  level  of  inequality  in  conjunction  with  economic  growth  in  some  EU  countries  may  lead to greater levels and occurrences of relative poverty. As such, reducing the number of people who live below the at-risk-of-poverty threshold represents one of the main goals of the European policy.</a:t>
            </a:r>
          </a:p>
          <a:p>
            <a:pPr algn="just"/>
            <a:r>
              <a:rPr lang="en-GB" altLang="cs-CZ" sz="1600" dirty="0">
                <a:solidFill>
                  <a:srgbClr val="307871"/>
                </a:solidFill>
                <a:latin typeface="Times New Roman" panose="02020603050405020304" pitchFamily="18" charset="0"/>
                <a:cs typeface="Times New Roman" panose="02020603050405020304" pitchFamily="18" charset="0"/>
              </a:rPr>
              <a:t>The  less  economically  developed  countries  have  tended  to  record  the  most  significant  economic  growth,  owing  in  large  part  to  their  relatively cheap labour force and low economic ‘start’ position. In general, a positive correlation exists between location in the East and relative GDP growth per capita.</a:t>
            </a:r>
          </a:p>
          <a:p>
            <a:pPr algn="just"/>
            <a:r>
              <a:rPr lang="en-GB" altLang="cs-CZ" sz="1600" dirty="0">
                <a:solidFill>
                  <a:srgbClr val="307871"/>
                </a:solidFill>
                <a:latin typeface="Times New Roman" panose="02020603050405020304" pitchFamily="18" charset="0"/>
                <a:cs typeface="Times New Roman" panose="02020603050405020304" pitchFamily="18" charset="0"/>
              </a:rPr>
              <a:t>From 2005 until 2015, few countries recorded a growth of more than 100 per cent</a:t>
            </a:r>
            <a:r>
              <a:rPr lang="cs-CZ" altLang="cs-CZ" sz="1600" dirty="0">
                <a:solidFill>
                  <a:srgbClr val="307871"/>
                </a:solidFill>
                <a:latin typeface="Times New Roman" panose="02020603050405020304" pitchFamily="18" charset="0"/>
                <a:cs typeface="Times New Roman" panose="02020603050405020304" pitchFamily="18" charset="0"/>
              </a:rPr>
              <a:t>:</a:t>
            </a:r>
            <a:r>
              <a:rPr lang="en-GB" altLang="cs-CZ" sz="1600" dirty="0">
                <a:solidFill>
                  <a:srgbClr val="307871"/>
                </a:solidFill>
                <a:latin typeface="Times New Roman" panose="02020603050405020304" pitchFamily="18" charset="0"/>
                <a:cs typeface="Times New Roman" panose="02020603050405020304" pitchFamily="18" charset="0"/>
              </a:rPr>
              <a:t> </a:t>
            </a:r>
            <a:endParaRPr lang="cs-CZ" altLang="cs-CZ" sz="1600" dirty="0">
              <a:solidFill>
                <a:srgbClr val="307871"/>
              </a:solidFill>
              <a:latin typeface="Times New Roman" panose="02020603050405020304" pitchFamily="18" charset="0"/>
              <a:cs typeface="Times New Roman" panose="02020603050405020304" pitchFamily="18" charset="0"/>
            </a:endParaRPr>
          </a:p>
          <a:p>
            <a:pPr lvl="1" algn="just"/>
            <a:r>
              <a:rPr lang="en-GB" altLang="cs-CZ" sz="1200" dirty="0">
                <a:solidFill>
                  <a:srgbClr val="307871"/>
                </a:solidFill>
                <a:latin typeface="Times New Roman" panose="02020603050405020304" pitchFamily="18" charset="0"/>
                <a:cs typeface="Times New Roman" panose="02020603050405020304" pitchFamily="18" charset="0"/>
              </a:rPr>
              <a:t>Romania  (113  per  cent),  Lithuania  (105  per  cent),  Bulgaria  (103  per  cent)  and  Latvia  (102  per  cent),  followed  by  Slovakia  (99  per  cent)  and  Estonia  (86 per cent)</a:t>
            </a:r>
            <a:r>
              <a:rPr lang="cs-CZ" altLang="cs-CZ" sz="1200" dirty="0">
                <a:solidFill>
                  <a:srgbClr val="307871"/>
                </a:solidFill>
                <a:latin typeface="Times New Roman" panose="02020603050405020304" pitchFamily="18" charset="0"/>
                <a:cs typeface="Times New Roman" panose="02020603050405020304" pitchFamily="18" charset="0"/>
              </a:rPr>
              <a:t>.</a:t>
            </a:r>
            <a:endParaRPr lang="en-GB" altLang="cs-CZ" sz="1200" dirty="0">
              <a:solidFill>
                <a:srgbClr val="307871"/>
              </a:solidFill>
              <a:latin typeface="Times New Roman" panose="02020603050405020304" pitchFamily="18" charset="0"/>
              <a:cs typeface="Times New Roman" panose="02020603050405020304" pitchFamily="18" charset="0"/>
            </a:endParaRPr>
          </a:p>
          <a:p>
            <a:pPr algn="just"/>
            <a:r>
              <a:rPr lang="cs-CZ" altLang="cs-CZ" sz="1600" dirty="0">
                <a:solidFill>
                  <a:srgbClr val="307871"/>
                </a:solidFill>
                <a:latin typeface="Times New Roman" panose="02020603050405020304" pitchFamily="18" charset="0"/>
                <a:cs typeface="Times New Roman" panose="02020603050405020304" pitchFamily="18" charset="0"/>
              </a:rPr>
              <a:t>T</a:t>
            </a:r>
            <a:r>
              <a:rPr lang="en-GB" altLang="cs-CZ" sz="1600" dirty="0">
                <a:solidFill>
                  <a:srgbClr val="307871"/>
                </a:solidFill>
                <a:latin typeface="Times New Roman" panose="02020603050405020304" pitchFamily="18" charset="0"/>
                <a:cs typeface="Times New Roman" panose="02020603050405020304" pitchFamily="18" charset="0"/>
              </a:rPr>
              <a:t>he lowest GDP growth was primarily recorded in Southern  European  (Mediterranean)  countries: </a:t>
            </a:r>
            <a:endParaRPr lang="cs-CZ" altLang="cs-CZ" sz="1600" dirty="0">
              <a:solidFill>
                <a:srgbClr val="307871"/>
              </a:solidFill>
              <a:latin typeface="Times New Roman" panose="02020603050405020304" pitchFamily="18" charset="0"/>
              <a:cs typeface="Times New Roman" panose="02020603050405020304" pitchFamily="18" charset="0"/>
            </a:endParaRPr>
          </a:p>
          <a:p>
            <a:pPr lvl="1" algn="just"/>
            <a:r>
              <a:rPr lang="en-GB" altLang="cs-CZ" sz="1200" dirty="0">
                <a:solidFill>
                  <a:srgbClr val="307871"/>
                </a:solidFill>
                <a:latin typeface="Times New Roman" panose="02020603050405020304" pitchFamily="18" charset="0"/>
                <a:cs typeface="Times New Roman" panose="02020603050405020304" pitchFamily="18" charset="0"/>
              </a:rPr>
              <a:t>Cyprus  (2  per  cent),  Italy  (5  per  cent),  Spain  (9  per cent), as well as Portugal (15 per cent), France (17 per cent) and the United Kingdom (UK)  (19  per  cent)</a:t>
            </a:r>
            <a:r>
              <a:rPr lang="cs-CZ" altLang="cs-CZ" sz="1200" dirty="0">
                <a:solidFill>
                  <a:srgbClr val="307871"/>
                </a:solidFill>
                <a:latin typeface="Times New Roman" panose="02020603050405020304" pitchFamily="18" charset="0"/>
                <a:cs typeface="Times New Roman" panose="02020603050405020304" pitchFamily="18" charset="0"/>
              </a:rPr>
              <a:t>.</a:t>
            </a:r>
            <a:endParaRPr lang="en-GB" altLang="cs-CZ" sz="12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16E20273-D358-47E2-9CBB-F9ABEB19E945}"/>
              </a:ext>
            </a:extLst>
          </p:cNvPr>
          <p:cNvPicPr>
            <a:picLocks noChangeAspect="1"/>
          </p:cNvPicPr>
          <p:nvPr/>
        </p:nvPicPr>
        <p:blipFill>
          <a:blip r:embed="rId3"/>
          <a:stretch>
            <a:fillRect/>
          </a:stretch>
        </p:blipFill>
        <p:spPr>
          <a:xfrm rot="742943">
            <a:off x="9858377" y="4710453"/>
            <a:ext cx="2113441" cy="1198562"/>
          </a:xfrm>
          <a:prstGeom prst="rect">
            <a:avLst/>
          </a:prstGeom>
        </p:spPr>
      </p:pic>
    </p:spTree>
    <p:extLst>
      <p:ext uri="{BB962C8B-B14F-4D97-AF65-F5344CB8AC3E}">
        <p14:creationId xmlns:p14="http://schemas.microsoft.com/office/powerpoint/2010/main" val="316584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délník 4"/>
          <p:cNvSpPr/>
          <p:nvPr/>
        </p:nvSpPr>
        <p:spPr>
          <a:xfrm>
            <a:off x="398837" y="449337"/>
            <a:ext cx="3842749" cy="1622321"/>
          </a:xfrm>
          <a:prstGeom prst="rect">
            <a:avLst/>
          </a:prstGeom>
        </p:spPr>
        <p:txBody>
          <a:bodyPr vert="horz" lIns="91440" tIns="45720" rIns="91440" bIns="45720" rtlCol="0" anchor="ctr">
            <a:normAutofit/>
          </a:bodyPr>
          <a:lstStyle/>
          <a:p>
            <a:pPr lvl="0">
              <a:lnSpc>
                <a:spcPct val="90000"/>
              </a:lnSpc>
              <a:spcBef>
                <a:spcPct val="0"/>
              </a:spcBef>
              <a:spcAft>
                <a:spcPts val="600"/>
              </a:spcAft>
              <a:defRPr/>
            </a:pPr>
            <a:r>
              <a:rPr lang="en-US" sz="3200" kern="1200" dirty="0">
                <a:solidFill>
                  <a:srgbClr val="307871"/>
                </a:solidFill>
                <a:latin typeface="Times New Roman" panose="02020603050405020304" pitchFamily="18" charset="0"/>
                <a:ea typeface="+mj-ea"/>
                <a:cs typeface="Times New Roman" panose="02020603050405020304" pitchFamily="18" charset="0"/>
              </a:rPr>
              <a:t>Economic Growth and Income Inequality</a:t>
            </a:r>
          </a:p>
        </p:txBody>
      </p:sp>
      <p:sp>
        <p:nvSpPr>
          <p:cNvPr id="8" name="Zástupný symbol pro obsah 2"/>
          <p:cNvSpPr txBox="1">
            <a:spLocks/>
          </p:cNvSpPr>
          <p:nvPr/>
        </p:nvSpPr>
        <p:spPr>
          <a:xfrm>
            <a:off x="649348" y="2325509"/>
            <a:ext cx="3505494"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cs-CZ" sz="1800" b="1" dirty="0" err="1">
                <a:solidFill>
                  <a:srgbClr val="307871"/>
                </a:solidFill>
              </a:rPr>
              <a:t>Fig</a:t>
            </a:r>
            <a:r>
              <a:rPr lang="cs-CZ" sz="1800" b="1" dirty="0">
                <a:solidFill>
                  <a:srgbClr val="307871"/>
                </a:solidFill>
              </a:rPr>
              <a:t>. 1: </a:t>
            </a:r>
            <a:r>
              <a:rPr lang="en-US" sz="1800" b="1" dirty="0">
                <a:solidFill>
                  <a:srgbClr val="307871"/>
                </a:solidFill>
              </a:rPr>
              <a:t>GDP per capita across EU member states </a:t>
            </a:r>
            <a:r>
              <a:rPr lang="en-US" sz="1800" dirty="0">
                <a:solidFill>
                  <a:srgbClr val="307871"/>
                </a:solidFill>
              </a:rPr>
              <a:t>Source: Eurostat (2017)</a:t>
            </a:r>
            <a:endParaRPr lang="cs-CZ" sz="1800" dirty="0">
              <a:solidFill>
                <a:srgbClr val="307871"/>
              </a:solidFill>
            </a:endParaRPr>
          </a:p>
          <a:p>
            <a:pPr algn="just"/>
            <a:endParaRPr lang="cs-CZ" sz="1800" b="1" dirty="0">
              <a:solidFill>
                <a:srgbClr val="307871"/>
              </a:solidFill>
            </a:endParaRPr>
          </a:p>
          <a:p>
            <a:pPr algn="just"/>
            <a:r>
              <a:rPr lang="en-US" sz="1800" dirty="0">
                <a:solidFill>
                  <a:srgbClr val="307871"/>
                </a:solidFill>
              </a:rPr>
              <a:t>The average GDP growth within the EU was 24 per cent during this period</a:t>
            </a:r>
            <a:r>
              <a:rPr lang="cs-CZ" sz="1800" dirty="0">
                <a:solidFill>
                  <a:srgbClr val="307871"/>
                </a:solidFill>
              </a:rPr>
              <a:t> (2005-2015)</a:t>
            </a:r>
            <a:r>
              <a:rPr lang="en-US" sz="1800" dirty="0">
                <a:solidFill>
                  <a:srgbClr val="307871"/>
                </a:solidFill>
              </a:rPr>
              <a:t>.</a:t>
            </a:r>
            <a:endParaRPr lang="en-US" sz="1800" b="1" dirty="0">
              <a:solidFill>
                <a:srgbClr val="307871"/>
              </a:solidFill>
            </a:endParaRP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43D7EF85-E35B-438C-9849-4F9FAA307826}"/>
              </a:ext>
            </a:extLst>
          </p:cNvPr>
          <p:cNvPicPr>
            <a:picLocks noChangeAspect="1"/>
          </p:cNvPicPr>
          <p:nvPr/>
        </p:nvPicPr>
        <p:blipFill>
          <a:blip r:embed="rId2"/>
          <a:stretch>
            <a:fillRect/>
          </a:stretch>
        </p:blipFill>
        <p:spPr>
          <a:xfrm>
            <a:off x="5520738" y="807593"/>
            <a:ext cx="5789578" cy="5239568"/>
          </a:xfrm>
          <a:prstGeom prst="rect">
            <a:avLst/>
          </a:prstGeom>
          <a:effectLst/>
        </p:spPr>
      </p:pic>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Tree>
    <p:extLst>
      <p:ext uri="{BB962C8B-B14F-4D97-AF65-F5344CB8AC3E}">
        <p14:creationId xmlns:p14="http://schemas.microsoft.com/office/powerpoint/2010/main" val="242004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288893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dirty="0">
                <a:ln>
                  <a:noFill/>
                </a:ln>
                <a:solidFill>
                  <a:srgbClr val="307871"/>
                </a:solidFill>
                <a:effectLst/>
                <a:uLnTx/>
                <a:uFillTx/>
                <a:latin typeface="Times New Roman"/>
                <a:ea typeface="+mj-ea"/>
                <a:cs typeface="+mj-cs"/>
              </a:rPr>
              <a:t>Outline of the </a:t>
            </a:r>
            <a:r>
              <a:rPr kumimoji="0" lang="cs-CZ" sz="2400" b="0" i="0" u="none" strike="noStrike" kern="0" cap="none" spc="0" normalizeH="0" baseline="0" dirty="0">
                <a:ln>
                  <a:noFill/>
                </a:ln>
                <a:solidFill>
                  <a:srgbClr val="307871"/>
                </a:solidFill>
                <a:effectLst/>
                <a:uLnTx/>
                <a:uFillTx/>
                <a:latin typeface="Times New Roman"/>
                <a:ea typeface="+mj-ea"/>
                <a:cs typeface="+mj-cs"/>
              </a:rPr>
              <a:t>L</a:t>
            </a:r>
            <a:r>
              <a:rPr kumimoji="0" lang="en-GB" sz="2400" b="0" i="0" u="none" strike="noStrike" kern="0" cap="none" spc="0" normalizeH="0" baseline="0" dirty="0" err="1">
                <a:ln>
                  <a:noFill/>
                </a:ln>
                <a:solidFill>
                  <a:srgbClr val="307871"/>
                </a:solidFill>
                <a:effectLst/>
                <a:uLnTx/>
                <a:uFillTx/>
                <a:latin typeface="Times New Roman"/>
                <a:ea typeface="+mj-ea"/>
                <a:cs typeface="+mj-cs"/>
              </a:rPr>
              <a:t>ecture</a:t>
            </a:r>
            <a:endParaRPr kumimoji="0" lang="en-GB" sz="1800" b="0"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94148" y="1768709"/>
            <a:ext cx="8280920" cy="38954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307871"/>
                </a:solidFill>
                <a:latin typeface="Times New Roman" panose="02020603050405020304" pitchFamily="18" charset="0"/>
                <a:cs typeface="Times New Roman" panose="02020603050405020304" pitchFamily="18" charset="0"/>
              </a:rPr>
              <a:t>History of European Economy before 1950</a:t>
            </a:r>
          </a:p>
          <a:p>
            <a:r>
              <a:rPr lang="en-GB" sz="2000" b="1" dirty="0">
                <a:solidFill>
                  <a:srgbClr val="307871"/>
                </a:solidFill>
                <a:latin typeface="Times New Roman" panose="02020603050405020304" pitchFamily="18" charset="0"/>
                <a:cs typeface="Times New Roman" panose="02020603050405020304" pitchFamily="18" charset="0"/>
              </a:rPr>
              <a:t>Development of „Modern“ European Economy</a:t>
            </a:r>
          </a:p>
          <a:p>
            <a:r>
              <a:rPr lang="en-GB" sz="2000" b="1" dirty="0">
                <a:solidFill>
                  <a:srgbClr val="307871"/>
                </a:solidFill>
                <a:latin typeface="Times New Roman" panose="02020603050405020304" pitchFamily="18" charset="0"/>
                <a:cs typeface="Times New Roman" panose="02020603050405020304" pitchFamily="18" charset="0"/>
              </a:rPr>
              <a:t>Challenges of EU </a:t>
            </a:r>
            <a:endParaRPr lang="cs-CZ" sz="2000" b="1" dirty="0">
              <a:solidFill>
                <a:srgbClr val="307871"/>
              </a:solidFill>
              <a:latin typeface="Times New Roman" panose="02020603050405020304" pitchFamily="18" charset="0"/>
              <a:cs typeface="Times New Roman" panose="02020603050405020304" pitchFamily="18" charset="0"/>
            </a:endParaRPr>
          </a:p>
          <a:p>
            <a:pPr marL="457200" lvl="1" indent="0">
              <a:buNone/>
            </a:pPr>
            <a:r>
              <a:rPr lang="en-GB" sz="2000" b="1" dirty="0">
                <a:solidFill>
                  <a:srgbClr val="307871"/>
                </a:solidFill>
                <a:latin typeface="Times New Roman" panose="02020603050405020304" pitchFamily="18" charset="0"/>
                <a:cs typeface="Times New Roman" panose="02020603050405020304" pitchFamily="18" charset="0"/>
              </a:rPr>
              <a:t>– Economic Growth and Income Inequality</a:t>
            </a:r>
          </a:p>
          <a:p>
            <a:pPr marL="457200" lvl="1" indent="0">
              <a:buNone/>
            </a:pPr>
            <a:r>
              <a:rPr lang="en-GB" sz="2000" b="1" dirty="0">
                <a:solidFill>
                  <a:srgbClr val="307871"/>
                </a:solidFill>
                <a:latin typeface="Times New Roman" panose="02020603050405020304" pitchFamily="18" charset="0"/>
                <a:cs typeface="Times New Roman" panose="02020603050405020304" pitchFamily="18" charset="0"/>
              </a:rPr>
              <a:t>– Digitalization and Knowledge Economy</a:t>
            </a:r>
          </a:p>
          <a:p>
            <a:pPr marL="457200" lvl="1" indent="0">
              <a:buNone/>
            </a:pPr>
            <a:r>
              <a:rPr lang="en-GB" sz="2000" b="1" dirty="0">
                <a:solidFill>
                  <a:srgbClr val="307871"/>
                </a:solidFill>
                <a:latin typeface="Times New Roman" panose="02020603050405020304" pitchFamily="18" charset="0"/>
                <a:cs typeface="Times New Roman" panose="02020603050405020304" pitchFamily="18" charset="0"/>
              </a:rPr>
              <a:t>– Migration and Development Cooperation</a:t>
            </a:r>
            <a:endParaRPr lang="en-GB" altLang="cs-CZ" sz="20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02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11BE883-46B4-412C-B6C3-88A2FF74B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7804464" y="311268"/>
            <a:ext cx="4058923" cy="1676603"/>
          </a:xfrm>
          <a:prstGeom prst="rect">
            <a:avLst/>
          </a:prstGeom>
        </p:spPr>
        <p:txBody>
          <a:bodyPr vert="horz" lIns="91440" tIns="45720" rIns="91440" bIns="45720" rtlCol="0" anchor="ctr">
            <a:normAutofit/>
          </a:bodyPr>
          <a:lstStyle/>
          <a:p>
            <a:pPr lvl="0">
              <a:lnSpc>
                <a:spcPct val="90000"/>
              </a:lnSpc>
              <a:spcBef>
                <a:spcPct val="0"/>
              </a:spcBef>
              <a:spcAft>
                <a:spcPts val="600"/>
              </a:spcAft>
              <a:defRPr/>
            </a:pPr>
            <a:r>
              <a:rPr lang="en-US" sz="3200" dirty="0">
                <a:solidFill>
                  <a:srgbClr val="307871"/>
                </a:solidFill>
                <a:latin typeface="Times New Roman" panose="02020603050405020304" pitchFamily="18" charset="0"/>
                <a:ea typeface="+mj-ea"/>
                <a:cs typeface="Times New Roman" panose="02020603050405020304" pitchFamily="18" charset="0"/>
              </a:rPr>
              <a:t>Economic Growth and Income Inequality</a:t>
            </a:r>
          </a:p>
        </p:txBody>
      </p:sp>
      <p:sp>
        <p:nvSpPr>
          <p:cNvPr id="22" name="Rectangle 2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a:extLst>
              <a:ext uri="{FF2B5EF4-FFF2-40B4-BE49-F238E27FC236}">
                <a16:creationId xmlns:a16="http://schemas.microsoft.com/office/drawing/2014/main" id="{3D34A2DC-8ED6-4050-ADDA-C3C5C37095ED}"/>
              </a:ext>
            </a:extLst>
          </p:cNvPr>
          <p:cNvPicPr>
            <a:picLocks noChangeAspect="1"/>
          </p:cNvPicPr>
          <p:nvPr/>
        </p:nvPicPr>
        <p:blipFill rotWithShape="1">
          <a:blip r:embed="rId2"/>
          <a:srcRect t="4240" r="-1" b="-1"/>
          <a:stretch/>
        </p:blipFill>
        <p:spPr>
          <a:xfrm>
            <a:off x="644652" y="722376"/>
            <a:ext cx="6263640" cy="5413248"/>
          </a:xfrm>
          <a:prstGeom prst="rect">
            <a:avLst/>
          </a:prstGeom>
          <a:effectLst/>
        </p:spPr>
      </p:pic>
      <p:sp>
        <p:nvSpPr>
          <p:cNvPr id="8" name="Zástupný symbol pro obsah 2"/>
          <p:cNvSpPr txBox="1">
            <a:spLocks/>
          </p:cNvSpPr>
          <p:nvPr/>
        </p:nvSpPr>
        <p:spPr>
          <a:xfrm>
            <a:off x="8045753" y="2023535"/>
            <a:ext cx="3667036" cy="3779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b="1" dirty="0">
                <a:solidFill>
                  <a:srgbClr val="307871"/>
                </a:solidFill>
              </a:rPr>
              <a:t>Fig. 2: Quintile share ratio in EU member states</a:t>
            </a:r>
            <a:r>
              <a:rPr lang="cs-CZ" sz="1800" b="1" dirty="0">
                <a:solidFill>
                  <a:srgbClr val="307871"/>
                </a:solidFill>
              </a:rPr>
              <a:t> </a:t>
            </a:r>
            <a:r>
              <a:rPr lang="en-US" sz="1800" dirty="0">
                <a:solidFill>
                  <a:srgbClr val="307871"/>
                </a:solidFill>
              </a:rPr>
              <a:t>Source: Eurostat (2017)</a:t>
            </a:r>
          </a:p>
          <a:p>
            <a:pPr algn="just"/>
            <a:endParaRPr lang="en-US" sz="1800" b="1" dirty="0">
              <a:solidFill>
                <a:srgbClr val="307871"/>
              </a:solidFill>
            </a:endParaRPr>
          </a:p>
          <a:p>
            <a:pPr algn="just"/>
            <a:r>
              <a:rPr lang="en-US" sz="1800" dirty="0">
                <a:solidFill>
                  <a:srgbClr val="307871"/>
                </a:solidFill>
              </a:rPr>
              <a:t>The  highest rates of inequality might be seen  in  the  countries  with  both,  very  high  and  very  low  (or  even  negative)  GDP  growth. </a:t>
            </a:r>
            <a:endParaRPr lang="cs-CZ" sz="1800" dirty="0">
              <a:solidFill>
                <a:srgbClr val="307871"/>
              </a:solidFill>
            </a:endParaRPr>
          </a:p>
          <a:p>
            <a:pPr lvl="1" algn="just"/>
            <a:r>
              <a:rPr lang="cs-CZ" sz="1400" dirty="0">
                <a:solidFill>
                  <a:srgbClr val="307871"/>
                </a:solidFill>
              </a:rPr>
              <a:t>t</a:t>
            </a:r>
            <a:r>
              <a:rPr lang="en-US" sz="1400" dirty="0">
                <a:solidFill>
                  <a:srgbClr val="307871"/>
                </a:solidFill>
              </a:rPr>
              <a:t>he highest quintile share ratio was recorded in Romania in 2015 (8.3)</a:t>
            </a:r>
            <a:endParaRPr lang="cs-CZ" sz="1400" dirty="0">
              <a:solidFill>
                <a:srgbClr val="307871"/>
              </a:solidFill>
            </a:endParaRPr>
          </a:p>
          <a:p>
            <a:pPr lvl="1" algn="just"/>
            <a:r>
              <a:rPr lang="en-US" sz="1400" dirty="0">
                <a:solidFill>
                  <a:srgbClr val="307871"/>
                </a:solidFill>
              </a:rPr>
              <a:t>the  lowest  values  in  2015 were recorded in the Czech Republic and Slovakia (both 3.5)</a:t>
            </a:r>
          </a:p>
        </p:txBody>
      </p:sp>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Tree>
    <p:extLst>
      <p:ext uri="{BB962C8B-B14F-4D97-AF65-F5344CB8AC3E}">
        <p14:creationId xmlns:p14="http://schemas.microsoft.com/office/powerpoint/2010/main" val="2464619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délník 4"/>
          <p:cNvSpPr/>
          <p:nvPr/>
        </p:nvSpPr>
        <p:spPr>
          <a:xfrm>
            <a:off x="648929" y="629266"/>
            <a:ext cx="4944152" cy="1622321"/>
          </a:xfrm>
          <a:prstGeom prst="rect">
            <a:avLst/>
          </a:prstGeom>
        </p:spPr>
        <p:txBody>
          <a:bodyPr vert="horz" lIns="91440" tIns="45720" rIns="91440" bIns="45720" rtlCol="0" anchor="ctr">
            <a:normAutofit/>
          </a:bodyPr>
          <a:lstStyle/>
          <a:p>
            <a:pPr lvl="0">
              <a:lnSpc>
                <a:spcPct val="90000"/>
              </a:lnSpc>
              <a:spcBef>
                <a:spcPct val="0"/>
              </a:spcBef>
              <a:spcAft>
                <a:spcPts val="600"/>
              </a:spcAft>
              <a:defRPr/>
            </a:pPr>
            <a:r>
              <a:rPr lang="en-US" sz="3600" kern="1200" dirty="0">
                <a:solidFill>
                  <a:srgbClr val="307871"/>
                </a:solidFill>
                <a:latin typeface="Times New Roman" panose="02020603050405020304" pitchFamily="18" charset="0"/>
                <a:ea typeface="+mj-ea"/>
                <a:cs typeface="Times New Roman" panose="02020603050405020304" pitchFamily="18" charset="0"/>
              </a:rPr>
              <a:t>Economic Growth and Income Inequality</a:t>
            </a:r>
          </a:p>
        </p:txBody>
      </p:sp>
      <p:sp>
        <p:nvSpPr>
          <p:cNvPr id="8" name="Zástupný symbol pro obsah 2"/>
          <p:cNvSpPr txBox="1">
            <a:spLocks/>
          </p:cNvSpPr>
          <p:nvPr/>
        </p:nvSpPr>
        <p:spPr>
          <a:xfrm>
            <a:off x="648930" y="2469662"/>
            <a:ext cx="4553837" cy="3754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307871"/>
                </a:solidFill>
              </a:rPr>
              <a:t>Fig. </a:t>
            </a:r>
            <a:r>
              <a:rPr lang="cs-CZ" sz="1800" b="1" dirty="0">
                <a:solidFill>
                  <a:srgbClr val="307871"/>
                </a:solidFill>
              </a:rPr>
              <a:t>3</a:t>
            </a:r>
            <a:r>
              <a:rPr lang="en-US" sz="1800" b="1" dirty="0">
                <a:solidFill>
                  <a:srgbClr val="307871"/>
                </a:solidFill>
              </a:rPr>
              <a:t>: The  complex  classification  of  EU  member  states  by  the  three  indices  </a:t>
            </a:r>
            <a:r>
              <a:rPr lang="en-US" sz="1800" dirty="0">
                <a:solidFill>
                  <a:srgbClr val="307871"/>
                </a:solidFill>
              </a:rPr>
              <a:t>Source</a:t>
            </a:r>
            <a:r>
              <a:rPr lang="cs-CZ" sz="1800" dirty="0">
                <a:solidFill>
                  <a:srgbClr val="307871"/>
                </a:solidFill>
              </a:rPr>
              <a:t>: Michalek and </a:t>
            </a:r>
            <a:r>
              <a:rPr lang="cs-CZ" sz="1800" dirty="0" err="1">
                <a:solidFill>
                  <a:srgbClr val="307871"/>
                </a:solidFill>
              </a:rPr>
              <a:t>Vybostok</a:t>
            </a:r>
            <a:r>
              <a:rPr lang="cs-CZ" sz="1800" dirty="0">
                <a:solidFill>
                  <a:srgbClr val="307871"/>
                </a:solidFill>
              </a:rPr>
              <a:t> (2019)</a:t>
            </a:r>
            <a:endParaRPr lang="en-US" sz="1800" dirty="0">
              <a:solidFill>
                <a:srgbClr val="307871"/>
              </a:solidFill>
            </a:endParaRPr>
          </a:p>
          <a:p>
            <a:endParaRPr lang="en-US" sz="1800" b="1" dirty="0">
              <a:solidFill>
                <a:srgbClr val="307871"/>
              </a:solidFill>
            </a:endParaRPr>
          </a:p>
          <a:p>
            <a:pPr algn="just"/>
            <a:r>
              <a:rPr lang="cs-CZ" sz="1800" dirty="0" err="1">
                <a:solidFill>
                  <a:srgbClr val="307871"/>
                </a:solidFill>
              </a:rPr>
              <a:t>Seven</a:t>
            </a:r>
            <a:r>
              <a:rPr lang="cs-CZ" sz="1800" dirty="0">
                <a:solidFill>
                  <a:srgbClr val="307871"/>
                </a:solidFill>
              </a:rPr>
              <a:t> </a:t>
            </a:r>
            <a:r>
              <a:rPr lang="en-US" sz="1800" dirty="0">
                <a:solidFill>
                  <a:srgbClr val="307871"/>
                </a:solidFill>
              </a:rPr>
              <a:t>countries  with  high  relative  GDP growth and a decrease of inequalities and poverty</a:t>
            </a:r>
            <a:r>
              <a:rPr lang="cs-CZ" sz="1800" dirty="0">
                <a:solidFill>
                  <a:srgbClr val="307871"/>
                </a:solidFill>
              </a:rPr>
              <a:t> - </a:t>
            </a:r>
            <a:r>
              <a:rPr lang="en-US" sz="1800" dirty="0">
                <a:solidFill>
                  <a:srgbClr val="307871"/>
                </a:solidFill>
              </a:rPr>
              <a:t> ‘the  most  positive’  development  of three  phenomena</a:t>
            </a:r>
            <a:r>
              <a:rPr lang="cs-CZ" sz="1800" dirty="0">
                <a:solidFill>
                  <a:srgbClr val="307871"/>
                </a:solidFill>
              </a:rPr>
              <a:t> (GDP,  </a:t>
            </a:r>
            <a:r>
              <a:rPr lang="cs-CZ" sz="1800" dirty="0" err="1">
                <a:solidFill>
                  <a:srgbClr val="307871"/>
                </a:solidFill>
              </a:rPr>
              <a:t>inequality</a:t>
            </a:r>
            <a:r>
              <a:rPr lang="cs-CZ" sz="1800" dirty="0">
                <a:solidFill>
                  <a:srgbClr val="307871"/>
                </a:solidFill>
              </a:rPr>
              <a:t>  and  </a:t>
            </a:r>
            <a:r>
              <a:rPr lang="cs-CZ" sz="1800" dirty="0" err="1">
                <a:solidFill>
                  <a:srgbClr val="307871"/>
                </a:solidFill>
              </a:rPr>
              <a:t>poverty</a:t>
            </a:r>
            <a:r>
              <a:rPr lang="cs-CZ" sz="1800" dirty="0">
                <a:solidFill>
                  <a:srgbClr val="307871"/>
                </a:solidFill>
              </a:rPr>
              <a:t>) in</a:t>
            </a:r>
            <a:r>
              <a:rPr lang="en-US" sz="1800" dirty="0">
                <a:solidFill>
                  <a:srgbClr val="307871"/>
                </a:solidFill>
              </a:rPr>
              <a:t> dark  green  </a:t>
            </a:r>
            <a:r>
              <a:rPr lang="en-US" sz="1800" dirty="0" err="1">
                <a:solidFill>
                  <a:srgbClr val="307871"/>
                </a:solidFill>
              </a:rPr>
              <a:t>colour</a:t>
            </a:r>
            <a:r>
              <a:rPr lang="cs-CZ" sz="1800" dirty="0">
                <a:solidFill>
                  <a:srgbClr val="307871"/>
                </a:solidFill>
              </a:rPr>
              <a:t>.</a:t>
            </a:r>
            <a:r>
              <a:rPr lang="en-US" sz="1800" dirty="0">
                <a:solidFill>
                  <a:srgbClr val="307871"/>
                </a:solidFill>
              </a:rPr>
              <a:t> </a:t>
            </a:r>
          </a:p>
        </p:txBody>
      </p:sp>
      <p:sp>
        <p:nvSpPr>
          <p:cNvPr id="29" name="Rectangle 2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CA88FFE7-EC68-4195-BC48-615315E0A763}"/>
              </a:ext>
            </a:extLst>
          </p:cNvPr>
          <p:cNvPicPr>
            <a:picLocks noChangeAspect="1"/>
          </p:cNvPicPr>
          <p:nvPr/>
        </p:nvPicPr>
        <p:blipFill>
          <a:blip r:embed="rId2"/>
          <a:stretch>
            <a:fillRect/>
          </a:stretch>
        </p:blipFill>
        <p:spPr>
          <a:xfrm>
            <a:off x="6807201" y="1026066"/>
            <a:ext cx="4573040" cy="4702354"/>
          </a:xfrm>
          <a:prstGeom prst="rect">
            <a:avLst/>
          </a:prstGeom>
          <a:effectLst/>
        </p:spPr>
      </p:pic>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Tree>
    <p:extLst>
      <p:ext uri="{BB962C8B-B14F-4D97-AF65-F5344CB8AC3E}">
        <p14:creationId xmlns:p14="http://schemas.microsoft.com/office/powerpoint/2010/main" val="4013977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bdélník 4"/>
          <p:cNvSpPr/>
          <p:nvPr/>
        </p:nvSpPr>
        <p:spPr>
          <a:xfrm>
            <a:off x="6188235" y="525049"/>
            <a:ext cx="4977976" cy="1454051"/>
          </a:xfrm>
          <a:prstGeom prst="rect">
            <a:avLst/>
          </a:prstGeom>
        </p:spPr>
        <p:txBody>
          <a:bodyPr vert="horz" lIns="91440" tIns="45720" rIns="91440" bIns="45720" rtlCol="0" anchor="ctr">
            <a:normAutofit/>
          </a:bodyPr>
          <a:lstStyle/>
          <a:p>
            <a:pPr lvl="0">
              <a:lnSpc>
                <a:spcPct val="90000"/>
              </a:lnSpc>
              <a:spcBef>
                <a:spcPct val="0"/>
              </a:spcBef>
              <a:spcAft>
                <a:spcPts val="600"/>
              </a:spcAft>
              <a:defRPr/>
            </a:pPr>
            <a:r>
              <a:rPr lang="en-US" sz="3600">
                <a:solidFill>
                  <a:srgbClr val="307871"/>
                </a:solidFill>
                <a:latin typeface="Times New Roman" panose="02020603050405020304" pitchFamily="18" charset="0"/>
                <a:ea typeface="+mj-ea"/>
                <a:cs typeface="Times New Roman" panose="02020603050405020304" pitchFamily="18" charset="0"/>
              </a:rPr>
              <a:t>Digita</a:t>
            </a:r>
            <a:r>
              <a:rPr lang="cs-CZ" sz="3600">
                <a:solidFill>
                  <a:srgbClr val="307871"/>
                </a:solidFill>
                <a:latin typeface="Times New Roman" panose="02020603050405020304" pitchFamily="18" charset="0"/>
                <a:ea typeface="+mj-ea"/>
                <a:cs typeface="Times New Roman" panose="02020603050405020304" pitchFamily="18" charset="0"/>
              </a:rPr>
              <a:t>l</a:t>
            </a:r>
            <a:r>
              <a:rPr lang="en-US" sz="3600">
                <a:solidFill>
                  <a:srgbClr val="307871"/>
                </a:solidFill>
                <a:latin typeface="Times New Roman" panose="02020603050405020304" pitchFamily="18" charset="0"/>
                <a:ea typeface="+mj-ea"/>
                <a:cs typeface="Times New Roman" panose="02020603050405020304" pitchFamily="18" charset="0"/>
              </a:rPr>
              <a:t>ization and Knowledge Economy</a:t>
            </a:r>
            <a:endParaRPr lang="en-US" sz="3600" dirty="0">
              <a:solidFill>
                <a:srgbClr val="307871"/>
              </a:solidFill>
              <a:latin typeface="Times New Roman" panose="02020603050405020304" pitchFamily="18" charset="0"/>
              <a:ea typeface="+mj-ea"/>
              <a:cs typeface="Times New Roman" panose="02020603050405020304" pitchFamily="18" charset="0"/>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Zástupný symbol pro obsah 2"/>
          <p:cNvSpPr txBox="1">
            <a:spLocks/>
          </p:cNvSpPr>
          <p:nvPr/>
        </p:nvSpPr>
        <p:spPr>
          <a:xfrm>
            <a:off x="6090574" y="1913468"/>
            <a:ext cx="5183216" cy="4147504"/>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cs-CZ" sz="1100" b="1" dirty="0">
              <a:solidFill>
                <a:srgbClr val="000000"/>
              </a:solidFill>
            </a:endParaRPr>
          </a:p>
          <a:p>
            <a:r>
              <a:rPr lang="en-US" altLang="cs-CZ" sz="1900" b="1" dirty="0">
                <a:solidFill>
                  <a:srgbClr val="307871"/>
                </a:solidFill>
              </a:rPr>
              <a:t>Digital economy</a:t>
            </a:r>
          </a:p>
          <a:p>
            <a:pPr algn="just"/>
            <a:r>
              <a:rPr lang="cs-CZ" altLang="cs-CZ" sz="1700" dirty="0">
                <a:solidFill>
                  <a:srgbClr val="307871"/>
                </a:solidFill>
              </a:rPr>
              <a:t>E</a:t>
            </a:r>
            <a:r>
              <a:rPr lang="en-US" altLang="cs-CZ" sz="1700" dirty="0" err="1">
                <a:solidFill>
                  <a:srgbClr val="307871"/>
                </a:solidFill>
              </a:rPr>
              <a:t>conomy</a:t>
            </a:r>
            <a:r>
              <a:rPr lang="en-US" altLang="cs-CZ" sz="1700" dirty="0">
                <a:solidFill>
                  <a:srgbClr val="307871"/>
                </a:solidFill>
              </a:rPr>
              <a:t> that is based on digital computing technologies, although we increasingly perceive this as conducting business through markets based on the internet</a:t>
            </a:r>
            <a:r>
              <a:rPr lang="cs-CZ" altLang="cs-CZ" sz="1700" dirty="0">
                <a:solidFill>
                  <a:srgbClr val="307871"/>
                </a:solidFill>
              </a:rPr>
              <a:t>.</a:t>
            </a:r>
            <a:r>
              <a:rPr lang="en-US" altLang="cs-CZ" sz="1700" dirty="0">
                <a:solidFill>
                  <a:srgbClr val="307871"/>
                </a:solidFill>
              </a:rPr>
              <a:t> </a:t>
            </a:r>
          </a:p>
          <a:p>
            <a:pPr algn="just"/>
            <a:r>
              <a:rPr lang="en-US" altLang="cs-CZ" sz="1700" dirty="0">
                <a:solidFill>
                  <a:srgbClr val="307871"/>
                </a:solidFill>
              </a:rPr>
              <a:t>Internet Economy, New Economy, or Web Economy</a:t>
            </a:r>
          </a:p>
          <a:p>
            <a:pPr algn="just"/>
            <a:r>
              <a:rPr lang="en-US" altLang="cs-CZ" sz="1700" dirty="0">
                <a:solidFill>
                  <a:srgbClr val="307871"/>
                </a:solidFill>
              </a:rPr>
              <a:t>It is based on the interconnectedness of people, organizations, and machines that results from the Internet, mobile technology and the internet of things (IoT)</a:t>
            </a:r>
            <a:r>
              <a:rPr lang="cs-CZ" altLang="cs-CZ" sz="1700" dirty="0">
                <a:solidFill>
                  <a:srgbClr val="307871"/>
                </a:solidFill>
              </a:rPr>
              <a:t>.</a:t>
            </a:r>
            <a:endParaRPr lang="en-US" altLang="cs-CZ" sz="1700" dirty="0">
              <a:solidFill>
                <a:srgbClr val="307871"/>
              </a:solidFill>
            </a:endParaRPr>
          </a:p>
          <a:p>
            <a:pPr algn="just"/>
            <a:endParaRPr lang="en-US" altLang="cs-CZ" sz="1400" b="1" dirty="0">
              <a:solidFill>
                <a:srgbClr val="307871"/>
              </a:solidFill>
            </a:endParaRPr>
          </a:p>
          <a:p>
            <a:pPr algn="just"/>
            <a:r>
              <a:rPr lang="en-US" altLang="cs-CZ" sz="1900" b="1" dirty="0">
                <a:solidFill>
                  <a:srgbClr val="307871"/>
                </a:solidFill>
              </a:rPr>
              <a:t>Knowledge-based economy</a:t>
            </a:r>
          </a:p>
          <a:p>
            <a:pPr algn="just"/>
            <a:r>
              <a:rPr lang="cs-CZ" altLang="cs-CZ" sz="1700" dirty="0" err="1">
                <a:solidFill>
                  <a:srgbClr val="307871"/>
                </a:solidFill>
              </a:rPr>
              <a:t>Ec</a:t>
            </a:r>
            <a:r>
              <a:rPr lang="en-US" altLang="cs-CZ" sz="1700" dirty="0" err="1">
                <a:solidFill>
                  <a:srgbClr val="307871"/>
                </a:solidFill>
              </a:rPr>
              <a:t>onomy</a:t>
            </a:r>
            <a:r>
              <a:rPr lang="cs-CZ" altLang="cs-CZ" sz="1700" dirty="0">
                <a:solidFill>
                  <a:srgbClr val="307871"/>
                </a:solidFill>
              </a:rPr>
              <a:t>,</a:t>
            </a:r>
            <a:r>
              <a:rPr lang="en-US" altLang="cs-CZ" sz="1700" dirty="0">
                <a:solidFill>
                  <a:srgbClr val="307871"/>
                </a:solidFill>
              </a:rPr>
              <a:t>  where  knowledge  is  created, acquired,   transmitted   and   used   effectively   by   businesses,   organizations, individuals  and  communities. </a:t>
            </a:r>
          </a:p>
          <a:p>
            <a:pPr lvl="1" algn="just"/>
            <a:r>
              <a:rPr lang="en-US" altLang="cs-CZ" sz="1400" dirty="0">
                <a:solidFill>
                  <a:srgbClr val="307871"/>
                </a:solidFill>
              </a:rPr>
              <a:t>An educated and skilled </a:t>
            </a:r>
            <a:r>
              <a:rPr lang="en-US" altLang="cs-CZ" sz="1400" dirty="0" err="1">
                <a:solidFill>
                  <a:srgbClr val="307871"/>
                </a:solidFill>
              </a:rPr>
              <a:t>labour</a:t>
            </a:r>
            <a:r>
              <a:rPr lang="en-US" altLang="cs-CZ" sz="1400" dirty="0">
                <a:solidFill>
                  <a:srgbClr val="307871"/>
                </a:solidFill>
              </a:rPr>
              <a:t> force</a:t>
            </a:r>
          </a:p>
          <a:p>
            <a:pPr lvl="1" algn="just"/>
            <a:r>
              <a:rPr lang="en-US" altLang="cs-CZ" sz="1400" dirty="0">
                <a:solidFill>
                  <a:srgbClr val="307871"/>
                </a:solidFill>
              </a:rPr>
              <a:t>Easy access to ICT</a:t>
            </a:r>
          </a:p>
          <a:p>
            <a:pPr lvl="1" algn="just"/>
            <a:r>
              <a:rPr lang="en-US" altLang="cs-CZ" sz="1400" dirty="0">
                <a:solidFill>
                  <a:srgbClr val="307871"/>
                </a:solidFill>
              </a:rPr>
              <a:t>A great level of </a:t>
            </a:r>
            <a:r>
              <a:rPr lang="en-US" altLang="cs-CZ" sz="1400" dirty="0" err="1">
                <a:solidFill>
                  <a:srgbClr val="307871"/>
                </a:solidFill>
              </a:rPr>
              <a:t>innovatio</a:t>
            </a:r>
            <a:r>
              <a:rPr lang="cs-CZ" altLang="cs-CZ" sz="1400" dirty="0">
                <a:solidFill>
                  <a:srgbClr val="307871"/>
                </a:solidFill>
              </a:rPr>
              <a:t>n</a:t>
            </a:r>
            <a:r>
              <a:rPr lang="en-US" altLang="cs-CZ" sz="1400" dirty="0">
                <a:solidFill>
                  <a:srgbClr val="307871"/>
                </a:solidFill>
              </a:rPr>
              <a:t>s</a:t>
            </a:r>
          </a:p>
          <a:p>
            <a:pPr lvl="1"/>
            <a:endParaRPr lang="en-US" altLang="cs-CZ" sz="1100" b="1" dirty="0">
              <a:solidFill>
                <a:srgbClr val="000000"/>
              </a:solidFill>
            </a:endParaRPr>
          </a:p>
          <a:p>
            <a:endParaRPr lang="en-US" altLang="cs-CZ" sz="1100" b="1" dirty="0">
              <a:solidFill>
                <a:srgbClr val="000000"/>
              </a:solidFill>
            </a:endParaRPr>
          </a:p>
        </p:txBody>
      </p:sp>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3" name="Obrázek 2">
            <a:extLst>
              <a:ext uri="{FF2B5EF4-FFF2-40B4-BE49-F238E27FC236}">
                <a16:creationId xmlns:a16="http://schemas.microsoft.com/office/drawing/2014/main" id="{07313553-29BA-4BC8-8EDC-F6CD1AEB6DEA}"/>
              </a:ext>
            </a:extLst>
          </p:cNvPr>
          <p:cNvPicPr>
            <a:picLocks noChangeAspect="1"/>
          </p:cNvPicPr>
          <p:nvPr/>
        </p:nvPicPr>
        <p:blipFill>
          <a:blip r:embed="rId3"/>
          <a:stretch>
            <a:fillRect/>
          </a:stretch>
        </p:blipFill>
        <p:spPr>
          <a:xfrm>
            <a:off x="359833" y="1575324"/>
            <a:ext cx="3886202" cy="3745976"/>
          </a:xfrm>
          <a:prstGeom prst="rect">
            <a:avLst/>
          </a:prstGeom>
        </p:spPr>
      </p:pic>
    </p:spTree>
    <p:extLst>
      <p:ext uri="{BB962C8B-B14F-4D97-AF65-F5344CB8AC3E}">
        <p14:creationId xmlns:p14="http://schemas.microsoft.com/office/powerpoint/2010/main" val="1206654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E777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a:off x="524256" y="491260"/>
            <a:ext cx="6594189" cy="1625210"/>
          </a:xfrm>
          <a:prstGeom prst="rect">
            <a:avLst/>
          </a:prstGeom>
        </p:spPr>
        <p:txBody>
          <a:bodyPr vert="horz" lIns="91440" tIns="45720" rIns="91440" bIns="45720" rtlCol="0" anchor="ctr">
            <a:normAutofit/>
          </a:bodyPr>
          <a:lstStyle/>
          <a:p>
            <a:pPr lvl="0">
              <a:lnSpc>
                <a:spcPct val="90000"/>
              </a:lnSpc>
              <a:spcBef>
                <a:spcPct val="0"/>
              </a:spcBef>
              <a:spcAft>
                <a:spcPts val="600"/>
              </a:spcAft>
              <a:defRPr/>
            </a:pPr>
            <a:r>
              <a:rPr lang="en-US" sz="4400">
                <a:solidFill>
                  <a:srgbClr val="FFFFFF"/>
                </a:solidFill>
                <a:latin typeface="+mj-lt"/>
                <a:ea typeface="+mj-ea"/>
                <a:cs typeface="+mj-cs"/>
              </a:rPr>
              <a:t>Digitalization and Knowledge Economy</a:t>
            </a:r>
          </a:p>
        </p:txBody>
      </p:sp>
      <p:pic>
        <p:nvPicPr>
          <p:cNvPr id="2" name="Obrázek 1">
            <a:extLst>
              <a:ext uri="{FF2B5EF4-FFF2-40B4-BE49-F238E27FC236}">
                <a16:creationId xmlns:a16="http://schemas.microsoft.com/office/drawing/2014/main" id="{680C6752-BAD5-42C2-9596-53E3E125A4F5}"/>
              </a:ext>
            </a:extLst>
          </p:cNvPr>
          <p:cNvPicPr>
            <a:picLocks noChangeAspect="1"/>
          </p:cNvPicPr>
          <p:nvPr/>
        </p:nvPicPr>
        <p:blipFill rotWithShape="1">
          <a:blip r:embed="rId2"/>
          <a:srcRect t="331" r="1" b="1"/>
          <a:stretch/>
        </p:blipFill>
        <p:spPr>
          <a:xfrm>
            <a:off x="327547" y="2454903"/>
            <a:ext cx="7058306" cy="4080254"/>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ástupný symbol pro obsah 2"/>
          <p:cNvSpPr txBox="1">
            <a:spLocks/>
          </p:cNvSpPr>
          <p:nvPr/>
        </p:nvSpPr>
        <p:spPr>
          <a:xfrm>
            <a:off x="8029319" y="917725"/>
            <a:ext cx="3424739" cy="485236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sz="2000" b="1" dirty="0">
              <a:solidFill>
                <a:srgbClr val="FFFFFF"/>
              </a:solidFill>
            </a:endParaRPr>
          </a:p>
          <a:p>
            <a:r>
              <a:rPr lang="en-US" sz="2000" b="1" dirty="0">
                <a:solidFill>
                  <a:srgbClr val="FFFFFF"/>
                </a:solidFill>
              </a:rPr>
              <a:t>Since 1995, information and communication technologies (ICTs) have driven productivity gains and growth in the EU</a:t>
            </a:r>
          </a:p>
          <a:p>
            <a:endParaRPr lang="en-US" sz="2000" b="1" dirty="0">
              <a:solidFill>
                <a:srgbClr val="FFFFFF"/>
              </a:solidFill>
            </a:endParaRPr>
          </a:p>
          <a:p>
            <a:r>
              <a:rPr lang="en-US" sz="2000" b="1" dirty="0">
                <a:solidFill>
                  <a:srgbClr val="FFFFFF"/>
                </a:solidFill>
              </a:rPr>
              <a:t>The Digital Economy and Society Index (DESI) is a composite index that </a:t>
            </a:r>
            <a:r>
              <a:rPr lang="en-US" sz="2000" b="1" dirty="0" err="1">
                <a:solidFill>
                  <a:srgbClr val="FFFFFF"/>
                </a:solidFill>
              </a:rPr>
              <a:t>summarises</a:t>
            </a:r>
            <a:r>
              <a:rPr lang="en-US" sz="2000" b="1" dirty="0">
                <a:solidFill>
                  <a:srgbClr val="FFFFFF"/>
                </a:solidFill>
              </a:rPr>
              <a:t> relevant indicators on Europe’s digital performance and tracks the evolution of EU Member States in digital competitiveness.</a:t>
            </a:r>
          </a:p>
          <a:p>
            <a:endParaRPr lang="en-US" sz="2000" b="1" dirty="0">
              <a:solidFill>
                <a:srgbClr val="FFFFFF"/>
              </a:solidFill>
            </a:endParaRPr>
          </a:p>
          <a:p>
            <a:endParaRPr lang="en-US" altLang="cs-CZ" sz="2000" b="1" dirty="0">
              <a:solidFill>
                <a:srgbClr val="FFFFFF"/>
              </a:solidFill>
            </a:endParaRPr>
          </a:p>
        </p:txBody>
      </p:sp>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Tree>
    <p:extLst>
      <p:ext uri="{BB962C8B-B14F-4D97-AF65-F5344CB8AC3E}">
        <p14:creationId xmlns:p14="http://schemas.microsoft.com/office/powerpoint/2010/main" val="1420810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B5D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a:off x="321732" y="321732"/>
            <a:ext cx="7064121" cy="1964266"/>
          </a:xfrm>
          <a:prstGeom prst="rect">
            <a:avLst/>
          </a:prstGeom>
          <a:solidFill>
            <a:srgbClr val="307871"/>
          </a:solidFill>
        </p:spPr>
        <p:txBody>
          <a:bodyPr vert="horz" lIns="91440" tIns="45720" rIns="91440" bIns="45720" rtlCol="0" anchor="ctr">
            <a:normAutofit/>
          </a:bodyPr>
          <a:lstStyle/>
          <a:p>
            <a:pPr lvl="0">
              <a:lnSpc>
                <a:spcPct val="90000"/>
              </a:lnSpc>
              <a:spcBef>
                <a:spcPct val="0"/>
              </a:spcBef>
              <a:spcAft>
                <a:spcPts val="600"/>
              </a:spcAft>
              <a:defRPr/>
            </a:pPr>
            <a:r>
              <a:rPr lang="en-US" sz="4400" dirty="0">
                <a:solidFill>
                  <a:srgbClr val="FFFFFF"/>
                </a:solidFill>
                <a:latin typeface="+mj-lt"/>
                <a:ea typeface="+mj-ea"/>
                <a:cs typeface="+mj-cs"/>
              </a:rPr>
              <a:t>Digitalization and Knowledge Economy</a:t>
            </a:r>
          </a:p>
        </p:txBody>
      </p:sp>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ástupný symbol pro obsah 2"/>
          <p:cNvSpPr txBox="1">
            <a:spLocks/>
          </p:cNvSpPr>
          <p:nvPr/>
        </p:nvSpPr>
        <p:spPr>
          <a:xfrm>
            <a:off x="8029319" y="9177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solidFill>
                  <a:srgbClr val="FFFFFF"/>
                </a:solidFill>
              </a:rPr>
              <a:t>Quantum technology</a:t>
            </a:r>
          </a:p>
          <a:p>
            <a:pPr lvl="1"/>
            <a:r>
              <a:rPr lang="en-US" sz="1700" b="1" dirty="0">
                <a:solidFill>
                  <a:srgbClr val="FFFFFF"/>
                </a:solidFill>
              </a:rPr>
              <a:t>exploit  the  properties  of  quantum  mechanics  and  physics  to  solve  complex  problems   much   faster   or   much   better   than   traditional   methods.   </a:t>
            </a:r>
            <a:endParaRPr lang="cs-CZ" sz="1700" b="1" dirty="0">
              <a:solidFill>
                <a:srgbClr val="FFFFFF"/>
              </a:solidFill>
            </a:endParaRPr>
          </a:p>
          <a:p>
            <a:pPr lvl="1"/>
            <a:r>
              <a:rPr lang="en-US" sz="1700" b="1" dirty="0">
                <a:solidFill>
                  <a:srgbClr val="FFFFFF"/>
                </a:solidFill>
              </a:rPr>
              <a:t>They   make</a:t>
            </a:r>
            <a:r>
              <a:rPr lang="cs-CZ" sz="1700" b="1" dirty="0">
                <a:solidFill>
                  <a:srgbClr val="FFFFFF"/>
                </a:solidFill>
              </a:rPr>
              <a:t> (</a:t>
            </a:r>
            <a:r>
              <a:rPr lang="cs-CZ" sz="1700" b="1" dirty="0" err="1">
                <a:solidFill>
                  <a:srgbClr val="FFFFFF"/>
                </a:solidFill>
              </a:rPr>
              <a:t>properties</a:t>
            </a:r>
            <a:r>
              <a:rPr lang="cs-CZ" sz="1700" b="1" dirty="0">
                <a:solidFill>
                  <a:srgbClr val="FFFFFF"/>
                </a:solidFill>
              </a:rPr>
              <a:t>)</a:t>
            </a:r>
            <a:r>
              <a:rPr lang="en-US" sz="1700" b="1" dirty="0">
                <a:solidFill>
                  <a:srgbClr val="FFFFFF"/>
                </a:solidFill>
              </a:rPr>
              <a:t>   possible   the development  of  radically  new  technologies  in  computing,  communication,  security,   and  sensing.</a:t>
            </a:r>
          </a:p>
          <a:p>
            <a:pPr lvl="1"/>
            <a:endParaRPr lang="en-US" sz="1700" b="1" dirty="0">
              <a:solidFill>
                <a:srgbClr val="FFFFFF"/>
              </a:solidFill>
            </a:endParaRPr>
          </a:p>
          <a:p>
            <a:r>
              <a:rPr lang="en-US" sz="1700" b="1" dirty="0">
                <a:solidFill>
                  <a:srgbClr val="FFFFFF"/>
                </a:solidFill>
              </a:rPr>
              <a:t>Fig. 4: Government funding/investment in quantum technology</a:t>
            </a:r>
          </a:p>
          <a:p>
            <a:pPr marL="0"/>
            <a:endParaRPr lang="en-US" sz="1700" b="1" dirty="0">
              <a:solidFill>
                <a:srgbClr val="FFFFFF"/>
              </a:solidFill>
            </a:endParaRPr>
          </a:p>
          <a:p>
            <a:endParaRPr lang="en-US" altLang="cs-CZ" sz="1700" b="1" dirty="0">
              <a:solidFill>
                <a:srgbClr val="FFFFFF"/>
              </a:solidFill>
            </a:endParaRPr>
          </a:p>
        </p:txBody>
      </p:sp>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2" name="Obrázek 1">
            <a:extLst>
              <a:ext uri="{FF2B5EF4-FFF2-40B4-BE49-F238E27FC236}">
                <a16:creationId xmlns:a16="http://schemas.microsoft.com/office/drawing/2014/main" id="{C290E31B-7812-47C1-A35A-D4153CC61097}"/>
              </a:ext>
            </a:extLst>
          </p:cNvPr>
          <p:cNvPicPr>
            <a:picLocks noChangeAspect="1"/>
          </p:cNvPicPr>
          <p:nvPr/>
        </p:nvPicPr>
        <p:blipFill rotWithShape="1">
          <a:blip r:embed="rId2"/>
          <a:srcRect l="2532" t="3919" r="1018"/>
          <a:stretch/>
        </p:blipFill>
        <p:spPr>
          <a:xfrm>
            <a:off x="169878" y="2861733"/>
            <a:ext cx="7215976" cy="2633631"/>
          </a:xfrm>
          <a:prstGeom prst="rect">
            <a:avLst/>
          </a:prstGeom>
        </p:spPr>
      </p:pic>
    </p:spTree>
    <p:extLst>
      <p:ext uri="{BB962C8B-B14F-4D97-AF65-F5344CB8AC3E}">
        <p14:creationId xmlns:p14="http://schemas.microsoft.com/office/powerpoint/2010/main" val="2870877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B5D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a:off x="321732" y="321732"/>
            <a:ext cx="7064121" cy="1964266"/>
          </a:xfrm>
          <a:prstGeom prst="rect">
            <a:avLst/>
          </a:prstGeom>
          <a:solidFill>
            <a:srgbClr val="307871"/>
          </a:solidFill>
        </p:spPr>
        <p:txBody>
          <a:bodyPr vert="horz" lIns="91440" tIns="45720" rIns="91440" bIns="45720" rtlCol="0" anchor="ctr">
            <a:normAutofit/>
          </a:bodyPr>
          <a:lstStyle/>
          <a:p>
            <a:pPr lvl="0">
              <a:lnSpc>
                <a:spcPct val="90000"/>
              </a:lnSpc>
              <a:spcBef>
                <a:spcPct val="0"/>
              </a:spcBef>
              <a:spcAft>
                <a:spcPts val="600"/>
              </a:spcAft>
              <a:defRPr/>
            </a:pPr>
            <a:r>
              <a:rPr lang="en-US" sz="4400" dirty="0">
                <a:solidFill>
                  <a:srgbClr val="FFFFFF"/>
                </a:solidFill>
                <a:latin typeface="+mj-lt"/>
                <a:ea typeface="+mj-ea"/>
                <a:cs typeface="+mj-cs"/>
              </a:rPr>
              <a:t>Digitalization and Knowledge Economy</a:t>
            </a:r>
          </a:p>
        </p:txBody>
      </p:sp>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ástupný symbol pro obsah 2"/>
          <p:cNvSpPr txBox="1">
            <a:spLocks/>
          </p:cNvSpPr>
          <p:nvPr/>
        </p:nvSpPr>
        <p:spPr>
          <a:xfrm>
            <a:off x="8029319" y="9177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700" b="1" dirty="0" err="1">
                <a:solidFill>
                  <a:srgbClr val="FFFFFF"/>
                </a:solidFill>
              </a:rPr>
              <a:t>Knowledge-based</a:t>
            </a:r>
            <a:r>
              <a:rPr lang="cs-CZ" sz="1700" b="1" dirty="0">
                <a:solidFill>
                  <a:srgbClr val="FFFFFF"/>
                </a:solidFill>
              </a:rPr>
              <a:t> </a:t>
            </a:r>
            <a:r>
              <a:rPr lang="cs-CZ" sz="1700" b="1" dirty="0" err="1">
                <a:solidFill>
                  <a:srgbClr val="FFFFFF"/>
                </a:solidFill>
              </a:rPr>
              <a:t>Economy</a:t>
            </a:r>
            <a:endParaRPr lang="cs-CZ" sz="1700" b="1" dirty="0">
              <a:solidFill>
                <a:srgbClr val="FFFFFF"/>
              </a:solidFill>
            </a:endParaRPr>
          </a:p>
          <a:p>
            <a:pPr lvl="1"/>
            <a:r>
              <a:rPr lang="cs-CZ" sz="1300" b="1" dirty="0" err="1">
                <a:solidFill>
                  <a:srgbClr val="FFFFFF"/>
                </a:solidFill>
              </a:rPr>
              <a:t>Measurement</a:t>
            </a:r>
            <a:r>
              <a:rPr lang="cs-CZ" sz="1300" b="1" dirty="0">
                <a:solidFill>
                  <a:srgbClr val="FFFFFF"/>
                </a:solidFill>
              </a:rPr>
              <a:t>/Index </a:t>
            </a:r>
            <a:r>
              <a:rPr lang="cs-CZ" sz="1300" b="1" dirty="0" err="1">
                <a:solidFill>
                  <a:srgbClr val="FFFFFF"/>
                </a:solidFill>
              </a:rPr>
              <a:t>with</a:t>
            </a:r>
            <a:r>
              <a:rPr lang="cs-CZ" sz="1300" b="1" dirty="0">
                <a:solidFill>
                  <a:srgbClr val="FFFFFF"/>
                </a:solidFill>
              </a:rPr>
              <a:t> </a:t>
            </a:r>
            <a:r>
              <a:rPr lang="cs-CZ" sz="1300" b="1" dirty="0" err="1">
                <a:solidFill>
                  <a:srgbClr val="FFFFFF"/>
                </a:solidFill>
              </a:rPr>
              <a:t>Indicators</a:t>
            </a:r>
            <a:r>
              <a:rPr lang="cs-CZ" sz="1300" b="1" dirty="0">
                <a:solidFill>
                  <a:srgbClr val="FFFFFF"/>
                </a:solidFill>
              </a:rPr>
              <a:t> as FDI, </a:t>
            </a:r>
            <a:r>
              <a:rPr lang="cs-CZ" sz="1300" b="1" dirty="0" err="1">
                <a:solidFill>
                  <a:srgbClr val="FFFFFF"/>
                </a:solidFill>
              </a:rPr>
              <a:t>exports</a:t>
            </a:r>
            <a:r>
              <a:rPr lang="cs-CZ" sz="1300" b="1" dirty="0">
                <a:solidFill>
                  <a:srgbClr val="FFFFFF"/>
                </a:solidFill>
              </a:rPr>
              <a:t>, R&amp;D </a:t>
            </a:r>
            <a:r>
              <a:rPr lang="cs-CZ" sz="1300" b="1" dirty="0" err="1">
                <a:solidFill>
                  <a:srgbClr val="FFFFFF"/>
                </a:solidFill>
              </a:rPr>
              <a:t>expedintures</a:t>
            </a:r>
            <a:r>
              <a:rPr lang="cs-CZ" sz="1300" b="1" dirty="0">
                <a:solidFill>
                  <a:srgbClr val="FFFFFF"/>
                </a:solidFill>
              </a:rPr>
              <a:t>, </a:t>
            </a:r>
            <a:r>
              <a:rPr lang="cs-CZ" sz="1300" b="1" dirty="0" err="1">
                <a:solidFill>
                  <a:srgbClr val="FFFFFF"/>
                </a:solidFill>
              </a:rPr>
              <a:t>tertiary</a:t>
            </a:r>
            <a:r>
              <a:rPr lang="cs-CZ" sz="1300" b="1" dirty="0">
                <a:solidFill>
                  <a:srgbClr val="FFFFFF"/>
                </a:solidFill>
              </a:rPr>
              <a:t> </a:t>
            </a:r>
            <a:r>
              <a:rPr lang="cs-CZ" sz="1300" b="1" dirty="0" err="1">
                <a:solidFill>
                  <a:srgbClr val="FFFFFF"/>
                </a:solidFill>
              </a:rPr>
              <a:t>educated</a:t>
            </a:r>
            <a:r>
              <a:rPr lang="cs-CZ" sz="1300" b="1" dirty="0">
                <a:solidFill>
                  <a:srgbClr val="FFFFFF"/>
                </a:solidFill>
              </a:rPr>
              <a:t> </a:t>
            </a:r>
            <a:r>
              <a:rPr lang="cs-CZ" sz="1300" b="1" dirty="0" err="1">
                <a:solidFill>
                  <a:srgbClr val="FFFFFF"/>
                </a:solidFill>
              </a:rPr>
              <a:t>people</a:t>
            </a:r>
            <a:r>
              <a:rPr lang="cs-CZ" sz="1300" b="1" dirty="0">
                <a:solidFill>
                  <a:srgbClr val="FFFFFF"/>
                </a:solidFill>
              </a:rPr>
              <a:t>, </a:t>
            </a:r>
            <a:r>
              <a:rPr lang="cs-CZ" sz="1300" b="1" dirty="0" err="1">
                <a:solidFill>
                  <a:srgbClr val="FFFFFF"/>
                </a:solidFill>
              </a:rPr>
              <a:t>share</a:t>
            </a:r>
            <a:r>
              <a:rPr lang="cs-CZ" sz="1300" b="1" dirty="0">
                <a:solidFill>
                  <a:srgbClr val="FFFFFF"/>
                </a:solidFill>
              </a:rPr>
              <a:t> </a:t>
            </a:r>
            <a:r>
              <a:rPr lang="cs-CZ" sz="1300" b="1" dirty="0" err="1">
                <a:solidFill>
                  <a:srgbClr val="FFFFFF"/>
                </a:solidFill>
              </a:rPr>
              <a:t>of</a:t>
            </a:r>
            <a:r>
              <a:rPr lang="cs-CZ" sz="1300" b="1" dirty="0">
                <a:solidFill>
                  <a:srgbClr val="FFFFFF"/>
                </a:solidFill>
              </a:rPr>
              <a:t> </a:t>
            </a:r>
            <a:r>
              <a:rPr lang="cs-CZ" sz="1300" b="1" dirty="0" err="1">
                <a:solidFill>
                  <a:srgbClr val="FFFFFF"/>
                </a:solidFill>
              </a:rPr>
              <a:t>researchers</a:t>
            </a:r>
            <a:r>
              <a:rPr lang="cs-CZ" sz="1300" b="1" dirty="0">
                <a:solidFill>
                  <a:srgbClr val="FFFFFF"/>
                </a:solidFill>
              </a:rPr>
              <a:t>, internet </a:t>
            </a:r>
            <a:r>
              <a:rPr lang="cs-CZ" sz="1300" b="1" dirty="0" err="1">
                <a:solidFill>
                  <a:srgbClr val="FFFFFF"/>
                </a:solidFill>
              </a:rPr>
              <a:t>access</a:t>
            </a:r>
            <a:r>
              <a:rPr lang="cs-CZ" sz="1300" b="1" dirty="0">
                <a:solidFill>
                  <a:srgbClr val="FFFFFF"/>
                </a:solidFill>
              </a:rPr>
              <a:t>, GDP per capita, GINI </a:t>
            </a:r>
            <a:r>
              <a:rPr lang="cs-CZ" sz="1300" b="1" dirty="0" err="1">
                <a:solidFill>
                  <a:srgbClr val="FFFFFF"/>
                </a:solidFill>
              </a:rPr>
              <a:t>coefficient</a:t>
            </a:r>
            <a:endParaRPr lang="cs-CZ" sz="1300" b="1" dirty="0">
              <a:solidFill>
                <a:srgbClr val="FFFFFF"/>
              </a:solidFill>
            </a:endParaRPr>
          </a:p>
          <a:p>
            <a:endParaRPr lang="cs-CZ" sz="1700" b="1" dirty="0">
              <a:solidFill>
                <a:srgbClr val="FFFFFF"/>
              </a:solidFill>
            </a:endParaRPr>
          </a:p>
          <a:p>
            <a:endParaRPr lang="en-US" sz="1700" b="1" dirty="0">
              <a:solidFill>
                <a:srgbClr val="FFFFFF"/>
              </a:solidFill>
            </a:endParaRPr>
          </a:p>
          <a:p>
            <a:pPr lvl="1"/>
            <a:endParaRPr lang="en-US" sz="1700" b="1" dirty="0">
              <a:solidFill>
                <a:srgbClr val="FFFFFF"/>
              </a:solidFill>
            </a:endParaRPr>
          </a:p>
          <a:p>
            <a:r>
              <a:rPr lang="en-US" sz="1700" b="1" dirty="0">
                <a:solidFill>
                  <a:srgbClr val="FFFFFF"/>
                </a:solidFill>
              </a:rPr>
              <a:t>Fig. </a:t>
            </a:r>
            <a:r>
              <a:rPr lang="cs-CZ" sz="1700" b="1" dirty="0">
                <a:solidFill>
                  <a:srgbClr val="FFFFFF"/>
                </a:solidFill>
              </a:rPr>
              <a:t>5</a:t>
            </a:r>
            <a:r>
              <a:rPr lang="en-US" sz="1700" b="1" dirty="0">
                <a:solidFill>
                  <a:srgbClr val="FFFFFF"/>
                </a:solidFill>
              </a:rPr>
              <a:t>: </a:t>
            </a:r>
            <a:r>
              <a:rPr lang="cs-CZ" sz="1700" b="1" dirty="0">
                <a:solidFill>
                  <a:srgbClr val="FFFFFF"/>
                </a:solidFill>
              </a:rPr>
              <a:t>T</a:t>
            </a:r>
            <a:r>
              <a:rPr lang="en-US" sz="1700" b="1" dirty="0">
                <a:solidFill>
                  <a:srgbClr val="FFFFFF"/>
                </a:solidFill>
              </a:rPr>
              <a:t>he level of development of the knowledge-based economy in the </a:t>
            </a:r>
            <a:r>
              <a:rPr lang="cs-CZ" sz="1700" b="1" dirty="0">
                <a:solidFill>
                  <a:srgbClr val="FFFFFF"/>
                </a:solidFill>
              </a:rPr>
              <a:t>EU</a:t>
            </a:r>
            <a:endParaRPr lang="en-US" sz="1700" b="1" dirty="0">
              <a:solidFill>
                <a:srgbClr val="FFFFFF"/>
              </a:solidFill>
            </a:endParaRPr>
          </a:p>
          <a:p>
            <a:endParaRPr lang="en-US" altLang="cs-CZ" sz="1700" b="1" dirty="0">
              <a:solidFill>
                <a:srgbClr val="FFFFFF"/>
              </a:solidFill>
            </a:endParaRPr>
          </a:p>
        </p:txBody>
      </p:sp>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2" name="Obrázek 1">
            <a:extLst>
              <a:ext uri="{FF2B5EF4-FFF2-40B4-BE49-F238E27FC236}">
                <a16:creationId xmlns:a16="http://schemas.microsoft.com/office/drawing/2014/main" id="{279F3245-9CFC-4DF6-9352-9CF8426D45BB}"/>
              </a:ext>
            </a:extLst>
          </p:cNvPr>
          <p:cNvPicPr>
            <a:picLocks noChangeAspect="1"/>
          </p:cNvPicPr>
          <p:nvPr/>
        </p:nvPicPr>
        <p:blipFill rotWithShape="1">
          <a:blip r:embed="rId2"/>
          <a:srcRect l="9814" t="10254" r="9577" b="54644"/>
          <a:stretch/>
        </p:blipFill>
        <p:spPr>
          <a:xfrm>
            <a:off x="634071" y="2640296"/>
            <a:ext cx="6422896" cy="3821723"/>
          </a:xfrm>
          <a:prstGeom prst="rect">
            <a:avLst/>
          </a:prstGeom>
        </p:spPr>
      </p:pic>
    </p:spTree>
    <p:extLst>
      <p:ext uri="{BB962C8B-B14F-4D97-AF65-F5344CB8AC3E}">
        <p14:creationId xmlns:p14="http://schemas.microsoft.com/office/powerpoint/2010/main" val="4178901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264583"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Migration and Development Cooperation</a:t>
            </a:r>
          </a:p>
        </p:txBody>
      </p:sp>
      <p:sp>
        <p:nvSpPr>
          <p:cNvPr id="8" name="Zástupný symbol pro obsah 2"/>
          <p:cNvSpPr txBox="1">
            <a:spLocks/>
          </p:cNvSpPr>
          <p:nvPr/>
        </p:nvSpPr>
        <p:spPr>
          <a:xfrm>
            <a:off x="526165" y="1194253"/>
            <a:ext cx="5205768" cy="4803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sz="1400" b="1" dirty="0">
              <a:solidFill>
                <a:srgbClr val="307871"/>
              </a:solidFill>
              <a:latin typeface="Times New Roman" panose="02020603050405020304" pitchFamily="18" charset="0"/>
              <a:cs typeface="Times New Roman" panose="02020603050405020304" pitchFamily="18" charset="0"/>
            </a:endParaRPr>
          </a:p>
          <a:p>
            <a:pPr marL="0" indent="0">
              <a:buNone/>
            </a:pPr>
            <a:r>
              <a:rPr lang="cs-CZ" sz="1400" b="1" dirty="0">
                <a:solidFill>
                  <a:srgbClr val="307871"/>
                </a:solidFill>
                <a:latin typeface="Times New Roman" panose="02020603050405020304" pitchFamily="18" charset="0"/>
                <a:cs typeface="Times New Roman" panose="02020603050405020304" pitchFamily="18" charset="0"/>
              </a:rPr>
              <a:t>IRREGULAR ARRIVALS</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en-US" sz="1600" dirty="0">
                <a:solidFill>
                  <a:srgbClr val="307871"/>
                </a:solidFill>
                <a:latin typeface="Times New Roman" panose="02020603050405020304" pitchFamily="18" charset="0"/>
                <a:cs typeface="Times New Roman" panose="02020603050405020304" pitchFamily="18" charset="0"/>
              </a:rPr>
              <a:t>In 2021, the top nationalities of irregular arrivals were:</a:t>
            </a:r>
            <a:r>
              <a:rPr lang="cs-CZ" sz="1600" dirty="0">
                <a:solidFill>
                  <a:srgbClr val="307871"/>
                </a:solidFill>
                <a:latin typeface="Times New Roman" panose="02020603050405020304" pitchFamily="18" charset="0"/>
                <a:cs typeface="Times New Roman" panose="02020603050405020304" pitchFamily="18" charset="0"/>
              </a:rPr>
              <a:t> </a:t>
            </a:r>
            <a:r>
              <a:rPr lang="en-US" sz="1600" dirty="0">
                <a:solidFill>
                  <a:srgbClr val="307871"/>
                </a:solidFill>
                <a:latin typeface="Times New Roman" panose="02020603050405020304" pitchFamily="18" charset="0"/>
                <a:cs typeface="Times New Roman" panose="02020603050405020304" pitchFamily="18" charset="0"/>
              </a:rPr>
              <a:t>    </a:t>
            </a:r>
            <a:endParaRPr lang="cs-CZ" sz="1600" dirty="0">
              <a:solidFill>
                <a:srgbClr val="307871"/>
              </a:solidFill>
              <a:latin typeface="Times New Roman" panose="02020603050405020304" pitchFamily="18" charset="0"/>
              <a:cs typeface="Times New Roman" panose="02020603050405020304" pitchFamily="18" charset="0"/>
            </a:endParaRPr>
          </a:p>
          <a:p>
            <a:pPr lvl="1"/>
            <a:r>
              <a:rPr lang="en-US" sz="1600" dirty="0">
                <a:solidFill>
                  <a:srgbClr val="307871"/>
                </a:solidFill>
                <a:latin typeface="Times New Roman" panose="02020603050405020304" pitchFamily="18" charset="0"/>
                <a:cs typeface="Times New Roman" panose="02020603050405020304" pitchFamily="18" charset="0"/>
              </a:rPr>
              <a:t>Tunisia (2 374) on the Central route</a:t>
            </a:r>
            <a:r>
              <a:rPr lang="cs-CZ" sz="1600" dirty="0">
                <a:solidFill>
                  <a:srgbClr val="307871"/>
                </a:solidFill>
                <a:latin typeface="Times New Roman" panose="02020603050405020304" pitchFamily="18" charset="0"/>
                <a:cs typeface="Times New Roman" panose="02020603050405020304" pitchFamily="18" charset="0"/>
              </a:rPr>
              <a:t>, </a:t>
            </a:r>
            <a:r>
              <a:rPr lang="en-US" sz="1600" dirty="0">
                <a:solidFill>
                  <a:srgbClr val="307871"/>
                </a:solidFill>
                <a:latin typeface="Times New Roman" panose="02020603050405020304" pitchFamily="18" charset="0"/>
                <a:cs typeface="Times New Roman" panose="02020603050405020304" pitchFamily="18" charset="0"/>
              </a:rPr>
              <a:t>    </a:t>
            </a:r>
            <a:endParaRPr lang="cs-CZ" sz="1600" dirty="0">
              <a:solidFill>
                <a:srgbClr val="307871"/>
              </a:solidFill>
              <a:latin typeface="Times New Roman" panose="02020603050405020304" pitchFamily="18" charset="0"/>
              <a:cs typeface="Times New Roman" panose="02020603050405020304" pitchFamily="18" charset="0"/>
            </a:endParaRPr>
          </a:p>
          <a:p>
            <a:pPr lvl="1"/>
            <a:r>
              <a:rPr lang="en-US" sz="1600" dirty="0">
                <a:solidFill>
                  <a:srgbClr val="307871"/>
                </a:solidFill>
                <a:latin typeface="Times New Roman" panose="02020603050405020304" pitchFamily="18" charset="0"/>
                <a:cs typeface="Times New Roman" panose="02020603050405020304" pitchFamily="18" charset="0"/>
              </a:rPr>
              <a:t>Syria (583) on the Eastern route</a:t>
            </a:r>
            <a:r>
              <a:rPr lang="cs-CZ" sz="1600" dirty="0">
                <a:solidFill>
                  <a:srgbClr val="307871"/>
                </a:solidFill>
                <a:latin typeface="Times New Roman" panose="02020603050405020304" pitchFamily="18" charset="0"/>
                <a:cs typeface="Times New Roman" panose="02020603050405020304" pitchFamily="18" charset="0"/>
              </a:rPr>
              <a:t> and </a:t>
            </a:r>
            <a:r>
              <a:rPr lang="en-US" sz="1600" dirty="0">
                <a:solidFill>
                  <a:srgbClr val="307871"/>
                </a:solidFill>
                <a:latin typeface="Times New Roman" panose="02020603050405020304" pitchFamily="18" charset="0"/>
                <a:cs typeface="Times New Roman" panose="02020603050405020304" pitchFamily="18" charset="0"/>
              </a:rPr>
              <a:t>    </a:t>
            </a:r>
            <a:endParaRPr lang="cs-CZ" sz="1600" dirty="0">
              <a:solidFill>
                <a:srgbClr val="307871"/>
              </a:solidFill>
              <a:latin typeface="Times New Roman" panose="02020603050405020304" pitchFamily="18" charset="0"/>
              <a:cs typeface="Times New Roman" panose="02020603050405020304" pitchFamily="18" charset="0"/>
            </a:endParaRPr>
          </a:p>
          <a:p>
            <a:pPr lvl="1"/>
            <a:r>
              <a:rPr lang="en-US" sz="1600" dirty="0">
                <a:solidFill>
                  <a:srgbClr val="307871"/>
                </a:solidFill>
                <a:latin typeface="Times New Roman" panose="02020603050405020304" pitchFamily="18" charset="0"/>
                <a:cs typeface="Times New Roman" panose="02020603050405020304" pitchFamily="18" charset="0"/>
              </a:rPr>
              <a:t>Algeria (1 748) on the Western route</a:t>
            </a:r>
          </a:p>
          <a:p>
            <a:endParaRPr lang="cs-CZ" sz="1600" b="1" dirty="0">
              <a:solidFill>
                <a:srgbClr val="307871"/>
              </a:solidFill>
              <a:latin typeface="Times New Roman" panose="02020603050405020304" pitchFamily="18" charset="0"/>
              <a:cs typeface="Times New Roman" panose="02020603050405020304" pitchFamily="18" charset="0"/>
            </a:endParaRPr>
          </a:p>
          <a:p>
            <a:r>
              <a:rPr lang="en-US" altLang="cs-CZ" sz="1600" dirty="0">
                <a:solidFill>
                  <a:srgbClr val="307871"/>
                </a:solidFill>
                <a:latin typeface="Times New Roman" panose="02020603050405020304" pitchFamily="18" charset="0"/>
                <a:cs typeface="Times New Roman" panose="02020603050405020304" pitchFamily="18" charset="0"/>
              </a:rPr>
              <a:t>Total irregular arrivals to the EU have dropped from 1.04 million in 2015 to  96 449 in 2020.  </a:t>
            </a:r>
            <a:endParaRPr lang="cs-CZ" altLang="cs-CZ" sz="1600" dirty="0">
              <a:solidFill>
                <a:srgbClr val="307871"/>
              </a:solidFill>
              <a:latin typeface="Times New Roman" panose="02020603050405020304" pitchFamily="18" charset="0"/>
              <a:cs typeface="Times New Roman" panose="02020603050405020304" pitchFamily="18" charset="0"/>
            </a:endParaRPr>
          </a:p>
          <a:p>
            <a:r>
              <a:rPr lang="en-US" altLang="cs-CZ" sz="1600" dirty="0">
                <a:solidFill>
                  <a:srgbClr val="307871"/>
                </a:solidFill>
                <a:latin typeface="Times New Roman" panose="02020603050405020304" pitchFamily="18" charset="0"/>
                <a:cs typeface="Times New Roman" panose="02020603050405020304" pitchFamily="18" charset="0"/>
              </a:rPr>
              <a:t>In 2021, 18 263 irregular arrivals have been registered. </a:t>
            </a:r>
          </a:p>
          <a:p>
            <a:endParaRPr lang="cs-CZ" altLang="cs-CZ" sz="1600" b="1" dirty="0">
              <a:solidFill>
                <a:srgbClr val="307871"/>
              </a:solidFill>
              <a:latin typeface="Times New Roman" panose="02020603050405020304" pitchFamily="18" charset="0"/>
              <a:cs typeface="Times New Roman" panose="02020603050405020304" pitchFamily="18" charset="0"/>
            </a:endParaRP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94277C08-B850-4171-8216-EEED7E137DBA}"/>
              </a:ext>
            </a:extLst>
          </p:cNvPr>
          <p:cNvPicPr>
            <a:picLocks noChangeAspect="1"/>
          </p:cNvPicPr>
          <p:nvPr/>
        </p:nvPicPr>
        <p:blipFill>
          <a:blip r:embed="rId3"/>
          <a:stretch>
            <a:fillRect/>
          </a:stretch>
        </p:blipFill>
        <p:spPr>
          <a:xfrm>
            <a:off x="6733740" y="1823860"/>
            <a:ext cx="4154394" cy="3424228"/>
          </a:xfrm>
          <a:prstGeom prst="rect">
            <a:avLst/>
          </a:prstGeom>
        </p:spPr>
      </p:pic>
      <p:pic>
        <p:nvPicPr>
          <p:cNvPr id="2" name="Obrázek 1">
            <a:extLst>
              <a:ext uri="{FF2B5EF4-FFF2-40B4-BE49-F238E27FC236}">
                <a16:creationId xmlns:a16="http://schemas.microsoft.com/office/drawing/2014/main" id="{B9BBD71C-B679-46D5-AF28-79D21DE5F597}"/>
              </a:ext>
            </a:extLst>
          </p:cNvPr>
          <p:cNvPicPr>
            <a:picLocks noChangeAspect="1"/>
          </p:cNvPicPr>
          <p:nvPr/>
        </p:nvPicPr>
        <p:blipFill>
          <a:blip r:embed="rId4"/>
          <a:stretch>
            <a:fillRect/>
          </a:stretch>
        </p:blipFill>
        <p:spPr>
          <a:xfrm>
            <a:off x="2351208" y="4808586"/>
            <a:ext cx="2047225" cy="1265002"/>
          </a:xfrm>
          <a:prstGeom prst="rect">
            <a:avLst/>
          </a:prstGeom>
        </p:spPr>
      </p:pic>
    </p:spTree>
    <p:extLst>
      <p:ext uri="{BB962C8B-B14F-4D97-AF65-F5344CB8AC3E}">
        <p14:creationId xmlns:p14="http://schemas.microsoft.com/office/powerpoint/2010/main" val="259622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264583"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Migration and Development Cooperation</a:t>
            </a:r>
          </a:p>
        </p:txBody>
      </p:sp>
      <p:sp>
        <p:nvSpPr>
          <p:cNvPr id="8" name="Zástupný symbol pro obsah 2"/>
          <p:cNvSpPr txBox="1">
            <a:spLocks/>
          </p:cNvSpPr>
          <p:nvPr/>
        </p:nvSpPr>
        <p:spPr>
          <a:xfrm>
            <a:off x="526165" y="1376332"/>
            <a:ext cx="3571702" cy="4312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400" b="1" cap="all" dirty="0" err="1">
                <a:solidFill>
                  <a:srgbClr val="307871"/>
                </a:solidFill>
                <a:latin typeface="Times New Roman" panose="02020603050405020304" pitchFamily="18" charset="0"/>
                <a:cs typeface="Times New Roman" panose="02020603050405020304" pitchFamily="18" charset="0"/>
              </a:rPr>
              <a:t>Asylum</a:t>
            </a:r>
            <a:endParaRPr lang="cs-CZ" sz="1400" b="1" cap="all" dirty="0">
              <a:solidFill>
                <a:srgbClr val="307871"/>
              </a:solidFill>
              <a:latin typeface="Times New Roman" panose="02020603050405020304" pitchFamily="18" charset="0"/>
              <a:cs typeface="Times New Roman" panose="02020603050405020304" pitchFamily="18" charset="0"/>
            </a:endParaRPr>
          </a:p>
          <a:p>
            <a:endParaRPr lang="cs-CZ" sz="1400" dirty="0">
              <a:solidFill>
                <a:srgbClr val="307871"/>
              </a:solidFill>
              <a:latin typeface="Times New Roman" panose="02020603050405020304" pitchFamily="18" charset="0"/>
              <a:cs typeface="Times New Roman" panose="02020603050405020304" pitchFamily="18" charset="0"/>
            </a:endParaRPr>
          </a:p>
          <a:p>
            <a:r>
              <a:rPr lang="en-US" sz="1800" dirty="0">
                <a:solidFill>
                  <a:srgbClr val="307871"/>
                </a:solidFill>
                <a:latin typeface="Times New Roman" panose="02020603050405020304" pitchFamily="18" charset="0"/>
                <a:cs typeface="Times New Roman" panose="02020603050405020304" pitchFamily="18" charset="0"/>
              </a:rPr>
              <a:t>The applications reached a peak in 2015 and 2016 and dropped between 2017 and 2020. </a:t>
            </a:r>
            <a:endParaRPr lang="cs-CZ" sz="1800" dirty="0">
              <a:solidFill>
                <a:srgbClr val="307871"/>
              </a:solidFill>
              <a:latin typeface="Times New Roman" panose="02020603050405020304" pitchFamily="18" charset="0"/>
              <a:cs typeface="Times New Roman" panose="02020603050405020304" pitchFamily="18" charset="0"/>
            </a:endParaRPr>
          </a:p>
          <a:p>
            <a:endParaRPr lang="cs-CZ" sz="1800" dirty="0">
              <a:solidFill>
                <a:srgbClr val="307871"/>
              </a:solidFill>
              <a:latin typeface="Times New Roman" panose="02020603050405020304" pitchFamily="18" charset="0"/>
              <a:cs typeface="Times New Roman" panose="02020603050405020304" pitchFamily="18" charset="0"/>
            </a:endParaRPr>
          </a:p>
          <a:p>
            <a:r>
              <a:rPr lang="en-US" sz="1800" dirty="0">
                <a:solidFill>
                  <a:srgbClr val="307871"/>
                </a:solidFill>
                <a:latin typeface="Times New Roman" panose="02020603050405020304" pitchFamily="18" charset="0"/>
                <a:cs typeface="Times New Roman" panose="02020603050405020304" pitchFamily="18" charset="0"/>
              </a:rPr>
              <a:t>The decrease in 2020 is partly due to the fact that the UK is no longer part of the EU.</a:t>
            </a:r>
            <a:endParaRPr lang="cs-CZ" sz="1800" dirty="0">
              <a:solidFill>
                <a:srgbClr val="307871"/>
              </a:solidFill>
              <a:latin typeface="Times New Roman" panose="02020603050405020304" pitchFamily="18" charset="0"/>
              <a:cs typeface="Times New Roman" panose="02020603050405020304" pitchFamily="18" charset="0"/>
            </a:endParaRPr>
          </a:p>
          <a:p>
            <a:endParaRPr lang="cs-CZ" altLang="cs-CZ" sz="1800" b="1" dirty="0">
              <a:solidFill>
                <a:srgbClr val="307871"/>
              </a:solidFill>
              <a:latin typeface="Times New Roman" panose="02020603050405020304" pitchFamily="18" charset="0"/>
              <a:cs typeface="Times New Roman" panose="02020603050405020304" pitchFamily="18" charset="0"/>
            </a:endParaRP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A679870D-F905-469C-B17D-9396F6C8C5E9}"/>
              </a:ext>
            </a:extLst>
          </p:cNvPr>
          <p:cNvPicPr>
            <a:picLocks noChangeAspect="1"/>
          </p:cNvPicPr>
          <p:nvPr/>
        </p:nvPicPr>
        <p:blipFill>
          <a:blip r:embed="rId3"/>
          <a:stretch>
            <a:fillRect/>
          </a:stretch>
        </p:blipFill>
        <p:spPr>
          <a:xfrm>
            <a:off x="4587938" y="1324385"/>
            <a:ext cx="3690990" cy="2839223"/>
          </a:xfrm>
          <a:prstGeom prst="rect">
            <a:avLst/>
          </a:prstGeom>
        </p:spPr>
      </p:pic>
      <p:pic>
        <p:nvPicPr>
          <p:cNvPr id="3" name="Obrázek 2">
            <a:extLst>
              <a:ext uri="{FF2B5EF4-FFF2-40B4-BE49-F238E27FC236}">
                <a16:creationId xmlns:a16="http://schemas.microsoft.com/office/drawing/2014/main" id="{AF3A8C7E-A8AE-4C70-B153-4588DFC08080}"/>
              </a:ext>
            </a:extLst>
          </p:cNvPr>
          <p:cNvPicPr>
            <a:picLocks noChangeAspect="1"/>
          </p:cNvPicPr>
          <p:nvPr/>
        </p:nvPicPr>
        <p:blipFill rotWithShape="1">
          <a:blip r:embed="rId4"/>
          <a:srcRect b="4744"/>
          <a:stretch/>
        </p:blipFill>
        <p:spPr>
          <a:xfrm>
            <a:off x="8580007" y="3111746"/>
            <a:ext cx="2828789" cy="2915276"/>
          </a:xfrm>
          <a:prstGeom prst="rect">
            <a:avLst/>
          </a:prstGeom>
        </p:spPr>
      </p:pic>
    </p:spTree>
    <p:extLst>
      <p:ext uri="{BB962C8B-B14F-4D97-AF65-F5344CB8AC3E}">
        <p14:creationId xmlns:p14="http://schemas.microsoft.com/office/powerpoint/2010/main" val="298062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264583"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Migration and Development Cooperation</a:t>
            </a:r>
          </a:p>
        </p:txBody>
      </p:sp>
      <p:sp>
        <p:nvSpPr>
          <p:cNvPr id="8" name="Zástupný symbol pro obsah 2"/>
          <p:cNvSpPr txBox="1">
            <a:spLocks/>
          </p:cNvSpPr>
          <p:nvPr/>
        </p:nvSpPr>
        <p:spPr>
          <a:xfrm>
            <a:off x="526165" y="1685365"/>
            <a:ext cx="10272464" cy="4312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altLang="cs-CZ" sz="1400" b="1" dirty="0">
              <a:solidFill>
                <a:srgbClr val="307871"/>
              </a:solidFill>
              <a:latin typeface="Times New Roman" panose="02020603050405020304" pitchFamily="18" charset="0"/>
              <a:cs typeface="Times New Roman" panose="02020603050405020304" pitchFamily="18" charset="0"/>
            </a:endParaRP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3205EBF-7E47-4A1E-83DD-BD810E538877}"/>
              </a:ext>
            </a:extLst>
          </p:cNvPr>
          <p:cNvPicPr>
            <a:picLocks noChangeAspect="1"/>
          </p:cNvPicPr>
          <p:nvPr/>
        </p:nvPicPr>
        <p:blipFill>
          <a:blip r:embed="rId3"/>
          <a:stretch>
            <a:fillRect/>
          </a:stretch>
        </p:blipFill>
        <p:spPr>
          <a:xfrm>
            <a:off x="6386568" y="2666189"/>
            <a:ext cx="2847079" cy="3151905"/>
          </a:xfrm>
          <a:prstGeom prst="rect">
            <a:avLst/>
          </a:prstGeom>
        </p:spPr>
      </p:pic>
      <p:pic>
        <p:nvPicPr>
          <p:cNvPr id="3" name="Obrázek 2">
            <a:extLst>
              <a:ext uri="{FF2B5EF4-FFF2-40B4-BE49-F238E27FC236}">
                <a16:creationId xmlns:a16="http://schemas.microsoft.com/office/drawing/2014/main" id="{05D1C51C-3B04-4C90-A420-56946825CE53}"/>
              </a:ext>
            </a:extLst>
          </p:cNvPr>
          <p:cNvPicPr>
            <a:picLocks noChangeAspect="1"/>
          </p:cNvPicPr>
          <p:nvPr/>
        </p:nvPicPr>
        <p:blipFill>
          <a:blip r:embed="rId4"/>
          <a:stretch>
            <a:fillRect/>
          </a:stretch>
        </p:blipFill>
        <p:spPr>
          <a:xfrm>
            <a:off x="2003975" y="1803748"/>
            <a:ext cx="3060457" cy="2999492"/>
          </a:xfrm>
          <a:prstGeom prst="rect">
            <a:avLst/>
          </a:prstGeom>
        </p:spPr>
      </p:pic>
      <p:sp>
        <p:nvSpPr>
          <p:cNvPr id="6" name="TextovéPole 5">
            <a:extLst>
              <a:ext uri="{FF2B5EF4-FFF2-40B4-BE49-F238E27FC236}">
                <a16:creationId xmlns:a16="http://schemas.microsoft.com/office/drawing/2014/main" id="{28674DA6-C785-460D-9648-65EC74B8D1A1}"/>
              </a:ext>
            </a:extLst>
          </p:cNvPr>
          <p:cNvSpPr txBox="1"/>
          <p:nvPr/>
        </p:nvSpPr>
        <p:spPr>
          <a:xfrm>
            <a:off x="5954247" y="1991111"/>
            <a:ext cx="3670300" cy="369332"/>
          </a:xfrm>
          <a:prstGeom prst="rect">
            <a:avLst/>
          </a:prstGeom>
          <a:noFill/>
        </p:spPr>
        <p:txBody>
          <a:bodyPr wrap="square" rtlCol="0">
            <a:spAutoFit/>
          </a:bodyPr>
          <a:lstStyle/>
          <a:p>
            <a:r>
              <a:rPr lang="cs-CZ" dirty="0" err="1">
                <a:solidFill>
                  <a:srgbClr val="307871"/>
                </a:solidFill>
              </a:rPr>
              <a:t>The</a:t>
            </a:r>
            <a:r>
              <a:rPr lang="cs-CZ" dirty="0">
                <a:solidFill>
                  <a:srgbClr val="307871"/>
                </a:solidFill>
              </a:rPr>
              <a:t> </a:t>
            </a:r>
            <a:r>
              <a:rPr lang="cs-CZ" dirty="0" err="1">
                <a:solidFill>
                  <a:srgbClr val="307871"/>
                </a:solidFill>
              </a:rPr>
              <a:t>Emergency</a:t>
            </a:r>
            <a:r>
              <a:rPr lang="cs-CZ" dirty="0">
                <a:solidFill>
                  <a:srgbClr val="307871"/>
                </a:solidFill>
              </a:rPr>
              <a:t> Trust </a:t>
            </a:r>
            <a:r>
              <a:rPr lang="cs-CZ" dirty="0" err="1">
                <a:solidFill>
                  <a:srgbClr val="307871"/>
                </a:solidFill>
              </a:rPr>
              <a:t>Found</a:t>
            </a:r>
            <a:r>
              <a:rPr lang="cs-CZ" dirty="0">
                <a:solidFill>
                  <a:srgbClr val="307871"/>
                </a:solidFill>
              </a:rPr>
              <a:t> </a:t>
            </a:r>
            <a:r>
              <a:rPr lang="cs-CZ" dirty="0" err="1">
                <a:solidFill>
                  <a:srgbClr val="307871"/>
                </a:solidFill>
              </a:rPr>
              <a:t>for</a:t>
            </a:r>
            <a:r>
              <a:rPr lang="cs-CZ" dirty="0">
                <a:solidFill>
                  <a:srgbClr val="307871"/>
                </a:solidFill>
              </a:rPr>
              <a:t> </a:t>
            </a:r>
            <a:r>
              <a:rPr lang="cs-CZ" dirty="0" err="1">
                <a:solidFill>
                  <a:srgbClr val="307871"/>
                </a:solidFill>
              </a:rPr>
              <a:t>Africa</a:t>
            </a:r>
            <a:endParaRPr lang="cs-CZ" dirty="0">
              <a:solidFill>
                <a:srgbClr val="307871"/>
              </a:solidFill>
            </a:endParaRPr>
          </a:p>
        </p:txBody>
      </p:sp>
    </p:spTree>
    <p:extLst>
      <p:ext uri="{BB962C8B-B14F-4D97-AF65-F5344CB8AC3E}">
        <p14:creationId xmlns:p14="http://schemas.microsoft.com/office/powerpoint/2010/main" val="3308030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3677610" cy="461665"/>
          </a:xfrm>
          <a:prstGeom prst="rect">
            <a:avLst/>
          </a:prstGeom>
        </p:spPr>
        <p:txBody>
          <a:bodyPr wrap="none">
            <a:spAutoFit/>
          </a:bodyPr>
          <a:lstStyle/>
          <a:p>
            <a:pPr lvl="0">
              <a:defRPr/>
            </a:pPr>
            <a:r>
              <a:rPr lang="cs-CZ" sz="2400" kern="0" dirty="0">
                <a:solidFill>
                  <a:srgbClr val="307871"/>
                </a:solidFill>
                <a:latin typeface="Times New Roman"/>
                <a:ea typeface="+mj-ea"/>
                <a:cs typeface="+mj-cs"/>
              </a:rPr>
              <a:t>EU and </a:t>
            </a:r>
            <a:r>
              <a:rPr lang="cs-CZ" sz="2400" kern="0" dirty="0" err="1">
                <a:solidFill>
                  <a:srgbClr val="307871"/>
                </a:solidFill>
                <a:latin typeface="Times New Roman"/>
                <a:ea typeface="+mj-ea"/>
                <a:cs typeface="+mj-cs"/>
              </a:rPr>
              <a:t>China</a:t>
            </a:r>
            <a:r>
              <a:rPr lang="cs-CZ" sz="2400" kern="0" dirty="0">
                <a:solidFill>
                  <a:srgbClr val="307871"/>
                </a:solidFill>
                <a:latin typeface="Times New Roman"/>
                <a:ea typeface="+mj-ea"/>
                <a:cs typeface="+mj-cs"/>
              </a:rPr>
              <a:t> </a:t>
            </a:r>
            <a:r>
              <a:rPr lang="cs-CZ" sz="2400" kern="0" dirty="0" err="1">
                <a:solidFill>
                  <a:srgbClr val="307871"/>
                </a:solidFill>
                <a:latin typeface="Times New Roman"/>
                <a:ea typeface="+mj-ea"/>
                <a:cs typeface="+mj-cs"/>
              </a:rPr>
              <a:t>Relationships</a:t>
            </a:r>
            <a:endParaRPr lang="en-US" sz="2400" kern="0" dirty="0">
              <a:solidFill>
                <a:srgbClr val="307871"/>
              </a:solidFill>
              <a:latin typeface="Times New Roman"/>
              <a:ea typeface="+mj-ea"/>
              <a:cs typeface="+mj-cs"/>
            </a:endParaRPr>
          </a:p>
        </p:txBody>
      </p:sp>
      <p:sp>
        <p:nvSpPr>
          <p:cNvPr id="8" name="Zástupný symbol pro obsah 2"/>
          <p:cNvSpPr txBox="1">
            <a:spLocks/>
          </p:cNvSpPr>
          <p:nvPr/>
        </p:nvSpPr>
        <p:spPr>
          <a:xfrm>
            <a:off x="526165" y="1685365"/>
            <a:ext cx="10272464" cy="4312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altLang="cs-CZ" sz="1400" b="1" dirty="0">
              <a:solidFill>
                <a:srgbClr val="307871"/>
              </a:solidFill>
              <a:latin typeface="Times New Roman" panose="02020603050405020304" pitchFamily="18" charset="0"/>
              <a:cs typeface="Times New Roman" panose="02020603050405020304" pitchFamily="18" charset="0"/>
            </a:endParaRP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61C5DA3E-E7D9-46DA-9576-60C75A423E95}"/>
              </a:ext>
            </a:extLst>
          </p:cNvPr>
          <p:cNvPicPr>
            <a:picLocks noChangeAspect="1"/>
          </p:cNvPicPr>
          <p:nvPr/>
        </p:nvPicPr>
        <p:blipFill>
          <a:blip r:embed="rId3"/>
          <a:stretch>
            <a:fillRect/>
          </a:stretch>
        </p:blipFill>
        <p:spPr>
          <a:xfrm>
            <a:off x="1215085" y="1772127"/>
            <a:ext cx="2755631" cy="1335140"/>
          </a:xfrm>
          <a:prstGeom prst="rect">
            <a:avLst/>
          </a:prstGeom>
        </p:spPr>
      </p:pic>
      <p:pic>
        <p:nvPicPr>
          <p:cNvPr id="6" name="Obrázek 5">
            <a:extLst>
              <a:ext uri="{FF2B5EF4-FFF2-40B4-BE49-F238E27FC236}">
                <a16:creationId xmlns:a16="http://schemas.microsoft.com/office/drawing/2014/main" id="{D863CB6F-9DCE-4E8E-B8BD-6FDDC5016D19}"/>
              </a:ext>
            </a:extLst>
          </p:cNvPr>
          <p:cNvPicPr>
            <a:picLocks noChangeAspect="1"/>
          </p:cNvPicPr>
          <p:nvPr/>
        </p:nvPicPr>
        <p:blipFill>
          <a:blip r:embed="rId4"/>
          <a:stretch>
            <a:fillRect/>
          </a:stretch>
        </p:blipFill>
        <p:spPr>
          <a:xfrm>
            <a:off x="4604491" y="2649504"/>
            <a:ext cx="2822693" cy="2383743"/>
          </a:xfrm>
          <a:prstGeom prst="rect">
            <a:avLst/>
          </a:prstGeom>
        </p:spPr>
      </p:pic>
      <p:pic>
        <p:nvPicPr>
          <p:cNvPr id="7" name="Obrázek 6">
            <a:extLst>
              <a:ext uri="{FF2B5EF4-FFF2-40B4-BE49-F238E27FC236}">
                <a16:creationId xmlns:a16="http://schemas.microsoft.com/office/drawing/2014/main" id="{4E4EBBF3-E2A0-466A-8DBC-F1A514B9A53A}"/>
              </a:ext>
            </a:extLst>
          </p:cNvPr>
          <p:cNvPicPr>
            <a:picLocks noChangeAspect="1"/>
          </p:cNvPicPr>
          <p:nvPr/>
        </p:nvPicPr>
        <p:blipFill>
          <a:blip r:embed="rId5"/>
          <a:stretch>
            <a:fillRect/>
          </a:stretch>
        </p:blipFill>
        <p:spPr>
          <a:xfrm>
            <a:off x="8213733" y="4419713"/>
            <a:ext cx="2847079" cy="1505843"/>
          </a:xfrm>
          <a:prstGeom prst="rect">
            <a:avLst/>
          </a:prstGeom>
        </p:spPr>
      </p:pic>
    </p:spTree>
    <p:extLst>
      <p:ext uri="{BB962C8B-B14F-4D97-AF65-F5344CB8AC3E}">
        <p14:creationId xmlns:p14="http://schemas.microsoft.com/office/powerpoint/2010/main" val="324603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429708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History of Europe</a:t>
            </a:r>
            <a:r>
              <a:rPr lang="cs-CZ" sz="2400" b="1" dirty="0" err="1">
                <a:solidFill>
                  <a:schemeClr val="bg1"/>
                </a:solidFill>
                <a:latin typeface="Times New Roman" panose="02020603050405020304" pitchFamily="18" charset="0"/>
                <a:cs typeface="Times New Roman" panose="02020603050405020304" pitchFamily="18" charset="0"/>
              </a:rPr>
              <a:t>an</a:t>
            </a:r>
            <a:r>
              <a:rPr lang="en-US" sz="2400" b="1" dirty="0">
                <a:solidFill>
                  <a:schemeClr val="bg1"/>
                </a:solidFill>
                <a:latin typeface="Times New Roman" panose="02020603050405020304" pitchFamily="18" charset="0"/>
                <a:cs typeface="Times New Roman" panose="02020603050405020304" pitchFamily="18" charset="0"/>
              </a:rPr>
              <a:t> Economy before 1950</a:t>
            </a:r>
          </a:p>
        </p:txBody>
      </p:sp>
      <p:sp>
        <p:nvSpPr>
          <p:cNvPr id="11" name="Zástupný symbol pro obsah 2"/>
          <p:cNvSpPr txBox="1">
            <a:spLocks/>
          </p:cNvSpPr>
          <p:nvPr/>
        </p:nvSpPr>
        <p:spPr>
          <a:xfrm>
            <a:off x="5701402" y="260371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400" b="1"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307871"/>
                </a:solidFill>
                <a:latin typeface="Times New Roman" panose="02020603050405020304" pitchFamily="18" charset="0"/>
                <a:cs typeface="Times New Roman" panose="02020603050405020304" pitchFamily="18" charset="0"/>
              </a:rPr>
              <a:t>Medieval</a:t>
            </a:r>
          </a:p>
          <a:p>
            <a:r>
              <a:rPr lang="cs-CZ" sz="2000" dirty="0">
                <a:solidFill>
                  <a:srgbClr val="307871"/>
                </a:solidFill>
                <a:latin typeface="Times New Roman" panose="02020603050405020304" pitchFamily="18" charset="0"/>
                <a:cs typeface="Times New Roman" panose="02020603050405020304" pitchFamily="18" charset="0"/>
              </a:rPr>
              <a:t>New Age</a:t>
            </a:r>
          </a:p>
          <a:p>
            <a:pPr lvl="1"/>
            <a:r>
              <a:rPr lang="cs-CZ" sz="2000" dirty="0">
                <a:solidFill>
                  <a:srgbClr val="307871"/>
                </a:solidFill>
                <a:latin typeface="Times New Roman" panose="02020603050405020304" pitchFamily="18" charset="0"/>
                <a:cs typeface="Times New Roman" panose="02020603050405020304" pitchFamily="18" charset="0"/>
              </a:rPr>
              <a:t>to 19th </a:t>
            </a:r>
            <a:r>
              <a:rPr lang="cs-CZ" sz="2000" dirty="0" err="1">
                <a:solidFill>
                  <a:srgbClr val="307871"/>
                </a:solidFill>
                <a:latin typeface="Times New Roman" panose="02020603050405020304" pitchFamily="18" charset="0"/>
                <a:cs typeface="Times New Roman" panose="02020603050405020304" pitchFamily="18" charset="0"/>
              </a:rPr>
              <a:t>Century</a:t>
            </a:r>
            <a:endParaRPr lang="cs-CZ" sz="2000" dirty="0">
              <a:solidFill>
                <a:srgbClr val="307871"/>
              </a:solidFill>
              <a:latin typeface="Times New Roman" panose="02020603050405020304" pitchFamily="18" charset="0"/>
              <a:cs typeface="Times New Roman" panose="02020603050405020304" pitchFamily="18" charset="0"/>
            </a:endParaRPr>
          </a:p>
          <a:p>
            <a:pPr lvl="1"/>
            <a:r>
              <a:rPr lang="cs-CZ" sz="2000" dirty="0">
                <a:solidFill>
                  <a:srgbClr val="307871"/>
                </a:solidFill>
                <a:latin typeface="Times New Roman" panose="02020603050405020304" pitchFamily="18" charset="0"/>
                <a:cs typeface="Times New Roman" panose="02020603050405020304" pitchFamily="18" charset="0"/>
              </a:rPr>
              <a:t>1900-1945</a:t>
            </a:r>
          </a:p>
          <a:p>
            <a:pPr lvl="1"/>
            <a:r>
              <a:rPr lang="cs-CZ" sz="2000" dirty="0">
                <a:solidFill>
                  <a:srgbClr val="307871"/>
                </a:solidFill>
                <a:latin typeface="Times New Roman" panose="02020603050405020304" pitchFamily="18" charset="0"/>
                <a:cs typeface="Times New Roman" panose="02020603050405020304" pitchFamily="18" charset="0"/>
              </a:rPr>
              <a:t>1945-1950</a:t>
            </a:r>
            <a:endParaRPr lang="en-GB" sz="20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AA9B44C3-BA10-41FA-9CD7-18CF48C62838}"/>
              </a:ext>
            </a:extLst>
          </p:cNvPr>
          <p:cNvPicPr>
            <a:picLocks noChangeAspect="1"/>
          </p:cNvPicPr>
          <p:nvPr/>
        </p:nvPicPr>
        <p:blipFill>
          <a:blip r:embed="rId3"/>
          <a:stretch>
            <a:fillRect/>
          </a:stretch>
        </p:blipFill>
        <p:spPr>
          <a:xfrm>
            <a:off x="862493" y="1751058"/>
            <a:ext cx="2782133" cy="1900249"/>
          </a:xfrm>
          <a:prstGeom prst="rect">
            <a:avLst/>
          </a:prstGeom>
        </p:spPr>
      </p:pic>
      <p:pic>
        <p:nvPicPr>
          <p:cNvPr id="7" name="Obrázek 6">
            <a:extLst>
              <a:ext uri="{FF2B5EF4-FFF2-40B4-BE49-F238E27FC236}">
                <a16:creationId xmlns:a16="http://schemas.microsoft.com/office/drawing/2014/main" id="{E12BCABB-8307-41AC-8C7A-04103A76DFC1}"/>
              </a:ext>
            </a:extLst>
          </p:cNvPr>
          <p:cNvPicPr>
            <a:picLocks noChangeAspect="1"/>
          </p:cNvPicPr>
          <p:nvPr/>
        </p:nvPicPr>
        <p:blipFill>
          <a:blip r:embed="rId4"/>
          <a:stretch>
            <a:fillRect/>
          </a:stretch>
        </p:blipFill>
        <p:spPr>
          <a:xfrm>
            <a:off x="2353733" y="4064236"/>
            <a:ext cx="2118865" cy="2134293"/>
          </a:xfrm>
          <a:prstGeom prst="rect">
            <a:avLst/>
          </a:prstGeom>
        </p:spPr>
      </p:pic>
    </p:spTree>
    <p:extLst>
      <p:ext uri="{BB962C8B-B14F-4D97-AF65-F5344CB8AC3E}">
        <p14:creationId xmlns:p14="http://schemas.microsoft.com/office/powerpoint/2010/main" val="1118584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161935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2400" b="0" i="0" u="none" strike="noStrike" kern="0" cap="none" spc="0" normalizeH="0" baseline="0" dirty="0" err="1">
                <a:ln>
                  <a:noFill/>
                </a:ln>
                <a:solidFill>
                  <a:srgbClr val="307871"/>
                </a:solidFill>
                <a:effectLst/>
                <a:uLnTx/>
                <a:uFillTx/>
                <a:latin typeface="Times New Roman"/>
                <a:ea typeface="+mj-ea"/>
                <a:cs typeface="+mj-cs"/>
              </a:rPr>
              <a:t>The</a:t>
            </a:r>
            <a:r>
              <a:rPr kumimoji="0" lang="cs-CZ" sz="2400" b="0" i="0" u="none" strike="noStrike" kern="0" cap="none" spc="0" normalizeH="0" baseline="0" dirty="0">
                <a:ln>
                  <a:noFill/>
                </a:ln>
                <a:solidFill>
                  <a:srgbClr val="307871"/>
                </a:solidFill>
                <a:effectLst/>
                <a:uLnTx/>
                <a:uFillTx/>
                <a:latin typeface="Times New Roman"/>
                <a:ea typeface="+mj-ea"/>
                <a:cs typeface="+mj-cs"/>
              </a:rPr>
              <a:t> End….</a:t>
            </a:r>
            <a:endParaRPr kumimoji="0" lang="en-GB" sz="1800" b="0" i="0" u="none" strike="noStrike" kern="0" cap="none" spc="0" normalizeH="0" baseline="0" dirty="0">
              <a:ln>
                <a:noFill/>
              </a:ln>
              <a:solidFill>
                <a:sysClr val="windowText" lastClr="000000"/>
              </a:solidFill>
              <a:effectLst/>
              <a:uLnTx/>
              <a:uFillTx/>
            </a:endParaRPr>
          </a:p>
        </p:txBody>
      </p:sp>
      <p:sp>
        <p:nvSpPr>
          <p:cNvPr id="10" name="Zástupný symbol pro obsah 2"/>
          <p:cNvSpPr txBox="1">
            <a:spLocks/>
          </p:cNvSpPr>
          <p:nvPr/>
        </p:nvSpPr>
        <p:spPr>
          <a:xfrm>
            <a:off x="936812" y="1618258"/>
            <a:ext cx="9266553" cy="3909468"/>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18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18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1800" b="1" dirty="0">
              <a:solidFill>
                <a:srgbClr val="307871"/>
              </a:solidFill>
              <a:latin typeface="Times New Roman" panose="02020603050405020304" pitchFamily="18" charset="0"/>
              <a:cs typeface="Times New Roman" panose="02020603050405020304" pitchFamily="18" charset="0"/>
            </a:endParaRPr>
          </a:p>
          <a:p>
            <a:pPr marL="0" indent="0">
              <a:buNone/>
            </a:pPr>
            <a:r>
              <a:rPr lang="cs-CZ" sz="1800" b="1" dirty="0">
                <a:solidFill>
                  <a:srgbClr val="307871"/>
                </a:solidFill>
                <a:latin typeface="Times New Roman" panose="02020603050405020304" pitchFamily="18" charset="0"/>
                <a:cs typeface="Times New Roman" panose="02020603050405020304" pitchFamily="18" charset="0"/>
              </a:rPr>
              <a:t>THANKS FOR YOUR ATTENTION….</a:t>
            </a:r>
            <a:endParaRPr lang="en-GB" sz="18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90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506636"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History of European Economy before 1950</a:t>
            </a:r>
          </a:p>
        </p:txBody>
      </p:sp>
      <p:sp>
        <p:nvSpPr>
          <p:cNvPr id="8" name="Zástupný symbol pro obsah 2"/>
          <p:cNvSpPr txBox="1">
            <a:spLocks/>
          </p:cNvSpPr>
          <p:nvPr/>
        </p:nvSpPr>
        <p:spPr>
          <a:xfrm>
            <a:off x="503754" y="1205754"/>
            <a:ext cx="10272464" cy="4760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307871"/>
                </a:solidFill>
                <a:latin typeface="Times New Roman" panose="02020603050405020304" pitchFamily="18" charset="0"/>
                <a:cs typeface="Times New Roman" panose="02020603050405020304" pitchFamily="18" charset="0"/>
              </a:rPr>
              <a:t>The history of European integration is very extensive. </a:t>
            </a:r>
            <a:r>
              <a:rPr lang="cs-CZ" sz="1800" dirty="0">
                <a:solidFill>
                  <a:srgbClr val="307871"/>
                </a:solidFill>
                <a:latin typeface="Times New Roman" panose="02020603050405020304" pitchFamily="18" charset="0"/>
                <a:cs typeface="Times New Roman" panose="02020603050405020304" pitchFamily="18" charset="0"/>
              </a:rPr>
              <a:t> </a:t>
            </a:r>
          </a:p>
          <a:p>
            <a:pPr algn="just"/>
            <a:r>
              <a:rPr lang="en-US" sz="1800" dirty="0">
                <a:solidFill>
                  <a:srgbClr val="307871"/>
                </a:solidFill>
                <a:latin typeface="Times New Roman" panose="02020603050405020304" pitchFamily="18" charset="0"/>
                <a:cs typeface="Times New Roman" panose="02020603050405020304" pitchFamily="18" charset="0"/>
              </a:rPr>
              <a:t>The effort to unite different European territories is as old as the history of European settlement. At this time, however, it was primarily a matter of the rulers' desire for power, rather than bringing European nations closer together for cooperation.</a:t>
            </a:r>
            <a:endParaRPr lang="cs-CZ" sz="1800"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MEDIEVAL</a:t>
            </a:r>
          </a:p>
          <a:p>
            <a:pPr algn="just"/>
            <a:r>
              <a:rPr lang="en-US" sz="1600" dirty="0">
                <a:solidFill>
                  <a:srgbClr val="307871"/>
                </a:solidFill>
                <a:latin typeface="Times New Roman" panose="02020603050405020304" pitchFamily="18" charset="0"/>
                <a:cs typeface="Times New Roman" panose="02020603050405020304" pitchFamily="18" charset="0"/>
              </a:rPr>
              <a:t>Charlemagne</a:t>
            </a:r>
            <a:r>
              <a:rPr lang="cs-CZ" sz="1600" dirty="0">
                <a:solidFill>
                  <a:srgbClr val="307871"/>
                </a:solidFill>
                <a:latin typeface="Times New Roman" panose="02020603050405020304" pitchFamily="18" charset="0"/>
                <a:cs typeface="Times New Roman" panose="02020603050405020304" pitchFamily="18" charset="0"/>
              </a:rPr>
              <a:t> (Charles </a:t>
            </a:r>
            <a:r>
              <a:rPr lang="cs-CZ" sz="1600" dirty="0" err="1">
                <a:solidFill>
                  <a:srgbClr val="307871"/>
                </a:solidFill>
                <a:latin typeface="Times New Roman" panose="02020603050405020304" pitchFamily="18" charset="0"/>
                <a:cs typeface="Times New Roman" panose="02020603050405020304" pitchFamily="18" charset="0"/>
              </a:rPr>
              <a:t>the</a:t>
            </a:r>
            <a:r>
              <a:rPr lang="cs-CZ" sz="1600" dirty="0">
                <a:solidFill>
                  <a:srgbClr val="307871"/>
                </a:solidFill>
                <a:latin typeface="Times New Roman" panose="02020603050405020304" pitchFamily="18" charset="0"/>
                <a:cs typeface="Times New Roman" panose="02020603050405020304" pitchFamily="18" charset="0"/>
              </a:rPr>
              <a:t> Great)</a:t>
            </a:r>
            <a:r>
              <a:rPr lang="en-US" sz="1600" dirty="0">
                <a:solidFill>
                  <a:srgbClr val="307871"/>
                </a:solidFill>
                <a:latin typeface="Times New Roman" panose="02020603050405020304" pitchFamily="18" charset="0"/>
                <a:cs typeface="Times New Roman" panose="02020603050405020304" pitchFamily="18" charset="0"/>
              </a:rPr>
              <a:t>, the emperor of the Holy Roman Empire, initiated in </a:t>
            </a:r>
            <a:r>
              <a:rPr lang="en-US" sz="1600" b="1" dirty="0">
                <a:solidFill>
                  <a:srgbClr val="307871"/>
                </a:solidFill>
                <a:latin typeface="Times New Roman" panose="02020603050405020304" pitchFamily="18" charset="0"/>
                <a:cs typeface="Times New Roman" panose="02020603050405020304" pitchFamily="18" charset="0"/>
              </a:rPr>
              <a:t>800</a:t>
            </a:r>
            <a:r>
              <a:rPr lang="en-US" sz="1600" dirty="0">
                <a:solidFill>
                  <a:srgbClr val="307871"/>
                </a:solidFill>
                <a:latin typeface="Times New Roman" panose="02020603050405020304" pitchFamily="18" charset="0"/>
                <a:cs typeface="Times New Roman" panose="02020603050405020304" pitchFamily="18" charset="0"/>
              </a:rPr>
              <a:t> an attempt to re-create the Roman Empire.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The empire of Charlemagne included today's France, Switzerland, West Germany, Belgium, Luxembourg and the Netherlands. With the exception of Switzerland, these are the five founding members of the current European Community, only Italy is missing, </a:t>
            </a:r>
            <a:r>
              <a:rPr lang="cs-CZ" sz="1600" dirty="0" err="1">
                <a:solidFill>
                  <a:srgbClr val="307871"/>
                </a:solidFill>
                <a:latin typeface="Times New Roman" panose="02020603050405020304" pitchFamily="18" charset="0"/>
                <a:cs typeface="Times New Roman" panose="02020603050405020304" pitchFamily="18" charset="0"/>
              </a:rPr>
              <a:t>wich</a:t>
            </a:r>
            <a:r>
              <a:rPr lang="cs-CZ" sz="1600" dirty="0">
                <a:solidFill>
                  <a:srgbClr val="307871"/>
                </a:solidFill>
                <a:latin typeface="Times New Roman" panose="02020603050405020304" pitchFamily="18" charset="0"/>
                <a:cs typeface="Times New Roman" panose="02020603050405020304" pitchFamily="18" charset="0"/>
              </a:rPr>
              <a:t> </a:t>
            </a:r>
            <a:r>
              <a:rPr lang="en-US" sz="1600" dirty="0">
                <a:solidFill>
                  <a:srgbClr val="307871"/>
                </a:solidFill>
                <a:latin typeface="Times New Roman" panose="02020603050405020304" pitchFamily="18" charset="0"/>
                <a:cs typeface="Times New Roman" panose="02020603050405020304" pitchFamily="18" charset="0"/>
              </a:rPr>
              <a:t>was also part of the empire in the north.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Charlemagne introduced the single currency, which was only introduced again in the form of the euro after 1,200 years.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After his death in 814, the group began to disintegrate and in 843 it was divided</a:t>
            </a:r>
            <a:r>
              <a:rPr lang="en-GB" sz="1600" dirty="0">
                <a:solidFill>
                  <a:srgbClr val="307871"/>
                </a:solidFill>
                <a:latin typeface="Times New Roman" panose="02020603050405020304" pitchFamily="18" charset="0"/>
                <a:cs typeface="Times New Roman" panose="02020603050405020304" pitchFamily="18" charset="0"/>
              </a:rPr>
              <a:t>.</a:t>
            </a:r>
          </a:p>
        </p:txBody>
      </p:sp>
      <p:pic>
        <p:nvPicPr>
          <p:cNvPr id="2" name="Obrázek 1">
            <a:extLst>
              <a:ext uri="{FF2B5EF4-FFF2-40B4-BE49-F238E27FC236}">
                <a16:creationId xmlns:a16="http://schemas.microsoft.com/office/drawing/2014/main" id="{FB3A28CC-4785-4A81-B879-FFE1751D66DF}"/>
              </a:ext>
            </a:extLst>
          </p:cNvPr>
          <p:cNvPicPr>
            <a:picLocks noChangeAspect="1"/>
          </p:cNvPicPr>
          <p:nvPr/>
        </p:nvPicPr>
        <p:blipFill>
          <a:blip r:embed="rId3"/>
          <a:stretch>
            <a:fillRect/>
          </a:stretch>
        </p:blipFill>
        <p:spPr>
          <a:xfrm>
            <a:off x="9210637" y="5056094"/>
            <a:ext cx="2272708" cy="1549170"/>
          </a:xfrm>
          <a:prstGeom prst="rect">
            <a:avLst/>
          </a:prstGeom>
        </p:spPr>
      </p:pic>
    </p:spTree>
    <p:extLst>
      <p:ext uri="{BB962C8B-B14F-4D97-AF65-F5344CB8AC3E}">
        <p14:creationId xmlns:p14="http://schemas.microsoft.com/office/powerpoint/2010/main" val="258904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506636"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History of European Economy before 1950</a:t>
            </a:r>
          </a:p>
        </p:txBody>
      </p:sp>
      <p:sp>
        <p:nvSpPr>
          <p:cNvPr id="8" name="Zástupný symbol pro obsah 2"/>
          <p:cNvSpPr txBox="1">
            <a:spLocks/>
          </p:cNvSpPr>
          <p:nvPr/>
        </p:nvSpPr>
        <p:spPr>
          <a:xfrm>
            <a:off x="526165" y="1685365"/>
            <a:ext cx="7875373" cy="4312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dirty="0">
                <a:solidFill>
                  <a:srgbClr val="307871"/>
                </a:solidFill>
                <a:latin typeface="Times New Roman" panose="02020603050405020304" pitchFamily="18" charset="0"/>
                <a:cs typeface="Times New Roman" panose="02020603050405020304" pitchFamily="18" charset="0"/>
              </a:rPr>
              <a:t>In </a:t>
            </a:r>
            <a:r>
              <a:rPr lang="en-US" sz="1800" b="1" dirty="0">
                <a:solidFill>
                  <a:srgbClr val="307871"/>
                </a:solidFill>
                <a:latin typeface="Times New Roman" panose="02020603050405020304" pitchFamily="18" charset="0"/>
                <a:cs typeface="Times New Roman" panose="02020603050405020304" pitchFamily="18" charset="0"/>
              </a:rPr>
              <a:t>1310</a:t>
            </a:r>
            <a:r>
              <a:rPr lang="en-US" sz="1800" dirty="0">
                <a:solidFill>
                  <a:srgbClr val="307871"/>
                </a:solidFill>
                <a:latin typeface="Times New Roman" panose="02020603050405020304" pitchFamily="18" charset="0"/>
                <a:cs typeface="Times New Roman" panose="02020603050405020304" pitchFamily="18" charset="0"/>
              </a:rPr>
              <a:t>, Dante Alighieri, in his book The Monarch, called for the creation of European institutions to prevent wars in Europe.</a:t>
            </a:r>
          </a:p>
          <a:p>
            <a:pPr lvl="1" algn="just"/>
            <a:r>
              <a:rPr lang="en-US" sz="1400" dirty="0">
                <a:solidFill>
                  <a:srgbClr val="307871"/>
                </a:solidFill>
                <a:latin typeface="Times New Roman" panose="02020603050405020304" pitchFamily="18" charset="0"/>
                <a:cs typeface="Times New Roman" panose="02020603050405020304" pitchFamily="18" charset="0"/>
              </a:rPr>
              <a:t>The most important representative of world literature (Author of the Divine Comedy), the father of standard Italian. </a:t>
            </a:r>
            <a:endParaRPr lang="cs-CZ" sz="1400" dirty="0">
              <a:solidFill>
                <a:srgbClr val="307871"/>
              </a:solidFill>
              <a:latin typeface="Times New Roman" panose="02020603050405020304" pitchFamily="18" charset="0"/>
              <a:cs typeface="Times New Roman" panose="02020603050405020304" pitchFamily="18" charset="0"/>
            </a:endParaRPr>
          </a:p>
          <a:p>
            <a:pPr algn="just"/>
            <a:endParaRPr lang="cs-CZ" sz="1800"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George of </a:t>
            </a:r>
            <a:r>
              <a:rPr lang="en-US" sz="1800" dirty="0" err="1">
                <a:solidFill>
                  <a:srgbClr val="307871"/>
                </a:solidFill>
                <a:latin typeface="Times New Roman" panose="02020603050405020304" pitchFamily="18" charset="0"/>
                <a:cs typeface="Times New Roman" panose="02020603050405020304" pitchFamily="18" charset="0"/>
              </a:rPr>
              <a:t>Podebrady</a:t>
            </a:r>
            <a:r>
              <a:rPr lang="en-US" sz="1800" dirty="0">
                <a:solidFill>
                  <a:srgbClr val="307871"/>
                </a:solidFill>
                <a:latin typeface="Times New Roman" panose="02020603050405020304" pitchFamily="18" charset="0"/>
                <a:cs typeface="Times New Roman" panose="02020603050405020304" pitchFamily="18" charset="0"/>
              </a:rPr>
              <a:t> was the Czech king who in </a:t>
            </a:r>
            <a:r>
              <a:rPr lang="en-US" sz="1800" b="1" dirty="0">
                <a:solidFill>
                  <a:srgbClr val="307871"/>
                </a:solidFill>
                <a:latin typeface="Times New Roman" panose="02020603050405020304" pitchFamily="18" charset="0"/>
                <a:cs typeface="Times New Roman" panose="02020603050405020304" pitchFamily="18" charset="0"/>
              </a:rPr>
              <a:t>1462</a:t>
            </a:r>
            <a:r>
              <a:rPr lang="en-US" sz="1800" dirty="0">
                <a:solidFill>
                  <a:srgbClr val="307871"/>
                </a:solidFill>
                <a:latin typeface="Times New Roman" panose="02020603050405020304" pitchFamily="18" charset="0"/>
                <a:cs typeface="Times New Roman" panose="02020603050405020304" pitchFamily="18" charset="0"/>
              </a:rPr>
              <a:t> proposed the creation of a European confederation to face the advancing Turks. The Confederate organization was to meet regularly with a five-year presidential rotation (today's EU presidency is six months). </a:t>
            </a:r>
            <a:endParaRPr lang="cs-CZ" sz="1800" dirty="0">
              <a:solidFill>
                <a:srgbClr val="307871"/>
              </a:solidFill>
              <a:latin typeface="Times New Roman" panose="02020603050405020304" pitchFamily="18" charset="0"/>
              <a:cs typeface="Times New Roman" panose="02020603050405020304" pitchFamily="18" charset="0"/>
            </a:endParaRPr>
          </a:p>
          <a:p>
            <a:pPr algn="just"/>
            <a:r>
              <a:rPr lang="en-US" sz="1800" dirty="0">
                <a:solidFill>
                  <a:srgbClr val="307871"/>
                </a:solidFill>
                <a:latin typeface="Times New Roman" panose="02020603050405020304" pitchFamily="18" charset="0"/>
                <a:cs typeface="Times New Roman" panose="02020603050405020304" pitchFamily="18" charset="0"/>
              </a:rPr>
              <a:t>For its realization, serious diplomatic negotiations took place among European states in the years 1462-1464</a:t>
            </a:r>
            <a:r>
              <a:rPr lang="cs-CZ" sz="1800" dirty="0">
                <a:solidFill>
                  <a:srgbClr val="307871"/>
                </a:solidFill>
                <a:latin typeface="Times New Roman" panose="02020603050405020304" pitchFamily="18" charset="0"/>
                <a:cs typeface="Times New Roman" panose="02020603050405020304" pitchFamily="18" charset="0"/>
              </a:rPr>
              <a:t>.</a:t>
            </a:r>
          </a:p>
          <a:p>
            <a:pPr algn="just"/>
            <a:r>
              <a:rPr lang="en-US" sz="1800" dirty="0">
                <a:solidFill>
                  <a:srgbClr val="307871"/>
                </a:solidFill>
                <a:latin typeface="Times New Roman" panose="02020603050405020304" pitchFamily="18" charset="0"/>
                <a:cs typeface="Times New Roman" panose="02020603050405020304" pitchFamily="18" charset="0"/>
              </a:rPr>
              <a:t>The plan of King George of Pod</a:t>
            </a:r>
            <a:r>
              <a:rPr lang="cs-CZ" sz="1800" dirty="0">
                <a:solidFill>
                  <a:srgbClr val="307871"/>
                </a:solidFill>
                <a:latin typeface="Times New Roman" panose="02020603050405020304" pitchFamily="18" charset="0"/>
                <a:cs typeface="Times New Roman" panose="02020603050405020304" pitchFamily="18" charset="0"/>
              </a:rPr>
              <a:t>e</a:t>
            </a:r>
            <a:r>
              <a:rPr lang="en-US" sz="1800" dirty="0">
                <a:solidFill>
                  <a:srgbClr val="307871"/>
                </a:solidFill>
                <a:latin typeface="Times New Roman" panose="02020603050405020304" pitchFamily="18" charset="0"/>
                <a:cs typeface="Times New Roman" panose="02020603050405020304" pitchFamily="18" charset="0"/>
              </a:rPr>
              <a:t>brady was proposed in the form of a multilateral agreement</a:t>
            </a:r>
            <a:r>
              <a:rPr lang="cs-CZ" sz="1800" dirty="0">
                <a:solidFill>
                  <a:srgbClr val="307871"/>
                </a:solidFill>
                <a:latin typeface="Times New Roman" panose="02020603050405020304" pitchFamily="18" charset="0"/>
                <a:cs typeface="Times New Roman" panose="02020603050405020304" pitchFamily="18" charset="0"/>
              </a:rPr>
              <a:t> (</a:t>
            </a:r>
            <a:r>
              <a:rPr lang="en-GB" sz="1800" dirty="0">
                <a:solidFill>
                  <a:srgbClr val="307871"/>
                </a:solidFill>
                <a:latin typeface="Times New Roman" panose="02020603050405020304" pitchFamily="18" charset="0"/>
                <a:cs typeface="Times New Roman" panose="02020603050405020304" pitchFamily="18" charset="0"/>
              </a:rPr>
              <a:t>common were the bilateral agreement</a:t>
            </a:r>
            <a:r>
              <a:rPr lang="cs-CZ" sz="1800" dirty="0">
                <a:solidFill>
                  <a:srgbClr val="307871"/>
                </a:solidFill>
                <a:latin typeface="Times New Roman" panose="02020603050405020304" pitchFamily="18" charset="0"/>
                <a:cs typeface="Times New Roman" panose="02020603050405020304" pitchFamily="18" charset="0"/>
              </a:rPr>
              <a:t>).</a:t>
            </a:r>
          </a:p>
          <a:p>
            <a:endParaRPr lang="en-GB" alt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EB801120-8909-4F78-83C1-A5574242FE30}"/>
              </a:ext>
            </a:extLst>
          </p:cNvPr>
          <p:cNvPicPr>
            <a:picLocks noChangeAspect="1"/>
          </p:cNvPicPr>
          <p:nvPr/>
        </p:nvPicPr>
        <p:blipFill>
          <a:blip r:embed="rId3"/>
          <a:stretch>
            <a:fillRect/>
          </a:stretch>
        </p:blipFill>
        <p:spPr>
          <a:xfrm>
            <a:off x="8948837" y="3762482"/>
            <a:ext cx="1502109" cy="1830696"/>
          </a:xfrm>
          <a:prstGeom prst="rect">
            <a:avLst/>
          </a:prstGeom>
        </p:spPr>
      </p:pic>
      <p:pic>
        <p:nvPicPr>
          <p:cNvPr id="3" name="Obrázek 2">
            <a:extLst>
              <a:ext uri="{FF2B5EF4-FFF2-40B4-BE49-F238E27FC236}">
                <a16:creationId xmlns:a16="http://schemas.microsoft.com/office/drawing/2014/main" id="{E61DFA28-309F-4C08-8F2E-E114DD1FCEA9}"/>
              </a:ext>
            </a:extLst>
          </p:cNvPr>
          <p:cNvPicPr>
            <a:picLocks noChangeAspect="1"/>
          </p:cNvPicPr>
          <p:nvPr/>
        </p:nvPicPr>
        <p:blipFill>
          <a:blip r:embed="rId4"/>
          <a:stretch>
            <a:fillRect/>
          </a:stretch>
        </p:blipFill>
        <p:spPr>
          <a:xfrm>
            <a:off x="8948837" y="1546785"/>
            <a:ext cx="1434036" cy="1818045"/>
          </a:xfrm>
          <a:prstGeom prst="rect">
            <a:avLst/>
          </a:prstGeom>
        </p:spPr>
      </p:pic>
    </p:spTree>
    <p:extLst>
      <p:ext uri="{BB962C8B-B14F-4D97-AF65-F5344CB8AC3E}">
        <p14:creationId xmlns:p14="http://schemas.microsoft.com/office/powerpoint/2010/main" val="367299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506636"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History of European Economy before 1950</a:t>
            </a:r>
          </a:p>
        </p:txBody>
      </p:sp>
      <p:sp>
        <p:nvSpPr>
          <p:cNvPr id="8" name="Zástupný symbol pro obsah 2"/>
          <p:cNvSpPr txBox="1">
            <a:spLocks/>
          </p:cNvSpPr>
          <p:nvPr/>
        </p:nvSpPr>
        <p:spPr>
          <a:xfrm>
            <a:off x="581330" y="1120771"/>
            <a:ext cx="7146246" cy="46164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400" b="1" dirty="0">
                <a:solidFill>
                  <a:srgbClr val="307871"/>
                </a:solidFill>
                <a:latin typeface="Times New Roman" panose="02020603050405020304" pitchFamily="18" charset="0"/>
                <a:cs typeface="Times New Roman" panose="02020603050405020304" pitchFamily="18" charset="0"/>
              </a:rPr>
              <a:t>NEW AGE (</a:t>
            </a:r>
            <a:r>
              <a:rPr lang="cs-CZ" sz="1400" b="1" dirty="0" err="1">
                <a:solidFill>
                  <a:srgbClr val="307871"/>
                </a:solidFill>
                <a:latin typeface="Times New Roman" panose="02020603050405020304" pitchFamily="18" charset="0"/>
                <a:cs typeface="Times New Roman" panose="02020603050405020304" pitchFamily="18" charset="0"/>
              </a:rPr>
              <a:t>till</a:t>
            </a:r>
            <a:r>
              <a:rPr lang="cs-CZ" sz="1400" b="1" dirty="0">
                <a:solidFill>
                  <a:srgbClr val="307871"/>
                </a:solidFill>
                <a:latin typeface="Times New Roman" panose="02020603050405020304" pitchFamily="18" charset="0"/>
                <a:cs typeface="Times New Roman" panose="02020603050405020304" pitchFamily="18" charset="0"/>
              </a:rPr>
              <a:t> </a:t>
            </a:r>
            <a:r>
              <a:rPr lang="cs-CZ" sz="1400" b="1" dirty="0" err="1">
                <a:solidFill>
                  <a:srgbClr val="307871"/>
                </a:solidFill>
                <a:latin typeface="Times New Roman" panose="02020603050405020304" pitchFamily="18" charset="0"/>
                <a:cs typeface="Times New Roman" panose="02020603050405020304" pitchFamily="18" charset="0"/>
              </a:rPr>
              <a:t>the</a:t>
            </a:r>
            <a:r>
              <a:rPr lang="cs-CZ" sz="1400" b="1" dirty="0">
                <a:solidFill>
                  <a:srgbClr val="307871"/>
                </a:solidFill>
                <a:latin typeface="Times New Roman" panose="02020603050405020304" pitchFamily="18" charset="0"/>
                <a:cs typeface="Times New Roman" panose="02020603050405020304" pitchFamily="18" charset="0"/>
              </a:rPr>
              <a:t> </a:t>
            </a:r>
            <a:r>
              <a:rPr lang="cs-CZ" sz="1400" b="1" dirty="0" err="1">
                <a:solidFill>
                  <a:srgbClr val="307871"/>
                </a:solidFill>
                <a:latin typeface="Times New Roman" panose="02020603050405020304" pitchFamily="18" charset="0"/>
                <a:cs typeface="Times New Roman" panose="02020603050405020304" pitchFamily="18" charset="0"/>
              </a:rPr>
              <a:t>year</a:t>
            </a:r>
            <a:r>
              <a:rPr lang="cs-CZ" sz="1400" b="1" dirty="0">
                <a:solidFill>
                  <a:srgbClr val="307871"/>
                </a:solidFill>
                <a:latin typeface="Times New Roman" panose="02020603050405020304" pitchFamily="18" charset="0"/>
                <a:cs typeface="Times New Roman" panose="02020603050405020304" pitchFamily="18" charset="0"/>
              </a:rPr>
              <a:t> 1900)</a:t>
            </a:r>
          </a:p>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The French statesman Maximilien de </a:t>
            </a:r>
            <a:r>
              <a:rPr lang="en-US" sz="1600" dirty="0" err="1">
                <a:solidFill>
                  <a:srgbClr val="307871"/>
                </a:solidFill>
                <a:latin typeface="Times New Roman" panose="02020603050405020304" pitchFamily="18" charset="0"/>
                <a:cs typeface="Times New Roman" panose="02020603050405020304" pitchFamily="18" charset="0"/>
              </a:rPr>
              <a:t>Béthune</a:t>
            </a:r>
            <a:r>
              <a:rPr lang="en-US" sz="1600" dirty="0">
                <a:solidFill>
                  <a:srgbClr val="307871"/>
                </a:solidFill>
                <a:latin typeface="Times New Roman" panose="02020603050405020304" pitchFamily="18" charset="0"/>
                <a:cs typeface="Times New Roman" panose="02020603050405020304" pitchFamily="18" charset="0"/>
              </a:rPr>
              <a:t>, Duke de Sully, the first minister of King Henry IV, presented his "Grand Design" in </a:t>
            </a:r>
            <a:r>
              <a:rPr lang="en-US" sz="1600" b="1" dirty="0">
                <a:solidFill>
                  <a:srgbClr val="307871"/>
                </a:solidFill>
                <a:latin typeface="Times New Roman" panose="02020603050405020304" pitchFamily="18" charset="0"/>
                <a:cs typeface="Times New Roman" panose="02020603050405020304" pitchFamily="18" charset="0"/>
              </a:rPr>
              <a:t>1638</a:t>
            </a:r>
            <a:r>
              <a:rPr lang="en-US" sz="1600" dirty="0">
                <a:solidFill>
                  <a:srgbClr val="307871"/>
                </a:solidFill>
                <a:latin typeface="Times New Roman" panose="02020603050405020304" pitchFamily="18" charset="0"/>
                <a:cs typeface="Times New Roman" panose="02020603050405020304" pitchFamily="18" charset="0"/>
              </a:rPr>
              <a:t>, which consisted of redrawing the borders to ensure a balance of power in Europe.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1693</a:t>
            </a:r>
            <a:r>
              <a:rPr lang="en-US" sz="1600" dirty="0">
                <a:solidFill>
                  <a:srgbClr val="307871"/>
                </a:solidFill>
                <a:latin typeface="Times New Roman" panose="02020603050405020304" pitchFamily="18" charset="0"/>
                <a:cs typeface="Times New Roman" panose="02020603050405020304" pitchFamily="18" charset="0"/>
              </a:rPr>
              <a:t>, William Penn proposed a provision for a European Parliament that resolved disputes between European states using a qualified majority. </a:t>
            </a:r>
            <a:endParaRPr lang="cs-CZ" sz="1600" dirty="0">
              <a:solidFill>
                <a:srgbClr val="307871"/>
              </a:solidFill>
              <a:latin typeface="Times New Roman" panose="02020603050405020304" pitchFamily="18" charset="0"/>
              <a:cs typeface="Times New Roman" panose="02020603050405020304" pitchFamily="18" charset="0"/>
            </a:endParaRPr>
          </a:p>
          <a:p>
            <a:pPr lvl="1" algn="just"/>
            <a:r>
              <a:rPr lang="en-US" sz="1200" dirty="0">
                <a:solidFill>
                  <a:srgbClr val="307871"/>
                </a:solidFill>
                <a:latin typeface="Times New Roman" panose="02020603050405020304" pitchFamily="18" charset="0"/>
                <a:cs typeface="Times New Roman" panose="02020603050405020304" pitchFamily="18" charset="0"/>
              </a:rPr>
              <a:t>The number of votes of individual states corresponded to their economic strength (for example, Germany - 12 votes, France - 10 votes, England - 6 votes). </a:t>
            </a:r>
            <a:endParaRPr lang="cs-CZ" sz="12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1717</a:t>
            </a:r>
            <a:r>
              <a:rPr lang="en-US" sz="1600" dirty="0">
                <a:solidFill>
                  <a:srgbClr val="307871"/>
                </a:solidFill>
                <a:latin typeface="Times New Roman" panose="02020603050405020304" pitchFamily="18" charset="0"/>
                <a:cs typeface="Times New Roman" panose="02020603050405020304" pitchFamily="18" charset="0"/>
              </a:rPr>
              <a:t>, the Abbé de Saint-Pierre published a three-volume project called the Project for the Establishment of Lasting Peace in Europe, which was to promote free trade, the establishment of a European Senate and common defense.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From </a:t>
            </a:r>
            <a:r>
              <a:rPr lang="en-US" sz="1600" b="1" dirty="0">
                <a:solidFill>
                  <a:srgbClr val="307871"/>
                </a:solidFill>
                <a:latin typeface="Times New Roman" panose="02020603050405020304" pitchFamily="18" charset="0"/>
                <a:cs typeface="Times New Roman" panose="02020603050405020304" pitchFamily="18" charset="0"/>
              </a:rPr>
              <a:t>1712 to 1778</a:t>
            </a:r>
            <a:r>
              <a:rPr lang="en-US" sz="1600" dirty="0">
                <a:solidFill>
                  <a:srgbClr val="307871"/>
                </a:solidFill>
                <a:latin typeface="Times New Roman" panose="02020603050405020304" pitchFamily="18" charset="0"/>
                <a:cs typeface="Times New Roman" panose="02020603050405020304" pitchFamily="18" charset="0"/>
              </a:rPr>
              <a:t>, Jean-Jacques Rousseau was a supporter of the European Federal Union of Nations.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1795</a:t>
            </a:r>
            <a:r>
              <a:rPr lang="en-US" sz="1600" dirty="0">
                <a:solidFill>
                  <a:srgbClr val="307871"/>
                </a:solidFill>
                <a:latin typeface="Times New Roman" panose="02020603050405020304" pitchFamily="18" charset="0"/>
                <a:cs typeface="Times New Roman" panose="02020603050405020304" pitchFamily="18" charset="0"/>
              </a:rPr>
              <a:t>, Immanuel Kant proposed the adoption of a European constitution, as well as a unified legal system. He saw the creation of a federation as the only way to peace in Europe. </a:t>
            </a:r>
            <a:endParaRPr lang="cs-CZ" sz="1600" dirty="0">
              <a:solidFill>
                <a:srgbClr val="307871"/>
              </a:solidFill>
              <a:latin typeface="Times New Roman" panose="02020603050405020304" pitchFamily="18" charset="0"/>
              <a:cs typeface="Times New Roman" panose="02020603050405020304" pitchFamily="18" charset="0"/>
            </a:endParaRPr>
          </a:p>
          <a:p>
            <a:pPr algn="just"/>
            <a:endParaRPr lang="cs-CZ" sz="1600"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p:txBody>
      </p:sp>
      <p:pic>
        <p:nvPicPr>
          <p:cNvPr id="6" name="Obrázek 5">
            <a:extLst>
              <a:ext uri="{FF2B5EF4-FFF2-40B4-BE49-F238E27FC236}">
                <a16:creationId xmlns:a16="http://schemas.microsoft.com/office/drawing/2014/main" id="{4E0E1B48-FAAF-4F13-9164-38302B0A98F9}"/>
              </a:ext>
            </a:extLst>
          </p:cNvPr>
          <p:cNvPicPr>
            <a:picLocks noChangeAspect="1"/>
          </p:cNvPicPr>
          <p:nvPr/>
        </p:nvPicPr>
        <p:blipFill>
          <a:blip r:embed="rId3"/>
          <a:stretch>
            <a:fillRect/>
          </a:stretch>
        </p:blipFill>
        <p:spPr>
          <a:xfrm>
            <a:off x="8059270" y="1990164"/>
            <a:ext cx="3701765" cy="3015311"/>
          </a:xfrm>
          <a:prstGeom prst="rect">
            <a:avLst/>
          </a:prstGeom>
        </p:spPr>
      </p:pic>
    </p:spTree>
    <p:extLst>
      <p:ext uri="{BB962C8B-B14F-4D97-AF65-F5344CB8AC3E}">
        <p14:creationId xmlns:p14="http://schemas.microsoft.com/office/powerpoint/2010/main" val="328200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506636"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History of European Economy before 1950</a:t>
            </a:r>
          </a:p>
        </p:txBody>
      </p:sp>
      <p:sp>
        <p:nvSpPr>
          <p:cNvPr id="8" name="Zástupný symbol pro obsah 2"/>
          <p:cNvSpPr txBox="1">
            <a:spLocks/>
          </p:cNvSpPr>
          <p:nvPr/>
        </p:nvSpPr>
        <p:spPr>
          <a:xfrm>
            <a:off x="512718" y="1279300"/>
            <a:ext cx="6938325" cy="4579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b="1" dirty="0">
                <a:solidFill>
                  <a:srgbClr val="307871"/>
                </a:solidFill>
                <a:latin typeface="Times New Roman" panose="02020603050405020304" pitchFamily="18" charset="0"/>
                <a:cs typeface="Times New Roman" panose="02020603050405020304" pitchFamily="18" charset="0"/>
              </a:rPr>
              <a:t>NEW AGE (1900-1945)</a:t>
            </a:r>
          </a:p>
          <a:p>
            <a:endParaRPr lang="cs-CZ" sz="1400" b="1" dirty="0">
              <a:solidFill>
                <a:srgbClr val="307871"/>
              </a:solidFill>
              <a:latin typeface="Times New Roman" panose="02020603050405020304" pitchFamily="18" charset="0"/>
              <a:cs typeface="Times New Roman" panose="02020603050405020304" pitchFamily="18" charset="0"/>
            </a:endParaRPr>
          </a:p>
          <a:p>
            <a:pPr algn="just"/>
            <a:r>
              <a:rPr lang="cs-CZ" sz="1600" dirty="0">
                <a:solidFill>
                  <a:srgbClr val="307871"/>
                </a:solidFill>
                <a:latin typeface="Times New Roman" panose="02020603050405020304" pitchFamily="18" charset="0"/>
                <a:cs typeface="Times New Roman" panose="02020603050405020304" pitchFamily="18" charset="0"/>
              </a:rPr>
              <a:t>In</a:t>
            </a:r>
            <a:r>
              <a:rPr lang="en-US" sz="1600" dirty="0">
                <a:solidFill>
                  <a:srgbClr val="307871"/>
                </a:solidFill>
                <a:latin typeface="Times New Roman" panose="02020603050405020304" pitchFamily="18" charset="0"/>
                <a:cs typeface="Times New Roman" panose="02020603050405020304" pitchFamily="18" charset="0"/>
              </a:rPr>
              <a:t> </a:t>
            </a:r>
            <a:r>
              <a:rPr lang="en-US" sz="1600" b="1" dirty="0">
                <a:solidFill>
                  <a:srgbClr val="307871"/>
                </a:solidFill>
                <a:latin typeface="Times New Roman" panose="02020603050405020304" pitchFamily="18" charset="0"/>
                <a:cs typeface="Times New Roman" panose="02020603050405020304" pitchFamily="18" charset="0"/>
              </a:rPr>
              <a:t>1921</a:t>
            </a:r>
            <a:r>
              <a:rPr lang="cs-CZ" sz="1600" dirty="0">
                <a:solidFill>
                  <a:srgbClr val="307871"/>
                </a:solidFill>
                <a:latin typeface="Times New Roman" panose="02020603050405020304" pitchFamily="18" charset="0"/>
                <a:cs typeface="Times New Roman" panose="02020603050405020304" pitchFamily="18" charset="0"/>
              </a:rPr>
              <a:t>,</a:t>
            </a:r>
            <a:r>
              <a:rPr lang="en-US" sz="1600" dirty="0">
                <a:solidFill>
                  <a:srgbClr val="307871"/>
                </a:solidFill>
                <a:latin typeface="Times New Roman" panose="02020603050405020304" pitchFamily="18" charset="0"/>
                <a:cs typeface="Times New Roman" panose="02020603050405020304" pitchFamily="18" charset="0"/>
              </a:rPr>
              <a:t> BLEU (Belgian-Luxembourg Economic Union), which </a:t>
            </a:r>
            <a:r>
              <a:rPr lang="cs-CZ" sz="1600" dirty="0">
                <a:solidFill>
                  <a:srgbClr val="307871"/>
                </a:solidFill>
                <a:latin typeface="Times New Roman" panose="02020603050405020304" pitchFamily="18" charset="0"/>
                <a:cs typeface="Times New Roman" panose="02020603050405020304" pitchFamily="18" charset="0"/>
              </a:rPr>
              <a:t>had</a:t>
            </a:r>
            <a:r>
              <a:rPr lang="en-US" sz="1600" dirty="0">
                <a:solidFill>
                  <a:srgbClr val="307871"/>
                </a:solidFill>
                <a:latin typeface="Times New Roman" panose="02020603050405020304" pitchFamily="18" charset="0"/>
                <a:cs typeface="Times New Roman" panose="02020603050405020304" pitchFamily="18" charset="0"/>
              </a:rPr>
              <a:t> a common central bank, a strong exchange of currencies and a common foreign trade.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1930</a:t>
            </a:r>
            <a:r>
              <a:rPr lang="en-US" sz="1600" dirty="0">
                <a:solidFill>
                  <a:srgbClr val="307871"/>
                </a:solidFill>
                <a:latin typeface="Times New Roman" panose="02020603050405020304" pitchFamily="18" charset="0"/>
                <a:cs typeface="Times New Roman" panose="02020603050405020304" pitchFamily="18" charset="0"/>
              </a:rPr>
              <a:t>, Aristide Briand, the French Foreign Minister, advocated the idea of creating a European Confederation to operate within the United Nations.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cs-CZ"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1940</a:t>
            </a:r>
            <a:r>
              <a:rPr lang="cs-CZ" sz="1600" dirty="0">
                <a:solidFill>
                  <a:srgbClr val="307871"/>
                </a:solidFill>
                <a:latin typeface="Times New Roman" panose="02020603050405020304" pitchFamily="18" charset="0"/>
                <a:cs typeface="Times New Roman" panose="02020603050405020304" pitchFamily="18" charset="0"/>
              </a:rPr>
              <a:t>, </a:t>
            </a:r>
            <a:r>
              <a:rPr lang="en-US" sz="1600" dirty="0">
                <a:solidFill>
                  <a:srgbClr val="307871"/>
                </a:solidFill>
                <a:latin typeface="Times New Roman" panose="02020603050405020304" pitchFamily="18" charset="0"/>
                <a:cs typeface="Times New Roman" panose="02020603050405020304" pitchFamily="18" charset="0"/>
              </a:rPr>
              <a:t>Franco-British Union - Jean Monnet, who was the economic agent of French General Charles de Gaulle and Winston Churchill, Prime Minister of the United Kingdom, proposed that the French and British governments establish common defense policies and common foreign policies.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b="1" dirty="0">
                <a:solidFill>
                  <a:srgbClr val="307871"/>
                </a:solidFill>
                <a:latin typeface="Times New Roman" panose="02020603050405020304" pitchFamily="18" charset="0"/>
                <a:cs typeface="Times New Roman" panose="02020603050405020304" pitchFamily="18" charset="0"/>
              </a:rPr>
              <a:t>1939-1945</a:t>
            </a:r>
            <a:r>
              <a:rPr lang="en-US" sz="1600" dirty="0">
                <a:solidFill>
                  <a:srgbClr val="307871"/>
                </a:solidFill>
                <a:latin typeface="Times New Roman" panose="02020603050405020304" pitchFamily="18" charset="0"/>
                <a:cs typeface="Times New Roman" panose="02020603050405020304" pitchFamily="18" charset="0"/>
              </a:rPr>
              <a:t> - World War II was a strong impetus for Europeans to create interconnections between European nations, mainly to prevent further possible bloodshed.</a:t>
            </a:r>
            <a:endParaRPr lang="cs-CZ" sz="1600"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79A931C6-A7EB-4B7B-8B94-96AE3D77A968}"/>
              </a:ext>
            </a:extLst>
          </p:cNvPr>
          <p:cNvPicPr>
            <a:picLocks noChangeAspect="1"/>
          </p:cNvPicPr>
          <p:nvPr/>
        </p:nvPicPr>
        <p:blipFill rotWithShape="1">
          <a:blip r:embed="rId3"/>
          <a:srcRect b="12494"/>
          <a:stretch/>
        </p:blipFill>
        <p:spPr>
          <a:xfrm>
            <a:off x="7884562" y="2312893"/>
            <a:ext cx="3685201" cy="2421113"/>
          </a:xfrm>
          <a:prstGeom prst="rect">
            <a:avLst/>
          </a:prstGeom>
        </p:spPr>
      </p:pic>
    </p:spTree>
    <p:extLst>
      <p:ext uri="{BB962C8B-B14F-4D97-AF65-F5344CB8AC3E}">
        <p14:creationId xmlns:p14="http://schemas.microsoft.com/office/powerpoint/2010/main" val="1487449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5" name="Obdélník 4"/>
          <p:cNvSpPr/>
          <p:nvPr/>
        </p:nvSpPr>
        <p:spPr>
          <a:xfrm>
            <a:off x="251520" y="449337"/>
            <a:ext cx="5506636" cy="461665"/>
          </a:xfrm>
          <a:prstGeom prst="rect">
            <a:avLst/>
          </a:prstGeom>
        </p:spPr>
        <p:txBody>
          <a:bodyPr wrap="none">
            <a:spAutoFit/>
          </a:bodyPr>
          <a:lstStyle/>
          <a:p>
            <a:pPr lvl="0">
              <a:defRPr/>
            </a:pPr>
            <a:r>
              <a:rPr lang="en-US" sz="2400" kern="0" dirty="0">
                <a:solidFill>
                  <a:srgbClr val="307871"/>
                </a:solidFill>
                <a:latin typeface="Times New Roman"/>
                <a:ea typeface="+mj-ea"/>
                <a:cs typeface="+mj-cs"/>
              </a:rPr>
              <a:t>History of European Economy before 1950</a:t>
            </a:r>
          </a:p>
        </p:txBody>
      </p:sp>
      <p:sp>
        <p:nvSpPr>
          <p:cNvPr id="8" name="Zástupný symbol pro obsah 2"/>
          <p:cNvSpPr txBox="1">
            <a:spLocks/>
          </p:cNvSpPr>
          <p:nvPr/>
        </p:nvSpPr>
        <p:spPr>
          <a:xfrm>
            <a:off x="499271" y="1164853"/>
            <a:ext cx="7124937" cy="4579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cs-CZ" sz="1800" b="1" dirty="0">
                <a:solidFill>
                  <a:srgbClr val="307871"/>
                </a:solidFill>
                <a:latin typeface="Times New Roman" panose="02020603050405020304" pitchFamily="18" charset="0"/>
                <a:cs typeface="Times New Roman" panose="02020603050405020304" pitchFamily="18" charset="0"/>
              </a:rPr>
              <a:t>NEW AGE (1945-1950)</a:t>
            </a:r>
          </a:p>
          <a:p>
            <a:pPr algn="just"/>
            <a:endParaRPr lang="cs-CZ" sz="1800" b="1" dirty="0">
              <a:solidFill>
                <a:srgbClr val="307871"/>
              </a:solidFill>
              <a:latin typeface="Times New Roman" panose="02020603050405020304" pitchFamily="18" charset="0"/>
              <a:cs typeface="Times New Roman" panose="02020603050405020304" pitchFamily="18" charset="0"/>
            </a:endParaRPr>
          </a:p>
          <a:p>
            <a:pPr algn="just"/>
            <a:r>
              <a:rPr lang="cs-CZ" sz="1600" dirty="0">
                <a:solidFill>
                  <a:srgbClr val="307871"/>
                </a:solidFill>
                <a:latin typeface="Times New Roman" panose="02020603050405020304" pitchFamily="18" charset="0"/>
                <a:cs typeface="Times New Roman" panose="02020603050405020304" pitchFamily="18" charset="0"/>
              </a:rPr>
              <a:t>I</a:t>
            </a:r>
            <a:r>
              <a:rPr lang="en-US" sz="1600" dirty="0">
                <a:solidFill>
                  <a:srgbClr val="307871"/>
                </a:solidFill>
                <a:latin typeface="Times New Roman" panose="02020603050405020304" pitchFamily="18" charset="0"/>
                <a:cs typeface="Times New Roman" panose="02020603050405020304" pitchFamily="18" charset="0"/>
              </a:rPr>
              <a:t>n </a:t>
            </a:r>
            <a:r>
              <a:rPr lang="en-US" sz="1600" b="1" dirty="0">
                <a:solidFill>
                  <a:srgbClr val="307871"/>
                </a:solidFill>
                <a:latin typeface="Times New Roman" panose="02020603050405020304" pitchFamily="18" charset="0"/>
                <a:cs typeface="Times New Roman" panose="02020603050405020304" pitchFamily="18" charset="0"/>
              </a:rPr>
              <a:t>1943</a:t>
            </a:r>
            <a:r>
              <a:rPr lang="cs-CZ" sz="1600" b="1" dirty="0">
                <a:solidFill>
                  <a:srgbClr val="307871"/>
                </a:solidFill>
                <a:latin typeface="Times New Roman" panose="02020603050405020304" pitchFamily="18" charset="0"/>
                <a:cs typeface="Times New Roman" panose="02020603050405020304" pitchFamily="18" charset="0"/>
              </a:rPr>
              <a:t>,</a:t>
            </a:r>
            <a:r>
              <a:rPr lang="en-US" sz="1600" dirty="0">
                <a:solidFill>
                  <a:srgbClr val="307871"/>
                </a:solidFill>
                <a:latin typeface="Times New Roman" panose="02020603050405020304" pitchFamily="18" charset="0"/>
                <a:cs typeface="Times New Roman" panose="02020603050405020304" pitchFamily="18" charset="0"/>
              </a:rPr>
              <a:t> Jean Monnet </a:t>
            </a:r>
            <a:r>
              <a:rPr lang="cs-CZ" sz="1600" dirty="0" err="1">
                <a:solidFill>
                  <a:srgbClr val="307871"/>
                </a:solidFill>
                <a:latin typeface="Times New Roman" panose="02020603050405020304" pitchFamily="18" charset="0"/>
                <a:cs typeface="Times New Roman" panose="02020603050405020304" pitchFamily="18" charset="0"/>
              </a:rPr>
              <a:t>said</a:t>
            </a:r>
            <a:r>
              <a:rPr lang="cs-CZ" sz="1600" dirty="0">
                <a:solidFill>
                  <a:srgbClr val="307871"/>
                </a:solidFill>
                <a:latin typeface="Times New Roman" panose="02020603050405020304" pitchFamily="18" charset="0"/>
                <a:cs typeface="Times New Roman" panose="02020603050405020304" pitchFamily="18" charset="0"/>
              </a:rPr>
              <a:t>:</a:t>
            </a:r>
            <a:r>
              <a:rPr lang="en-US" sz="1600" dirty="0">
                <a:solidFill>
                  <a:srgbClr val="307871"/>
                </a:solidFill>
                <a:latin typeface="Times New Roman" panose="02020603050405020304" pitchFamily="18" charset="0"/>
                <a:cs typeface="Times New Roman" panose="02020603050405020304" pitchFamily="18" charset="0"/>
              </a:rPr>
              <a:t> "European states must form a federation together", similar </a:t>
            </a:r>
            <a:r>
              <a:rPr lang="cs-CZ" sz="1600" dirty="0">
                <a:solidFill>
                  <a:srgbClr val="307871"/>
                </a:solidFill>
                <a:latin typeface="Times New Roman" panose="02020603050405020304" pitchFamily="18" charset="0"/>
                <a:cs typeface="Times New Roman" panose="02020603050405020304" pitchFamily="18" charset="0"/>
              </a:rPr>
              <a:t>as</a:t>
            </a:r>
            <a:r>
              <a:rPr lang="en-US" sz="1600" dirty="0">
                <a:solidFill>
                  <a:srgbClr val="307871"/>
                </a:solidFill>
                <a:latin typeface="Times New Roman" panose="02020603050405020304" pitchFamily="18" charset="0"/>
                <a:cs typeface="Times New Roman" panose="02020603050405020304" pitchFamily="18" charset="0"/>
              </a:rPr>
              <a:t> </a:t>
            </a:r>
            <a:r>
              <a:rPr lang="en-US" sz="1600" dirty="0" err="1">
                <a:solidFill>
                  <a:srgbClr val="307871"/>
                </a:solidFill>
                <a:latin typeface="Times New Roman" panose="02020603050405020304" pitchFamily="18" charset="0"/>
                <a:cs typeface="Times New Roman" panose="02020603050405020304" pitchFamily="18" charset="0"/>
              </a:rPr>
              <a:t>Whinston</a:t>
            </a:r>
            <a:r>
              <a:rPr lang="en-US" sz="1600" dirty="0">
                <a:solidFill>
                  <a:srgbClr val="307871"/>
                </a:solidFill>
                <a:latin typeface="Times New Roman" panose="02020603050405020304" pitchFamily="18" charset="0"/>
                <a:cs typeface="Times New Roman" panose="02020603050405020304" pitchFamily="18" charset="0"/>
              </a:rPr>
              <a:t> Churchill in 1946</a:t>
            </a:r>
            <a:r>
              <a:rPr lang="cs-CZ" sz="1600" dirty="0">
                <a:solidFill>
                  <a:srgbClr val="307871"/>
                </a:solidFill>
                <a:latin typeface="Times New Roman" panose="02020603050405020304" pitchFamily="18" charset="0"/>
                <a:cs typeface="Times New Roman" panose="02020603050405020304" pitchFamily="18" charset="0"/>
              </a:rPr>
              <a:t>.</a:t>
            </a:r>
            <a:r>
              <a:rPr lang="en-US" sz="1600" dirty="0">
                <a:solidFill>
                  <a:srgbClr val="307871"/>
                </a:solidFill>
                <a:latin typeface="Times New Roman" panose="02020603050405020304" pitchFamily="18" charset="0"/>
                <a:cs typeface="Times New Roman" panose="02020603050405020304" pitchFamily="18" charset="0"/>
              </a:rPr>
              <a:t>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In </a:t>
            </a:r>
            <a:r>
              <a:rPr lang="en-US" sz="1600" b="1" dirty="0">
                <a:solidFill>
                  <a:srgbClr val="307871"/>
                </a:solidFill>
                <a:latin typeface="Times New Roman" panose="02020603050405020304" pitchFamily="18" charset="0"/>
                <a:cs typeface="Times New Roman" panose="02020603050405020304" pitchFamily="18" charset="0"/>
              </a:rPr>
              <a:t>1944</a:t>
            </a:r>
            <a:r>
              <a:rPr lang="en-US" sz="1600" dirty="0">
                <a:solidFill>
                  <a:srgbClr val="307871"/>
                </a:solidFill>
                <a:latin typeface="Times New Roman" panose="02020603050405020304" pitchFamily="18" charset="0"/>
                <a:cs typeface="Times New Roman" panose="02020603050405020304" pitchFamily="18" charset="0"/>
              </a:rPr>
              <a:t>, Belgium, the Netherlands and Luxembourg (Benelux) agreed to create a customs union, which was not created until 1948.</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The </a:t>
            </a:r>
            <a:r>
              <a:rPr lang="en-US" sz="1600" b="1" i="1" dirty="0">
                <a:solidFill>
                  <a:srgbClr val="307871"/>
                </a:solidFill>
                <a:latin typeface="Times New Roman" panose="02020603050405020304" pitchFamily="18" charset="0"/>
                <a:cs typeface="Times New Roman" panose="02020603050405020304" pitchFamily="18" charset="0"/>
              </a:rPr>
              <a:t>Council of Europe </a:t>
            </a:r>
            <a:r>
              <a:rPr lang="en-US" sz="1600" dirty="0">
                <a:solidFill>
                  <a:srgbClr val="307871"/>
                </a:solidFill>
                <a:latin typeface="Times New Roman" panose="02020603050405020304" pitchFamily="18" charset="0"/>
                <a:cs typeface="Times New Roman" panose="02020603050405020304" pitchFamily="18" charset="0"/>
              </a:rPr>
              <a:t>was established in </a:t>
            </a:r>
            <a:r>
              <a:rPr lang="en-US" sz="1600" b="1" dirty="0">
                <a:solidFill>
                  <a:srgbClr val="307871"/>
                </a:solidFill>
                <a:latin typeface="Times New Roman" panose="02020603050405020304" pitchFamily="18" charset="0"/>
                <a:cs typeface="Times New Roman" panose="02020603050405020304" pitchFamily="18" charset="0"/>
              </a:rPr>
              <a:t>1949</a:t>
            </a:r>
            <a:r>
              <a:rPr lang="en-US" sz="1600" dirty="0">
                <a:solidFill>
                  <a:srgbClr val="307871"/>
                </a:solidFill>
                <a:latin typeface="Times New Roman" panose="02020603050405020304" pitchFamily="18" charset="0"/>
                <a:cs typeface="Times New Roman" panose="02020603050405020304" pitchFamily="18" charset="0"/>
              </a:rPr>
              <a:t> as a result of an international conference attended by representatives of Belgium, Denmark, France, Italy, Ireland, the Netherlands, Luxembourg, Sweden, Norway and the United Kingdom. All these representatives signed the so-called London Treaty.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The Council of Europe was to promote economic, cultural development</a:t>
            </a:r>
            <a:r>
              <a:rPr lang="cs-CZ" sz="1600" dirty="0">
                <a:solidFill>
                  <a:srgbClr val="307871"/>
                </a:solidFill>
                <a:latin typeface="Times New Roman" panose="02020603050405020304" pitchFamily="18" charset="0"/>
                <a:cs typeface="Times New Roman" panose="02020603050405020304" pitchFamily="18" charset="0"/>
              </a:rPr>
              <a:t>,</a:t>
            </a:r>
            <a:r>
              <a:rPr lang="en-US" sz="1600" dirty="0">
                <a:solidFill>
                  <a:srgbClr val="307871"/>
                </a:solidFill>
                <a:latin typeface="Times New Roman" panose="02020603050405020304" pitchFamily="18" charset="0"/>
                <a:cs typeface="Times New Roman" panose="02020603050405020304" pitchFamily="18" charset="0"/>
              </a:rPr>
              <a:t> human rights and democratic values. </a:t>
            </a:r>
            <a:endParaRPr lang="cs-CZ" sz="1600" dirty="0">
              <a:solidFill>
                <a:srgbClr val="307871"/>
              </a:solidFill>
              <a:latin typeface="Times New Roman" panose="02020603050405020304" pitchFamily="18" charset="0"/>
              <a:cs typeface="Times New Roman" panose="02020603050405020304" pitchFamily="18" charset="0"/>
            </a:endParaRPr>
          </a:p>
          <a:p>
            <a:pPr algn="just"/>
            <a:r>
              <a:rPr lang="en-US" sz="1600" dirty="0">
                <a:solidFill>
                  <a:srgbClr val="307871"/>
                </a:solidFill>
                <a:latin typeface="Times New Roman" panose="02020603050405020304" pitchFamily="18" charset="0"/>
                <a:cs typeface="Times New Roman" panose="02020603050405020304" pitchFamily="18" charset="0"/>
              </a:rPr>
              <a:t>Gradually, these rights were transferred to other organizations, leaving only the area of cultural knowledge of European nations and the promotion of democracy in the newly democratizing states to the Council of Europe. </a:t>
            </a:r>
            <a:endParaRPr lang="cs-CZ" sz="1600"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7A9EF15F-0AC5-4D16-81AB-46C500BF0089}"/>
              </a:ext>
            </a:extLst>
          </p:cNvPr>
          <p:cNvPicPr>
            <a:picLocks noChangeAspect="1"/>
          </p:cNvPicPr>
          <p:nvPr/>
        </p:nvPicPr>
        <p:blipFill>
          <a:blip r:embed="rId3"/>
          <a:stretch>
            <a:fillRect/>
          </a:stretch>
        </p:blipFill>
        <p:spPr>
          <a:xfrm>
            <a:off x="8225172" y="2178424"/>
            <a:ext cx="3323251" cy="2798177"/>
          </a:xfrm>
          <a:prstGeom prst="rect">
            <a:avLst/>
          </a:prstGeom>
        </p:spPr>
      </p:pic>
    </p:spTree>
    <p:extLst>
      <p:ext uri="{BB962C8B-B14F-4D97-AF65-F5344CB8AC3E}">
        <p14:creationId xmlns:p14="http://schemas.microsoft.com/office/powerpoint/2010/main" val="261149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429708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err="1">
                <a:solidFill>
                  <a:schemeClr val="bg1"/>
                </a:solidFill>
                <a:latin typeface="Times New Roman" panose="02020603050405020304" pitchFamily="18" charset="0"/>
                <a:cs typeface="Times New Roman" panose="02020603050405020304" pitchFamily="18" charset="0"/>
              </a:rPr>
              <a:t>Development</a:t>
            </a:r>
            <a:r>
              <a:rPr lang="en-US" sz="2800" b="1" dirty="0">
                <a:solidFill>
                  <a:schemeClr val="bg1"/>
                </a:solidFill>
                <a:latin typeface="Times New Roman" panose="02020603050405020304" pitchFamily="18" charset="0"/>
                <a:cs typeface="Times New Roman" panose="02020603050405020304" pitchFamily="18" charset="0"/>
              </a:rPr>
              <a:t> of „Modern“ European Economy</a:t>
            </a:r>
          </a:p>
        </p:txBody>
      </p:sp>
      <p:sp>
        <p:nvSpPr>
          <p:cNvPr id="11" name="Zástupný symbol pro obsah 2"/>
          <p:cNvSpPr txBox="1">
            <a:spLocks/>
          </p:cNvSpPr>
          <p:nvPr/>
        </p:nvSpPr>
        <p:spPr>
          <a:xfrm>
            <a:off x="5701402" y="260371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400" b="1"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307871"/>
                </a:solidFill>
                <a:latin typeface="Times New Roman" panose="02020603050405020304" pitchFamily="18" charset="0"/>
                <a:cs typeface="Times New Roman" panose="02020603050405020304" pitchFamily="18" charset="0"/>
              </a:rPr>
              <a:t>The first period - 50s to 60s</a:t>
            </a:r>
          </a:p>
          <a:p>
            <a:r>
              <a:rPr lang="en-US" sz="2400" dirty="0">
                <a:solidFill>
                  <a:srgbClr val="307871"/>
                </a:solidFill>
                <a:latin typeface="Times New Roman" panose="02020603050405020304" pitchFamily="18" charset="0"/>
                <a:cs typeface="Times New Roman" panose="02020603050405020304" pitchFamily="18" charset="0"/>
              </a:rPr>
              <a:t>The second period - 70s and 80s</a:t>
            </a:r>
          </a:p>
          <a:p>
            <a:r>
              <a:rPr lang="en-US" sz="2400" dirty="0">
                <a:solidFill>
                  <a:srgbClr val="307871"/>
                </a:solidFill>
                <a:latin typeface="Times New Roman" panose="02020603050405020304" pitchFamily="18" charset="0"/>
                <a:cs typeface="Times New Roman" panose="02020603050405020304" pitchFamily="18" charset="0"/>
              </a:rPr>
              <a:t>The third period - from the 90s </a:t>
            </a:r>
            <a:endParaRPr lang="cs-CZ" sz="2400" dirty="0">
              <a:solidFill>
                <a:srgbClr val="307871"/>
              </a:solidFill>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78EC4FDF-9977-49D6-9F83-2FF73F142831}"/>
              </a:ext>
            </a:extLst>
          </p:cNvPr>
          <p:cNvPicPr>
            <a:picLocks noChangeAspect="1"/>
          </p:cNvPicPr>
          <p:nvPr/>
        </p:nvPicPr>
        <p:blipFill>
          <a:blip r:embed="rId3"/>
          <a:stretch>
            <a:fillRect/>
          </a:stretch>
        </p:blipFill>
        <p:spPr>
          <a:xfrm>
            <a:off x="1501801" y="2571297"/>
            <a:ext cx="2564495" cy="2564495"/>
          </a:xfrm>
          <a:prstGeom prst="rect">
            <a:avLst/>
          </a:prstGeom>
        </p:spPr>
      </p:pic>
    </p:spTree>
    <p:extLst>
      <p:ext uri="{BB962C8B-B14F-4D97-AF65-F5344CB8AC3E}">
        <p14:creationId xmlns:p14="http://schemas.microsoft.com/office/powerpoint/2010/main" val="272161076"/>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1308</TotalTime>
  <Words>2743</Words>
  <Application>Microsoft Office PowerPoint</Application>
  <PresentationFormat>Širokoúhlá obrazovka</PresentationFormat>
  <Paragraphs>214</Paragraphs>
  <Slides>30</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Calibri Light</vt:lpstr>
      <vt:lpstr>Times New Roman</vt:lpstr>
      <vt:lpstr>Motiv Office</vt:lpstr>
      <vt:lpstr>Development and Challenges of the European Economy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Ingrid Majerová</cp:lastModifiedBy>
  <cp:revision>110</cp:revision>
  <dcterms:created xsi:type="dcterms:W3CDTF">2016-11-25T20:36:16Z</dcterms:created>
  <dcterms:modified xsi:type="dcterms:W3CDTF">2021-05-05T07:39:57Z</dcterms:modified>
</cp:coreProperties>
</file>